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801" r:id="rId6"/>
    <p:sldMasterId id="2147483829" r:id="rId7"/>
    <p:sldMasterId id="2147483910" r:id="rId8"/>
    <p:sldMasterId id="2147483964" r:id="rId9"/>
  </p:sldMasterIdLst>
  <p:notesMasterIdLst>
    <p:notesMasterId r:id="rId17"/>
  </p:notesMasterIdLst>
  <p:sldIdLst>
    <p:sldId id="2134805122" r:id="rId10"/>
    <p:sldId id="2147479833" r:id="rId11"/>
    <p:sldId id="2147479819" r:id="rId12"/>
    <p:sldId id="2147479928" r:id="rId13"/>
    <p:sldId id="2147479930" r:id="rId14"/>
    <p:sldId id="2147479931" r:id="rId15"/>
    <p:sldId id="21474799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E03D54-8089-4CCC-A5DA-96A21E87BE11}">
          <p14:sldIdLst>
            <p14:sldId id="2134805122"/>
            <p14:sldId id="2147479833"/>
            <p14:sldId id="2147479819"/>
            <p14:sldId id="2147479928"/>
            <p14:sldId id="2147479930"/>
            <p14:sldId id="2147479931"/>
            <p14:sldId id="21474799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B1A8"/>
    <a:srgbClr val="FFFFFF"/>
    <a:srgbClr val="008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339" autoAdjust="0"/>
  </p:normalViewPr>
  <p:slideViewPr>
    <p:cSldViewPr snapToGrid="0">
      <p:cViewPr varScale="1">
        <p:scale>
          <a:sx n="71" d="100"/>
          <a:sy n="71" d="100"/>
        </p:scale>
        <p:origin x="20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5" Type="http://schemas.openxmlformats.org/officeDocument/2006/relationships/slideMaster" Target="slideMasters/slideMaster2.xml"/><Relationship Id="rId15" Type="http://schemas.openxmlformats.org/officeDocument/2006/relationships/slide" Target="slides/slide6.xml"/><Relationship Id="rId10" Type="http://schemas.openxmlformats.org/officeDocument/2006/relationships/slide" Target="slides/slide1.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Benhamron" userId="95d2ecbe-20cd-4372-a096-9b82ea2dc5da" providerId="ADAL" clId="{DE6DAA6F-CDFB-44A4-9220-11FC5782311D}"/>
    <pc:docChg chg="modSld">
      <pc:chgData name="Sara Benhamron" userId="95d2ecbe-20cd-4372-a096-9b82ea2dc5da" providerId="ADAL" clId="{DE6DAA6F-CDFB-44A4-9220-11FC5782311D}" dt="2023-04-04T23:15:27.946" v="0" actId="20577"/>
      <pc:docMkLst>
        <pc:docMk/>
      </pc:docMkLst>
      <pc:sldChg chg="modNotesTx">
        <pc:chgData name="Sara Benhamron" userId="95d2ecbe-20cd-4372-a096-9b82ea2dc5da" providerId="ADAL" clId="{DE6DAA6F-CDFB-44A4-9220-11FC5782311D}" dt="2023-04-04T23:15:27.946" v="0" actId="20577"/>
        <pc:sldMkLst>
          <pc:docMk/>
          <pc:sldMk cId="3016399513" sldId="2147479992"/>
        </pc:sldMkLst>
      </pc:sldChg>
    </pc:docChg>
  </pc:docChgLst>
  <pc:docChgLst>
    <pc:chgData name="Sara Benhamron" userId="95d2ecbe-20cd-4372-a096-9b82ea2dc5da" providerId="ADAL" clId="{1218E80A-6668-475A-8A71-56C88FEB3BFF}"/>
    <pc:docChg chg="custSel addSld delSld modSld sldOrd addSection delSection modSection">
      <pc:chgData name="Sara Benhamron" userId="95d2ecbe-20cd-4372-a096-9b82ea2dc5da" providerId="ADAL" clId="{1218E80A-6668-475A-8A71-56C88FEB3BFF}" dt="2023-03-20T19:31:20.599" v="60" actId="20577"/>
      <pc:docMkLst>
        <pc:docMk/>
      </pc:docMkLst>
      <pc:sldChg chg="modSp mod ord modNotesTx">
        <pc:chgData name="Sara Benhamron" userId="95d2ecbe-20cd-4372-a096-9b82ea2dc5da" providerId="ADAL" clId="{1218E80A-6668-475A-8A71-56C88FEB3BFF}" dt="2023-03-20T19:30:48.217" v="42" actId="20577"/>
        <pc:sldMkLst>
          <pc:docMk/>
          <pc:sldMk cId="1453445371" sldId="2134805122"/>
        </pc:sldMkLst>
        <pc:spChg chg="mod">
          <ac:chgData name="Sara Benhamron" userId="95d2ecbe-20cd-4372-a096-9b82ea2dc5da" providerId="ADAL" clId="{1218E80A-6668-475A-8A71-56C88FEB3BFF}" dt="2023-03-14T17:48:09.466" v="5" actId="20577"/>
          <ac:spMkLst>
            <pc:docMk/>
            <pc:sldMk cId="1453445371" sldId="2134805122"/>
            <ac:spMk id="10" creationId="{A1EC2A75-171A-6BCC-B71D-4E50DABE3CE0}"/>
          </ac:spMkLst>
        </pc:spChg>
        <pc:spChg chg="mod">
          <ac:chgData name="Sara Benhamron" userId="95d2ecbe-20cd-4372-a096-9b82ea2dc5da" providerId="ADAL" clId="{1218E80A-6668-475A-8A71-56C88FEB3BFF}" dt="2023-03-14T17:48:14.976" v="18" actId="20577"/>
          <ac:spMkLst>
            <pc:docMk/>
            <pc:sldMk cId="1453445371" sldId="2134805122"/>
            <ac:spMk id="12" creationId="{226AA0C7-D412-5134-AC63-6ACA4B36D72E}"/>
          </ac:spMkLst>
        </pc:spChg>
      </pc:sldChg>
      <pc:sldChg chg="delSp del mod modNotesTx">
        <pc:chgData name="Sara Benhamron" userId="95d2ecbe-20cd-4372-a096-9b82ea2dc5da" providerId="ADAL" clId="{1218E80A-6668-475A-8A71-56C88FEB3BFF}" dt="2023-03-20T19:30:08.194" v="36" actId="47"/>
        <pc:sldMkLst>
          <pc:docMk/>
          <pc:sldMk cId="3070322065" sldId="2147478045"/>
        </pc:sldMkLst>
        <pc:spChg chg="del">
          <ac:chgData name="Sara Benhamron" userId="95d2ecbe-20cd-4372-a096-9b82ea2dc5da" providerId="ADAL" clId="{1218E80A-6668-475A-8A71-56C88FEB3BFF}" dt="2023-03-14T17:49:27.040" v="23" actId="478"/>
          <ac:spMkLst>
            <pc:docMk/>
            <pc:sldMk cId="3070322065" sldId="2147478045"/>
            <ac:spMk id="16" creationId="{46DF6E4E-A9C1-1793-1540-4FE5A1A08BD7}"/>
          </ac:spMkLst>
        </pc:spChg>
      </pc:sldChg>
      <pc:sldChg chg="del">
        <pc:chgData name="Sara Benhamron" userId="95d2ecbe-20cd-4372-a096-9b82ea2dc5da" providerId="ADAL" clId="{1218E80A-6668-475A-8A71-56C88FEB3BFF}" dt="2023-03-20T19:28:48.231" v="31" actId="47"/>
        <pc:sldMkLst>
          <pc:docMk/>
          <pc:sldMk cId="1260302815" sldId="2147478120"/>
        </pc:sldMkLst>
      </pc:sldChg>
      <pc:sldChg chg="ord">
        <pc:chgData name="Sara Benhamron" userId="95d2ecbe-20cd-4372-a096-9b82ea2dc5da" providerId="ADAL" clId="{1218E80A-6668-475A-8A71-56C88FEB3BFF}" dt="2023-03-20T19:30:16.385" v="39"/>
        <pc:sldMkLst>
          <pc:docMk/>
          <pc:sldMk cId="3293792256" sldId="2147479819"/>
        </pc:sldMkLst>
      </pc:sldChg>
      <pc:sldChg chg="ord modNotesTx">
        <pc:chgData name="Sara Benhamron" userId="95d2ecbe-20cd-4372-a096-9b82ea2dc5da" providerId="ADAL" clId="{1218E80A-6668-475A-8A71-56C88FEB3BFF}" dt="2023-03-20T19:31:20.599" v="60" actId="20577"/>
        <pc:sldMkLst>
          <pc:docMk/>
          <pc:sldMk cId="2722501186" sldId="2147479833"/>
        </pc:sldMkLst>
      </pc:sldChg>
      <pc:sldChg chg="del">
        <pc:chgData name="Sara Benhamron" userId="95d2ecbe-20cd-4372-a096-9b82ea2dc5da" providerId="ADAL" clId="{1218E80A-6668-475A-8A71-56C88FEB3BFF}" dt="2023-03-20T19:28:15.604" v="30" actId="47"/>
        <pc:sldMkLst>
          <pc:docMk/>
          <pc:sldMk cId="2304265951" sldId="2147479896"/>
        </pc:sldMkLst>
      </pc:sldChg>
      <pc:sldChg chg="del">
        <pc:chgData name="Sara Benhamron" userId="95d2ecbe-20cd-4372-a096-9b82ea2dc5da" providerId="ADAL" clId="{1218E80A-6668-475A-8A71-56C88FEB3BFF}" dt="2023-03-20T19:27:57.408" v="27" actId="47"/>
        <pc:sldMkLst>
          <pc:docMk/>
          <pc:sldMk cId="1735161240" sldId="2147479897"/>
        </pc:sldMkLst>
      </pc:sldChg>
      <pc:sldChg chg="del">
        <pc:chgData name="Sara Benhamron" userId="95d2ecbe-20cd-4372-a096-9b82ea2dc5da" providerId="ADAL" clId="{1218E80A-6668-475A-8A71-56C88FEB3BFF}" dt="2023-03-20T19:27:58.058" v="28" actId="47"/>
        <pc:sldMkLst>
          <pc:docMk/>
          <pc:sldMk cId="521192631" sldId="2147479903"/>
        </pc:sldMkLst>
      </pc:sldChg>
      <pc:sldChg chg="del">
        <pc:chgData name="Sara Benhamron" userId="95d2ecbe-20cd-4372-a096-9b82ea2dc5da" providerId="ADAL" clId="{1218E80A-6668-475A-8A71-56C88FEB3BFF}" dt="2023-03-20T19:27:58.702" v="29" actId="47"/>
        <pc:sldMkLst>
          <pc:docMk/>
          <pc:sldMk cId="2828247009" sldId="2147479910"/>
        </pc:sldMkLst>
      </pc:sldChg>
      <pc:sldChg chg="add ord">
        <pc:chgData name="Sara Benhamron" userId="95d2ecbe-20cd-4372-a096-9b82ea2dc5da" providerId="ADAL" clId="{1218E80A-6668-475A-8A71-56C88FEB3BFF}" dt="2023-03-20T19:30:16.385" v="39"/>
        <pc:sldMkLst>
          <pc:docMk/>
          <pc:sldMk cId="793515534" sldId="2147479928"/>
        </pc:sldMkLst>
      </pc:sldChg>
      <pc:sldChg chg="add ord">
        <pc:chgData name="Sara Benhamron" userId="95d2ecbe-20cd-4372-a096-9b82ea2dc5da" providerId="ADAL" clId="{1218E80A-6668-475A-8A71-56C88FEB3BFF}" dt="2023-03-20T19:30:16.385" v="39"/>
        <pc:sldMkLst>
          <pc:docMk/>
          <pc:sldMk cId="3782315789" sldId="2147479930"/>
        </pc:sldMkLst>
      </pc:sldChg>
      <pc:sldChg chg="add ord">
        <pc:chgData name="Sara Benhamron" userId="95d2ecbe-20cd-4372-a096-9b82ea2dc5da" providerId="ADAL" clId="{1218E80A-6668-475A-8A71-56C88FEB3BFF}" dt="2023-03-20T19:30:16.385" v="39"/>
        <pc:sldMkLst>
          <pc:docMk/>
          <pc:sldMk cId="1917793748" sldId="2147479931"/>
        </pc:sldMkLst>
      </pc:sldChg>
      <pc:sldChg chg="ord">
        <pc:chgData name="Sara Benhamron" userId="95d2ecbe-20cd-4372-a096-9b82ea2dc5da" providerId="ADAL" clId="{1218E80A-6668-475A-8A71-56C88FEB3BFF}" dt="2023-03-20T19:30:19.328" v="41"/>
        <pc:sldMkLst>
          <pc:docMk/>
          <pc:sldMk cId="3016399513" sldId="21474799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0AFA5-3E87-4041-9B79-CE6D5AAB43CD}"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4B420-682C-46CF-B9A5-702A3211CA84}" type="slidenum">
              <a:rPr lang="en-US" smtClean="0"/>
              <a:t>‹#›</a:t>
            </a:fld>
            <a:endParaRPr lang="en-US"/>
          </a:p>
        </p:txBody>
      </p:sp>
    </p:spTree>
    <p:extLst>
      <p:ext uri="{BB962C8B-B14F-4D97-AF65-F5344CB8AC3E}">
        <p14:creationId xmlns:p14="http://schemas.microsoft.com/office/powerpoint/2010/main" val="161569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158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Microsoft’s relationship is with </a:t>
            </a:r>
            <a:r>
              <a:rPr lang="en-US" dirty="0" err="1"/>
              <a:t>OpenAI</a:t>
            </a:r>
            <a:r>
              <a:rPr lang="en-US" dirty="0"/>
              <a:t>, introduce Azure </a:t>
            </a:r>
            <a:r>
              <a:rPr lang="en-US" dirty="0" err="1"/>
              <a:t>OpenAI</a:t>
            </a:r>
            <a:r>
              <a:rPr lang="en-US" dirty="0"/>
              <a:t> service and also share a few dominant use cases within retail. The objective is seed these use cases to help you scout for </a:t>
            </a:r>
            <a:r>
              <a:rPr lang="en-US"/>
              <a:t>new retail </a:t>
            </a:r>
            <a:r>
              <a:rPr lang="en-US" dirty="0"/>
              <a:t>solution candidates that we can have downstream 1on1 envisioning sessions with you.</a:t>
            </a:r>
          </a:p>
          <a:p>
            <a:endParaRPr lang="en-US" dirty="0"/>
          </a:p>
          <a:p>
            <a:r>
              <a:rPr lang="en-US" dirty="0"/>
              <a:t>As you all might know, </a:t>
            </a:r>
            <a:r>
              <a:rPr lang="en-US" dirty="0" err="1"/>
              <a:t>OpenAI</a:t>
            </a:r>
            <a:r>
              <a:rPr lang="en-US" dirty="0"/>
              <a:t> is a research lab. Microsoft has heavily invested in it as well. </a:t>
            </a:r>
          </a:p>
          <a:p>
            <a:r>
              <a:rPr lang="en-US" dirty="0" err="1"/>
              <a:t>OpenAI</a:t>
            </a:r>
            <a:r>
              <a:rPr lang="en-US" dirty="0"/>
              <a:t> consists of a team of researchers and engineers dedicated to advancing artificial intelligence in a way that it benefits humanity as a whole. Their mission snuggly fits with the Microsoft’s mission of empowering every person and organization on the planet to achieve more.</a:t>
            </a:r>
          </a:p>
          <a:p>
            <a:endParaRPr lang="en-US" b="0" i="0" dirty="0">
              <a:solidFill>
                <a:srgbClr val="374151"/>
              </a:solidFill>
              <a:effectLst/>
              <a:latin typeface="Söhne"/>
            </a:endParaRPr>
          </a:p>
          <a:p>
            <a:r>
              <a:rPr lang="en-US" b="0" i="0" dirty="0" err="1">
                <a:solidFill>
                  <a:srgbClr val="374151"/>
                </a:solidFill>
                <a:effectLst/>
                <a:latin typeface="Söhne"/>
              </a:rPr>
              <a:t>OpenAI</a:t>
            </a:r>
            <a:r>
              <a:rPr lang="en-US" b="0" i="0" dirty="0">
                <a:solidFill>
                  <a:srgbClr val="374151"/>
                </a:solidFill>
                <a:effectLst/>
                <a:latin typeface="Söhne"/>
              </a:rPr>
              <a:t> conducts research across various fields of AI, including </a:t>
            </a:r>
          </a:p>
          <a:p>
            <a:pPr marL="228600" indent="-228600">
              <a:buAutoNum type="arabicParenR"/>
            </a:pPr>
            <a:r>
              <a:rPr lang="en-US" b="0" i="0" dirty="0">
                <a:solidFill>
                  <a:srgbClr val="374151"/>
                </a:solidFill>
                <a:effectLst/>
                <a:latin typeface="Söhne"/>
              </a:rPr>
              <a:t>Natural language processing (NLP) models such as GPT-3, which can generate human-like text, answer questions, and perform a wide range of language tasks</a:t>
            </a:r>
          </a:p>
          <a:p>
            <a:pPr marL="228600" indent="-228600">
              <a:buAutoNum type="arabicParenR"/>
            </a:pPr>
            <a:r>
              <a:rPr lang="en-US" b="0" i="0" dirty="0">
                <a:solidFill>
                  <a:srgbClr val="374151"/>
                </a:solidFill>
                <a:effectLst/>
                <a:latin typeface="Söhne"/>
              </a:rPr>
              <a:t>Computer Vision - algorithms that can recognize and understand visual data such as images and videos.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i="0" dirty="0">
                <a:solidFill>
                  <a:srgbClr val="374151"/>
                </a:solidFill>
                <a:effectLst/>
                <a:latin typeface="Söhne"/>
              </a:rPr>
              <a:t>Robotics - intelligent robotics systems that can learn from human demonstrations and perform complex tasks in the real world.</a:t>
            </a:r>
          </a:p>
          <a:p>
            <a:pPr marL="228600" indent="-228600">
              <a:buAutoNum type="arabicParenR"/>
            </a:pPr>
            <a:r>
              <a:rPr lang="en-US" b="0" i="0" dirty="0">
                <a:solidFill>
                  <a:srgbClr val="374151"/>
                </a:solidFill>
                <a:effectLst/>
                <a:latin typeface="Söhne"/>
              </a:rPr>
              <a:t>Reinforcement Learning - a form of machine learning that involves training agents to make decisions based on rewards and punishments, to create intelligent systems that can learn from experience.</a:t>
            </a: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320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4/4/2023 6:15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057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61616"/>
                </a:solidFill>
                <a:effectLst/>
                <a:latin typeface="Segoe UI" panose="020B0502040204020203" pitchFamily="34" charset="0"/>
              </a:rPr>
              <a:t>What is Azure </a:t>
            </a:r>
            <a:r>
              <a:rPr lang="en-US" b="0" i="0" err="1">
                <a:solidFill>
                  <a:srgbClr val="161616"/>
                </a:solidFill>
                <a:effectLst/>
                <a:latin typeface="Segoe UI" panose="020B0502040204020203" pitchFamily="34" charset="0"/>
              </a:rPr>
              <a:t>OpenAI</a:t>
            </a:r>
            <a:r>
              <a:rPr lang="en-US" b="0" i="0">
                <a:solidFill>
                  <a:srgbClr val="161616"/>
                </a:solidFill>
                <a:effectLst/>
                <a:latin typeface="Segoe UI" panose="020B0502040204020203" pitchFamily="34" charset="0"/>
              </a:rPr>
              <a:t>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74151"/>
                </a:solidFill>
                <a:effectLst/>
                <a:latin typeface="Söhne"/>
              </a:rPr>
              <a:t>Azure </a:t>
            </a:r>
            <a:r>
              <a:rPr lang="en-US" b="0" i="0" err="1">
                <a:solidFill>
                  <a:srgbClr val="374151"/>
                </a:solidFill>
                <a:effectLst/>
                <a:latin typeface="Söhne"/>
              </a:rPr>
              <a:t>OpenAI</a:t>
            </a:r>
            <a:r>
              <a:rPr lang="en-US" b="0" i="0">
                <a:solidFill>
                  <a:srgbClr val="374151"/>
                </a:solidFill>
                <a:effectLst/>
                <a:latin typeface="Söhne"/>
              </a:rPr>
              <a:t> is a combination of two technologies - Microsoft Azure and </a:t>
            </a:r>
            <a:r>
              <a:rPr lang="en-US" b="0" i="0" err="1">
                <a:solidFill>
                  <a:srgbClr val="374151"/>
                </a:solidFill>
                <a:effectLst/>
                <a:latin typeface="Söhne"/>
              </a:rPr>
              <a:t>OpenAI</a:t>
            </a:r>
            <a:r>
              <a:rPr lang="en-US" b="0" i="0">
                <a:solidFill>
                  <a:srgbClr val="374151"/>
                </a:solidFill>
                <a:effectLst/>
                <a:latin typeface="Söhne"/>
              </a:rPr>
              <a:t> with the objective of </a:t>
            </a:r>
            <a:r>
              <a:rPr lang="en-US" b="1" i="0">
                <a:solidFill>
                  <a:srgbClr val="374151"/>
                </a:solidFill>
                <a:effectLst/>
                <a:latin typeface="Söhne"/>
              </a:rPr>
              <a:t>building enterprise-grade applications.</a:t>
            </a:r>
            <a:endParaRPr lang="en-US" b="1" i="0">
              <a:solidFill>
                <a:srgbClr val="161616"/>
              </a:solidFill>
              <a:effectLst/>
              <a:latin typeface="Segoe UI" panose="020B0502040204020203" pitchFamily="34" charset="0"/>
            </a:endParaRPr>
          </a:p>
          <a:p>
            <a:pPr algn="l"/>
            <a:endParaRPr lang="en-US" b="0" i="0">
              <a:solidFill>
                <a:srgbClr val="161616"/>
              </a:solidFill>
              <a:effectLst/>
              <a:latin typeface="Segoe UI" panose="020B0502040204020203" pitchFamily="34" charset="0"/>
            </a:endParaRPr>
          </a:p>
          <a:p>
            <a:pPr algn="l"/>
            <a:r>
              <a:rPr lang="en-US" b="0" i="0">
                <a:solidFill>
                  <a:srgbClr val="161616"/>
                </a:solidFill>
                <a:effectLst/>
                <a:latin typeface="Segoe UI" panose="020B0502040204020203" pitchFamily="34" charset="0"/>
              </a:rPr>
              <a:t>Based on the partnership with </a:t>
            </a:r>
            <a:r>
              <a:rPr lang="en-US" b="0" i="0" err="1">
                <a:solidFill>
                  <a:srgbClr val="161616"/>
                </a:solidFill>
                <a:effectLst/>
                <a:latin typeface="Segoe UI" panose="020B0502040204020203" pitchFamily="34" charset="0"/>
              </a:rPr>
              <a:t>OpenAI</a:t>
            </a:r>
            <a:r>
              <a:rPr lang="en-US" b="0" i="0">
                <a:solidFill>
                  <a:srgbClr val="161616"/>
                </a:solidFill>
                <a:effectLst/>
                <a:latin typeface="Segoe UI" panose="020B0502040204020203" pitchFamily="34" charset="0"/>
              </a:rPr>
              <a:t>, Microsoft is delivering on three main goals:</a:t>
            </a:r>
          </a:p>
          <a:p>
            <a:pPr algn="l">
              <a:buFont typeface="Arial" panose="020B0604020202020204" pitchFamily="34" charset="0"/>
              <a:buNone/>
            </a:pPr>
            <a:r>
              <a:rPr lang="en-US" b="0" i="0">
                <a:solidFill>
                  <a:srgbClr val="161616"/>
                </a:solidFill>
                <a:effectLst/>
                <a:latin typeface="Segoe UI" panose="020B0502040204020203" pitchFamily="34" charset="0"/>
              </a:rPr>
              <a:t>1) To utilize Azure's infrastructure, including </a:t>
            </a:r>
            <a:r>
              <a:rPr lang="en-US" b="1" i="0">
                <a:solidFill>
                  <a:srgbClr val="161616"/>
                </a:solidFill>
                <a:effectLst/>
                <a:latin typeface="Segoe UI" panose="020B0502040204020203" pitchFamily="34" charset="0"/>
              </a:rPr>
              <a:t>security (</a:t>
            </a:r>
            <a:r>
              <a:rPr lang="en-US" b="0" i="0">
                <a:solidFill>
                  <a:srgbClr val="161616"/>
                </a:solidFill>
                <a:effectLst/>
                <a:latin typeface="Segoe UI" panose="020B0502040204020203" pitchFamily="34" charset="0"/>
              </a:rPr>
              <a:t>private networking</a:t>
            </a:r>
            <a:r>
              <a:rPr lang="en-US" b="1" i="0">
                <a:solidFill>
                  <a:srgbClr val="161616"/>
                </a:solidFill>
                <a:effectLst/>
                <a:latin typeface="Segoe UI" panose="020B0502040204020203" pitchFamily="34" charset="0"/>
              </a:rPr>
              <a:t>) as well as compliance, and regional availability</a:t>
            </a:r>
            <a:r>
              <a:rPr lang="en-US" b="0" i="0">
                <a:solidFill>
                  <a:srgbClr val="161616"/>
                </a:solidFill>
                <a:effectLst/>
                <a:latin typeface="Segoe UI" panose="020B0502040204020203" pitchFamily="34" charset="0"/>
              </a:rPr>
              <a:t>, to help our partners &amp; customers build enterprise-grade applications.</a:t>
            </a:r>
          </a:p>
          <a:p>
            <a:pPr algn="l">
              <a:buFont typeface="Arial" panose="020B0604020202020204" pitchFamily="34" charset="0"/>
              <a:buNone/>
            </a:pPr>
            <a:r>
              <a:rPr lang="en-US" b="0" i="0">
                <a:solidFill>
                  <a:srgbClr val="161616"/>
                </a:solidFill>
                <a:effectLst/>
                <a:latin typeface="Segoe UI" panose="020B0502040204020203" pitchFamily="34" charset="0"/>
              </a:rPr>
              <a:t>2) To deploy </a:t>
            </a:r>
            <a:r>
              <a:rPr lang="en-US" b="0" i="0" err="1">
                <a:solidFill>
                  <a:srgbClr val="161616"/>
                </a:solidFill>
                <a:effectLst/>
                <a:latin typeface="Segoe UI" panose="020B0502040204020203" pitchFamily="34" charset="0"/>
              </a:rPr>
              <a:t>OpenAI</a:t>
            </a:r>
            <a:r>
              <a:rPr lang="en-US" b="0" i="0">
                <a:solidFill>
                  <a:srgbClr val="161616"/>
                </a:solidFill>
                <a:effectLst/>
                <a:latin typeface="Segoe UI" panose="020B0502040204020203" pitchFamily="34" charset="0"/>
              </a:rPr>
              <a:t> AI model capabilities across Microsoft products, including and beyond Azure AI products.</a:t>
            </a:r>
          </a:p>
          <a:p>
            <a:pPr algn="l">
              <a:buFont typeface="Arial" panose="020B0604020202020204" pitchFamily="34" charset="0"/>
              <a:buNone/>
            </a:pPr>
            <a:r>
              <a:rPr lang="en-US" b="0" i="0">
                <a:solidFill>
                  <a:srgbClr val="161616"/>
                </a:solidFill>
                <a:effectLst/>
                <a:latin typeface="Segoe UI" panose="020B0502040204020203" pitchFamily="34" charset="0"/>
              </a:rPr>
              <a:t>3)To use Azure to power all of </a:t>
            </a:r>
            <a:r>
              <a:rPr lang="en-US" b="0" i="0" err="1">
                <a:solidFill>
                  <a:srgbClr val="161616"/>
                </a:solidFill>
                <a:effectLst/>
                <a:latin typeface="Segoe UI" panose="020B0502040204020203" pitchFamily="34" charset="0"/>
              </a:rPr>
              <a:t>OpenAI's</a:t>
            </a:r>
            <a:r>
              <a:rPr lang="en-US" b="0" i="0">
                <a:solidFill>
                  <a:srgbClr val="161616"/>
                </a:solidFill>
                <a:effectLst/>
                <a:latin typeface="Segoe UI" panose="020B0502040204020203" pitchFamily="34" charset="0"/>
              </a:rPr>
              <a:t> workloads.</a:t>
            </a:r>
            <a:endParaRPr lang="en-US" b="0" i="0">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61616"/>
                </a:solidFill>
                <a:effectLst/>
                <a:latin typeface="Segoe UI" panose="020B0502040204020203" pitchFamily="34" charset="0"/>
              </a:rPr>
              <a:t>Models include: GPT-3, Codex, and DALL-E and </a:t>
            </a:r>
            <a:r>
              <a:rPr lang="en-US" b="0" i="0" err="1">
                <a:solidFill>
                  <a:srgbClr val="161616"/>
                </a:solidFill>
                <a:effectLst/>
                <a:latin typeface="Segoe UI" panose="020B0502040204020203" pitchFamily="34" charset="0"/>
              </a:rPr>
              <a:t>ChatGPT</a:t>
            </a:r>
            <a:r>
              <a:rPr lang="en-US" b="0" i="0">
                <a:solidFill>
                  <a:srgbClr val="161616"/>
                </a:solidFill>
                <a:effectLst/>
                <a:latin typeface="Segoe UI" panose="020B0502040204020203" pitchFamily="34" charset="0"/>
              </a:rPr>
              <a:t> coming soon. These models can be easily adapted to your specific task including but not limited to content generation, summarization, semantic search, and natural language to code translation.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Söhne"/>
              </a:rPr>
              <a:t>The solutions are deployed to your Azure Subscription</a:t>
            </a:r>
          </a:p>
          <a:p>
            <a:pPr algn="l">
              <a:buFont typeface="Arial" panose="020B0604020202020204" pitchFamily="34" charset="0"/>
              <a:buChar char="•"/>
            </a:pPr>
            <a:r>
              <a:rPr lang="en-US" b="0" i="0">
                <a:effectLst/>
                <a:latin typeface="Söhne"/>
              </a:rPr>
              <a:t>A wide range of </a:t>
            </a:r>
            <a:r>
              <a:rPr lang="en-US" b="1" i="0">
                <a:effectLst/>
                <a:latin typeface="Söhne"/>
              </a:rPr>
              <a:t>pre-trained AI models</a:t>
            </a:r>
            <a:r>
              <a:rPr lang="en-US" b="0" i="0">
                <a:effectLst/>
                <a:latin typeface="Söhne"/>
              </a:rPr>
              <a:t>: Developers can access and use pre-trained AI models developed by </a:t>
            </a:r>
            <a:r>
              <a:rPr lang="en-US" b="0" i="0" err="1">
                <a:effectLst/>
                <a:latin typeface="Söhne"/>
              </a:rPr>
              <a:t>OpenAI</a:t>
            </a:r>
            <a:r>
              <a:rPr lang="en-US" b="0" i="0">
                <a:effectLst/>
                <a:latin typeface="Söhne"/>
              </a:rPr>
              <a:t>, such as GPT-3, to add advanced capabilities to their applications.</a:t>
            </a:r>
          </a:p>
          <a:p>
            <a:pPr algn="l">
              <a:buFont typeface="Arial" panose="020B0604020202020204" pitchFamily="34" charset="0"/>
              <a:buChar char="•"/>
            </a:pPr>
            <a:r>
              <a:rPr lang="en-US" b="0" i="0">
                <a:effectLst/>
                <a:latin typeface="Söhne"/>
              </a:rPr>
              <a:t>Tools for </a:t>
            </a:r>
            <a:r>
              <a:rPr lang="en-US" b="1" i="0">
                <a:effectLst/>
                <a:latin typeface="Söhne"/>
              </a:rPr>
              <a:t>fine-tuning models</a:t>
            </a:r>
            <a:r>
              <a:rPr lang="en-US" b="0" i="0">
                <a:effectLst/>
                <a:latin typeface="Söhne"/>
              </a:rPr>
              <a:t>: Developers can fine-tune pre-trained models to adapt them to specific use cases, such as natural language understanding or computer vision.</a:t>
            </a:r>
          </a:p>
          <a:p>
            <a:pPr algn="l">
              <a:buFont typeface="Arial" panose="020B0604020202020204" pitchFamily="34" charset="0"/>
              <a:buChar char="•"/>
            </a:pPr>
            <a:r>
              <a:rPr lang="en-US" b="1" i="0">
                <a:effectLst/>
                <a:latin typeface="Söhne"/>
              </a:rPr>
              <a:t>APIs for interacting with the models: </a:t>
            </a:r>
            <a:r>
              <a:rPr lang="en-US" b="0" i="0">
                <a:effectLst/>
                <a:latin typeface="Söhne"/>
              </a:rPr>
              <a:t>The service provides a simple, consistent API for interacting with the models, which makes it easy for developers to integrate the models into their applications.</a:t>
            </a:r>
          </a:p>
          <a:p>
            <a:pPr algn="l">
              <a:buFont typeface="Arial" panose="020B0604020202020204" pitchFamily="34" charset="0"/>
              <a:buChar char="•"/>
            </a:pPr>
            <a:r>
              <a:rPr lang="en-US" b="1" i="0">
                <a:effectLst/>
                <a:latin typeface="Söhne"/>
              </a:rPr>
              <a:t>Scalability and reliability: </a:t>
            </a:r>
            <a:r>
              <a:rPr lang="en-US" b="0" i="0">
                <a:effectLst/>
                <a:latin typeface="Söhne"/>
              </a:rPr>
              <a:t>The service is built on Azure, which means that it can scale to handle large amounts of data and traffic and is highly available and reliable.</a:t>
            </a:r>
          </a:p>
          <a:p>
            <a:pPr algn="l">
              <a:buFont typeface="Arial" panose="020B0604020202020204" pitchFamily="34" charset="0"/>
              <a:buChar char="•"/>
            </a:pPr>
            <a:r>
              <a:rPr lang="en-US" b="1" i="0">
                <a:effectLst/>
                <a:latin typeface="Söhne"/>
              </a:rPr>
              <a:t>Security and compliance: </a:t>
            </a:r>
            <a:r>
              <a:rPr lang="en-US" b="0" i="0">
                <a:effectLst/>
                <a:latin typeface="Söhne"/>
              </a:rPr>
              <a:t>The service is designed to </a:t>
            </a:r>
            <a:r>
              <a:rPr lang="en-US" b="1" i="0">
                <a:effectLst/>
                <a:latin typeface="Söhne"/>
              </a:rPr>
              <a:t>meet a wide range of security and compliance requirements, and is built on Azure, which provides a number of built-in security and compliance features.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4/4/2023 6:15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6170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4B420-682C-46CF-B9A5-702A3211CA84}" type="slidenum">
              <a:rPr lang="en-US" smtClean="0"/>
              <a:t>4</a:t>
            </a:fld>
            <a:endParaRPr lang="en-US"/>
          </a:p>
        </p:txBody>
      </p:sp>
    </p:spTree>
    <p:extLst>
      <p:ext uri="{BB962C8B-B14F-4D97-AF65-F5344CB8AC3E}">
        <p14:creationId xmlns:p14="http://schemas.microsoft.com/office/powerpoint/2010/main" val="971843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3200" dirty="0">
                <a:solidFill>
                  <a:srgbClr val="000000"/>
                </a:solidFill>
                <a:effectLst/>
                <a:latin typeface="+mn-lt"/>
                <a:ea typeface="Segoe UI" panose="020B0502040204020203" pitchFamily="34" charset="0"/>
                <a:cs typeface="Times New Roman" panose="02020603050405020304" pitchFamily="18" charset="0"/>
              </a:rPr>
              <a:t>Let’s walk through a few potential starting points. </a:t>
            </a:r>
            <a:endParaRPr lang="en-US" sz="3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dirty="0">
                <a:solidFill>
                  <a:srgbClr val="000000"/>
                </a:solidFill>
                <a:effectLst/>
                <a:latin typeface="+mn-lt"/>
                <a:ea typeface="Segoe UI" panose="020B0502040204020203" pitchFamily="34" charset="0"/>
                <a:cs typeface="Times New Roman" panose="02020603050405020304" pitchFamily="18" charset="0"/>
              </a:rPr>
              <a:t> </a:t>
            </a:r>
            <a:endParaRPr lang="en-US" sz="3200" dirty="0">
              <a:effectLst/>
              <a:latin typeface="+mn-lt"/>
              <a:ea typeface="Calibri" panose="020F0502020204030204" pitchFamily="34" charset="0"/>
              <a:cs typeface="Times New Roman" panose="02020603050405020304" pitchFamily="18" charset="0"/>
            </a:endParaRPr>
          </a:p>
          <a:p>
            <a:r>
              <a:rPr lang="en-US" sz="3200" dirty="0">
                <a:solidFill>
                  <a:srgbClr val="000000"/>
                </a:solidFill>
                <a:effectLst/>
                <a:latin typeface="+mn-lt"/>
                <a:ea typeface="Segoe UI" panose="020B0502040204020203" pitchFamily="34" charset="0"/>
              </a:rPr>
              <a:t>We’re so excited Azure Open AI, and hope you are too! </a:t>
            </a:r>
            <a:r>
              <a:rPr lang="en-US" sz="3200" i="0" dirty="0">
                <a:latin typeface="+mn-lt"/>
              </a:rPr>
              <a:t>Over to you Sara</a:t>
            </a:r>
          </a:p>
          <a:p>
            <a:endParaRPr lang="en-US" sz="3200" dirty="0">
              <a:latin typeface="+mn-lt"/>
            </a:endParaRPr>
          </a:p>
          <a:p>
            <a:r>
              <a:rPr lang="en-US" sz="3200" i="1" dirty="0">
                <a:effectLst/>
                <a:highlight>
                  <a:srgbClr val="FFFF00"/>
                </a:highlight>
                <a:latin typeface="+mn-lt"/>
              </a:rPr>
              <a:t>Sara can close</a:t>
            </a:r>
            <a:endParaRPr lang="en-US" sz="3200" i="1" dirty="0">
              <a:highlight>
                <a:srgbClr val="FFFF00"/>
              </a:highlight>
              <a:latin typeface="+mn-lt"/>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06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4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69.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4.xml"/><Relationship Id="rId4" Type="http://schemas.openxmlformats.org/officeDocument/2006/relationships/image" Target="../media/image75.jpe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4.xml"/><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69.jpe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5.xml"/><Relationship Id="rId4" Type="http://schemas.openxmlformats.org/officeDocument/2006/relationships/image" Target="../media/image75.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5.xml"/><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40.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58385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2220841719"/>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95576390"/>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784754607"/>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7265824"/>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32380232"/>
      </p:ext>
    </p:extLst>
  </p:cSld>
  <p:clrMapOvr>
    <a:masterClrMapping/>
  </p:clrMapOvr>
  <p:transition>
    <p:fade/>
  </p:transition>
  <p:hf hdr="0" ftr="0" dt="0"/>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8543678"/>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76181157"/>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132190102"/>
      </p:ext>
    </p:extLst>
  </p:cSld>
  <p:clrMapOvr>
    <a:masterClrMapping/>
  </p:clrMapOvr>
  <p:transition>
    <p:fade/>
  </p:transition>
  <p:hf hdr="0" ftr="0" dt="0"/>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885957451"/>
      </p:ext>
    </p:extLst>
  </p:cSld>
  <p:clrMapOvr>
    <a:masterClrMapping/>
  </p:clrMapOvr>
  <p:transition>
    <p:fade/>
  </p:transition>
  <p:hf hdr="0" ftr="0" dt="0"/>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76701479"/>
      </p:ext>
    </p:extLst>
  </p:cSld>
  <p:clrMapOvr>
    <a:masterClrMapping/>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189317183"/>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36665" y="4649144"/>
            <a:ext cx="3200400" cy="307777"/>
          </a:xfrm>
        </p:spPr>
        <p:txBody>
          <a:bodyPr lIns="0" tIns="0" rIns="0" bIns="0" anchor="t"/>
          <a:lstStyle>
            <a:lvl1pPr marL="0" indent="0">
              <a:lnSpc>
                <a:spcPct val="100000"/>
              </a:lnSpc>
              <a:spcBef>
                <a:spcPts val="0"/>
              </a:spcBef>
              <a:spcAft>
                <a:spcPts val="0"/>
              </a:spcAft>
              <a:buNone/>
              <a:defRPr sz="2000" b="0">
                <a:solidFill>
                  <a:schemeClr val="accent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4490109"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smtClean="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0" name="Text Placeholder 4"/>
          <p:cNvSpPr>
            <a:spLocks noGrp="1"/>
          </p:cNvSpPr>
          <p:nvPr>
            <p:ph type="body" sz="quarter" idx="13" hasCustomPrompt="1"/>
          </p:nvPr>
        </p:nvSpPr>
        <p:spPr>
          <a:xfrm>
            <a:off x="8337204"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63666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4484688"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2" name="Text Placeholder 4">
            <a:extLst>
              <a:ext uri="{FF2B5EF4-FFF2-40B4-BE49-F238E27FC236}">
                <a16:creationId xmlns:a16="http://schemas.microsoft.com/office/drawing/2014/main" id="{EDA8271B-710A-4BBA-A75C-BB8089933C4C}"/>
              </a:ext>
            </a:extLst>
          </p:cNvPr>
          <p:cNvSpPr>
            <a:spLocks noGrp="1"/>
          </p:cNvSpPr>
          <p:nvPr>
            <p:ph type="body" sz="quarter" idx="17" hasCustomPrompt="1"/>
          </p:nvPr>
        </p:nvSpPr>
        <p:spPr>
          <a:xfrm>
            <a:off x="835493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 name="Title 1">
            <a:extLst>
              <a:ext uri="{FF2B5EF4-FFF2-40B4-BE49-F238E27FC236}">
                <a16:creationId xmlns:a16="http://schemas.microsoft.com/office/drawing/2014/main" id="{2F98A358-C4D8-41FD-B044-0DF65139CDC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520367980"/>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826200444"/>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483266814"/>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52741598"/>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46493595"/>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8030375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13863175"/>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547967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57355414"/>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75691084"/>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862621"/>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0645083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41019701"/>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19546233"/>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87557031"/>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3397120"/>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07896967"/>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7282954"/>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7463363"/>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89590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34250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47650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6018819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70024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982183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728548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106411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97747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68088"/>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17193"/>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4179615565"/>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 name="Text Box 3" descr="This is a copyright notice that should be included on the final slide.">
            <a:extLst>
              <a:ext uri="{FF2B5EF4-FFF2-40B4-BE49-F238E27FC236}">
                <a16:creationId xmlns:a16="http://schemas.microsoft.com/office/drawing/2014/main" id="{A6517C30-B3D0-368F-ED4E-661CE0AA22B0}"/>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Picture 5" descr="Microsoft Dynamics 365 logo, white text version">
            <a:extLst>
              <a:ext uri="{FF2B5EF4-FFF2-40B4-BE49-F238E27FC236}">
                <a16:creationId xmlns:a16="http://schemas.microsoft.com/office/drawing/2014/main" id="{AD1BB8DC-4766-6D4B-79DC-AB1BB8AB03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pic>
        <p:nvPicPr>
          <p:cNvPr id="7" name="MS logo white - EMF" descr="Microsoft logo white text version">
            <a:extLst>
              <a:ext uri="{FF2B5EF4-FFF2-40B4-BE49-F238E27FC236}">
                <a16:creationId xmlns:a16="http://schemas.microsoft.com/office/drawing/2014/main" id="{958846D4-7F68-403B-4961-BE16BCD0F2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Text Box 3" descr="This is a copyright notice that should be included on the final slide.">
            <a:extLst>
              <a:ext uri="{FF2B5EF4-FFF2-40B4-BE49-F238E27FC236}">
                <a16:creationId xmlns:a16="http://schemas.microsoft.com/office/drawing/2014/main" id="{02267677-9260-AAAF-1964-85BA0791E435}"/>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338808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1876145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43185"/>
          </a:xfrm>
        </p:spPr>
        <p:txBody>
          <a:bodyPr/>
          <a:lstStyle/>
          <a:p>
            <a:r>
              <a:rPr lang="en-US"/>
              <a:t>Click to edit Master title style</a:t>
            </a:r>
          </a:p>
        </p:txBody>
      </p:sp>
      <p:sp>
        <p:nvSpPr>
          <p:cNvPr id="4" name="Text Placeholder 3"/>
          <p:cNvSpPr>
            <a:spLocks noGrp="1"/>
          </p:cNvSpPr>
          <p:nvPr>
            <p:ph type="body" sz="quarter" idx="10"/>
          </p:nvPr>
        </p:nvSpPr>
        <p:spPr>
          <a:xfrm>
            <a:off x="588263"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9" name="Text Placeholder 3">
            <a:extLst>
              <a:ext uri="{FF2B5EF4-FFF2-40B4-BE49-F238E27FC236}">
                <a16:creationId xmlns:a16="http://schemas.microsoft.com/office/drawing/2014/main" id="{83A62D90-AA40-4029-8545-32ED1317327A}"/>
              </a:ext>
            </a:extLst>
          </p:cNvPr>
          <p:cNvSpPr>
            <a:spLocks noGrp="1"/>
          </p:cNvSpPr>
          <p:nvPr>
            <p:ph type="body" sz="quarter" idx="11"/>
          </p:nvPr>
        </p:nvSpPr>
        <p:spPr>
          <a:xfrm>
            <a:off x="43939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10" name="Text Placeholder 3">
            <a:extLst>
              <a:ext uri="{FF2B5EF4-FFF2-40B4-BE49-F238E27FC236}">
                <a16:creationId xmlns:a16="http://schemas.microsoft.com/office/drawing/2014/main" id="{92D2AC45-1C55-4CB8-AD4A-B3A4D616CD5A}"/>
              </a:ext>
            </a:extLst>
          </p:cNvPr>
          <p:cNvSpPr>
            <a:spLocks noGrp="1"/>
          </p:cNvSpPr>
          <p:nvPr>
            <p:ph type="body" sz="quarter" idx="12"/>
          </p:nvPr>
        </p:nvSpPr>
        <p:spPr>
          <a:xfrm>
            <a:off x="81996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Tree>
    <p:extLst>
      <p:ext uri="{BB962C8B-B14F-4D97-AF65-F5344CB8AC3E}">
        <p14:creationId xmlns:p14="http://schemas.microsoft.com/office/powerpoint/2010/main" val="39882989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273219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075102F9-2CFB-46BF-BC3C-A96703DD75C1}"/>
              </a:ext>
            </a:extLst>
          </p:cNvPr>
          <p:cNvSpPr>
            <a:spLocks noGrp="1"/>
          </p:cNvSpPr>
          <p:nvPr>
            <p:ph type="body" sz="quarter" idx="10"/>
          </p:nvPr>
        </p:nvSpPr>
        <p:spPr>
          <a:xfrm>
            <a:off x="585216" y="2481810"/>
            <a:ext cx="4200525" cy="369332"/>
          </a:xfrm>
        </p:spPr>
        <p:txBody>
          <a:bodyPr/>
          <a:lstStyle>
            <a:lvl1pPr>
              <a:defRPr b="1"/>
            </a:lvl1pPr>
          </a:lstStyle>
          <a:p>
            <a:pPr lvl="0"/>
            <a:r>
              <a:rPr lang="en-US"/>
              <a:t>Click to edit</a:t>
            </a:r>
          </a:p>
        </p:txBody>
      </p:sp>
    </p:spTree>
    <p:extLst>
      <p:ext uri="{BB962C8B-B14F-4D97-AF65-F5344CB8AC3E}">
        <p14:creationId xmlns:p14="http://schemas.microsoft.com/office/powerpoint/2010/main" val="35735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4314883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222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422C2B03-43CA-4BF4-BC32-6E07148FA02C}"/>
              </a:ext>
            </a:extLst>
          </p:cNvPr>
          <p:cNvSpPr>
            <a:spLocks noGrp="1"/>
          </p:cNvSpPr>
          <p:nvPr>
            <p:ph type="body" sz="quarter" idx="12"/>
          </p:nvPr>
        </p:nvSpPr>
        <p:spPr>
          <a:xfrm>
            <a:off x="584200"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E709800F-452D-44A9-8F7F-451378BB6A6E}"/>
              </a:ext>
            </a:extLst>
          </p:cNvPr>
          <p:cNvSpPr>
            <a:spLocks noGrp="1"/>
          </p:cNvSpPr>
          <p:nvPr>
            <p:ph type="body" sz="quarter" idx="13"/>
          </p:nvPr>
        </p:nvSpPr>
        <p:spPr>
          <a:xfrm>
            <a:off x="4451381"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042B71B-5A92-420B-875F-26A43F5DC128}"/>
              </a:ext>
            </a:extLst>
          </p:cNvPr>
          <p:cNvSpPr>
            <a:spLocks noGrp="1"/>
          </p:cNvSpPr>
          <p:nvPr>
            <p:ph type="body" sz="quarter" idx="14"/>
          </p:nvPr>
        </p:nvSpPr>
        <p:spPr>
          <a:xfrm>
            <a:off x="8318562"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836BB9-5CD8-4C82-B170-72C69426F0D3}"/>
              </a:ext>
            </a:extLst>
          </p:cNvPr>
          <p:cNvSpPr>
            <a:spLocks noGrp="1"/>
          </p:cNvSpPr>
          <p:nvPr>
            <p:ph type="title"/>
          </p:nvPr>
        </p:nvSpPr>
        <p:spPr>
          <a:xfrm>
            <a:off x="588263" y="457200"/>
            <a:ext cx="11018520" cy="430887"/>
          </a:xfrm>
        </p:spPr>
        <p:txBody>
          <a:bodyPr/>
          <a:lstStyle>
            <a:lvl1pPr algn="ctr">
              <a:defRPr sz="2800">
                <a:gradFill>
                  <a:gsLst>
                    <a:gs pos="1250">
                      <a:schemeClr val="tx1"/>
                    </a:gs>
                    <a:gs pos="100000">
                      <a:schemeClr val="tx1"/>
                    </a:gs>
                  </a:gsLst>
                  <a:lin ang="5400000" scaled="0"/>
                </a:gradFill>
              </a:defRPr>
            </a:lvl1pPr>
          </a:lstStyle>
          <a:p>
            <a:r>
              <a:rPr lang="en-US"/>
              <a:t>Click to edit Master title style</a:t>
            </a:r>
          </a:p>
        </p:txBody>
      </p:sp>
      <p:sp>
        <p:nvSpPr>
          <p:cNvPr id="9" name="Text Placeholder 6">
            <a:extLst>
              <a:ext uri="{FF2B5EF4-FFF2-40B4-BE49-F238E27FC236}">
                <a16:creationId xmlns:a16="http://schemas.microsoft.com/office/drawing/2014/main" id="{A3CE8927-E3C1-420C-AB86-B08B02BA791B}"/>
              </a:ext>
            </a:extLst>
          </p:cNvPr>
          <p:cNvSpPr>
            <a:spLocks noGrp="1"/>
          </p:cNvSpPr>
          <p:nvPr>
            <p:ph type="body" sz="quarter" idx="11"/>
          </p:nvPr>
        </p:nvSpPr>
        <p:spPr>
          <a:xfrm>
            <a:off x="581595" y="1399095"/>
            <a:ext cx="11025188" cy="369332"/>
          </a:xfrm>
        </p:spPr>
        <p:txBody>
          <a:bodyPr/>
          <a:lstStyle>
            <a:lvl1pPr marL="0" indent="0" algn="ctr">
              <a:buNone/>
              <a:defRPr sz="2400">
                <a:solidFill>
                  <a:schemeClr val="accent2"/>
                </a:solidFill>
                <a:latin typeface="+mn-lt"/>
              </a:defRPr>
            </a:lvl1pPr>
          </a:lstStyle>
          <a:p>
            <a:pPr lvl="0"/>
            <a:r>
              <a:rPr lang="en-US"/>
              <a:t>Edit Master text styles</a:t>
            </a:r>
          </a:p>
        </p:txBody>
      </p:sp>
    </p:spTree>
    <p:extLst>
      <p:ext uri="{BB962C8B-B14F-4D97-AF65-F5344CB8AC3E}">
        <p14:creationId xmlns:p14="http://schemas.microsoft.com/office/powerpoint/2010/main" val="2510979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3672785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583406" y="2496065"/>
            <a:ext cx="5512594" cy="1538883"/>
          </a:xfrm>
        </p:spPr>
        <p:txBody>
          <a:bodyPr/>
          <a:lstStyle>
            <a:lvl1pPr>
              <a:defRPr sz="2000">
                <a:solidFill>
                  <a:schemeClr val="accent2"/>
                </a:solidFill>
              </a:defRPr>
            </a:lvl1pPr>
            <a:lvl2pPr>
              <a:spcBef>
                <a:spcPts val="600"/>
              </a:spcBef>
              <a:defRPr sz="1400"/>
            </a:lvl2pPr>
            <a:lvl3pPr>
              <a:spcBef>
                <a:spcPts val="600"/>
              </a:spcBef>
              <a:defRPr sz="1200"/>
            </a:lvl3pPr>
            <a:lvl4pPr>
              <a:defRPr sz="1100"/>
            </a:lvl4pPr>
            <a:lvl5pPr marL="285750" indent="-166688">
              <a:buClr>
                <a:schemeClr val="accent2"/>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C43E074-CEFD-4548-8A6D-7AC3ECA84EC6}"/>
              </a:ext>
            </a:extLst>
          </p:cNvPr>
          <p:cNvSpPr>
            <a:spLocks noGrp="1"/>
          </p:cNvSpPr>
          <p:nvPr>
            <p:ph type="title"/>
          </p:nvPr>
        </p:nvSpPr>
        <p:spPr/>
        <p:txBody>
          <a:bodyPr/>
          <a:lstStyle>
            <a:lvl1pPr algn="ctr">
              <a:defRPr/>
            </a:lvl1pPr>
          </a:lstStyle>
          <a:p>
            <a:r>
              <a:rPr lang="en-US"/>
              <a:t>Click to edit Master title style</a:t>
            </a:r>
          </a:p>
        </p:txBody>
      </p:sp>
      <p:sp>
        <p:nvSpPr>
          <p:cNvPr id="9" name="Text Placeholder 6">
            <a:extLst>
              <a:ext uri="{FF2B5EF4-FFF2-40B4-BE49-F238E27FC236}">
                <a16:creationId xmlns:a16="http://schemas.microsoft.com/office/drawing/2014/main" id="{FCEBB4CD-DCE2-479D-8069-308FA7F51E74}"/>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5579092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1111423"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CFB6410D-867A-4626-A44F-DD2F3BD59D60}"/>
              </a:ext>
            </a:extLst>
          </p:cNvPr>
          <p:cNvSpPr>
            <a:spLocks noGrp="1"/>
          </p:cNvSpPr>
          <p:nvPr>
            <p:ph type="body" sz="quarter" idx="13"/>
          </p:nvPr>
        </p:nvSpPr>
        <p:spPr>
          <a:xfrm>
            <a:off x="4819012"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8813D5C7-268F-4DD1-99C1-E4F4C9BBB888}"/>
              </a:ext>
            </a:extLst>
          </p:cNvPr>
          <p:cNvSpPr>
            <a:spLocks noGrp="1"/>
          </p:cNvSpPr>
          <p:nvPr>
            <p:ph type="body" sz="quarter" idx="14"/>
          </p:nvPr>
        </p:nvSpPr>
        <p:spPr>
          <a:xfrm>
            <a:off x="8526600"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66E13DF-83A9-4462-A8E2-E76CF322D5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1575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hree column phot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2116676354"/>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975530797"/>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ENTER TITLE">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E5E3A014-5A06-4F5B-A16D-FAE75F7C1A48}"/>
              </a:ext>
            </a:extLst>
          </p:cNvPr>
          <p:cNvSpPr>
            <a:spLocks noGrp="1"/>
          </p:cNvSpPr>
          <p:nvPr>
            <p:ph type="pic" sz="quarter" idx="13"/>
          </p:nvPr>
        </p:nvSpPr>
        <p:spPr>
          <a:xfrm>
            <a:off x="0" y="0"/>
            <a:ext cx="5951538" cy="6858000"/>
          </a:xfrm>
          <a:solidFill>
            <a:schemeClr val="tx1">
              <a:lumMod val="95000"/>
            </a:schemeClr>
          </a:solidFill>
        </p:spPr>
        <p:txBody>
          <a:bodyPr>
            <a:noAutofit/>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3285322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36665" y="4649144"/>
            <a:ext cx="3200400" cy="307777"/>
          </a:xfrm>
        </p:spPr>
        <p:txBody>
          <a:bodyPr lIns="0" tIns="0" rIns="0" bIns="0" anchor="t"/>
          <a:lstStyle>
            <a:lvl1pPr marL="0" indent="0">
              <a:lnSpc>
                <a:spcPct val="100000"/>
              </a:lnSpc>
              <a:spcBef>
                <a:spcPts val="0"/>
              </a:spcBef>
              <a:spcAft>
                <a:spcPts val="0"/>
              </a:spcAft>
              <a:buNone/>
              <a:defRPr sz="2000" b="0">
                <a:solidFill>
                  <a:schemeClr val="accent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4490109"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smtClean="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0" name="Text Placeholder 4"/>
          <p:cNvSpPr>
            <a:spLocks noGrp="1"/>
          </p:cNvSpPr>
          <p:nvPr>
            <p:ph type="body" sz="quarter" idx="13" hasCustomPrompt="1"/>
          </p:nvPr>
        </p:nvSpPr>
        <p:spPr>
          <a:xfrm>
            <a:off x="8337204"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63666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4484688"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2" name="Text Placeholder 4">
            <a:extLst>
              <a:ext uri="{FF2B5EF4-FFF2-40B4-BE49-F238E27FC236}">
                <a16:creationId xmlns:a16="http://schemas.microsoft.com/office/drawing/2014/main" id="{EDA8271B-710A-4BBA-A75C-BB8089933C4C}"/>
              </a:ext>
            </a:extLst>
          </p:cNvPr>
          <p:cNvSpPr>
            <a:spLocks noGrp="1"/>
          </p:cNvSpPr>
          <p:nvPr>
            <p:ph type="body" sz="quarter" idx="17" hasCustomPrompt="1"/>
          </p:nvPr>
        </p:nvSpPr>
        <p:spPr>
          <a:xfrm>
            <a:off x="835493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 name="Title 1">
            <a:extLst>
              <a:ext uri="{FF2B5EF4-FFF2-40B4-BE49-F238E27FC236}">
                <a16:creationId xmlns:a16="http://schemas.microsoft.com/office/drawing/2014/main" id="{2F98A358-C4D8-41FD-B044-0DF65139CDC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29299555"/>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7352730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105538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43185"/>
          </a:xfrm>
        </p:spPr>
        <p:txBody>
          <a:bodyPr/>
          <a:lstStyle/>
          <a:p>
            <a:r>
              <a:rPr lang="en-US"/>
              <a:t>Click to edit Master title style</a:t>
            </a:r>
          </a:p>
        </p:txBody>
      </p:sp>
      <p:sp>
        <p:nvSpPr>
          <p:cNvPr id="4" name="Text Placeholder 3"/>
          <p:cNvSpPr>
            <a:spLocks noGrp="1"/>
          </p:cNvSpPr>
          <p:nvPr>
            <p:ph type="body" sz="quarter" idx="10"/>
          </p:nvPr>
        </p:nvSpPr>
        <p:spPr>
          <a:xfrm>
            <a:off x="588263"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9" name="Text Placeholder 3">
            <a:extLst>
              <a:ext uri="{FF2B5EF4-FFF2-40B4-BE49-F238E27FC236}">
                <a16:creationId xmlns:a16="http://schemas.microsoft.com/office/drawing/2014/main" id="{83A62D90-AA40-4029-8545-32ED1317327A}"/>
              </a:ext>
            </a:extLst>
          </p:cNvPr>
          <p:cNvSpPr>
            <a:spLocks noGrp="1"/>
          </p:cNvSpPr>
          <p:nvPr>
            <p:ph type="body" sz="quarter" idx="11"/>
          </p:nvPr>
        </p:nvSpPr>
        <p:spPr>
          <a:xfrm>
            <a:off x="43939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10" name="Text Placeholder 3">
            <a:extLst>
              <a:ext uri="{FF2B5EF4-FFF2-40B4-BE49-F238E27FC236}">
                <a16:creationId xmlns:a16="http://schemas.microsoft.com/office/drawing/2014/main" id="{92D2AC45-1C55-4CB8-AD4A-B3A4D616CD5A}"/>
              </a:ext>
            </a:extLst>
          </p:cNvPr>
          <p:cNvSpPr>
            <a:spLocks noGrp="1"/>
          </p:cNvSpPr>
          <p:nvPr>
            <p:ph type="body" sz="quarter" idx="12"/>
          </p:nvPr>
        </p:nvSpPr>
        <p:spPr>
          <a:xfrm>
            <a:off x="81996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Tree>
    <p:extLst>
      <p:ext uri="{BB962C8B-B14F-4D97-AF65-F5344CB8AC3E}">
        <p14:creationId xmlns:p14="http://schemas.microsoft.com/office/powerpoint/2010/main" val="5254944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CENTER TITLE">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E5E3A014-5A06-4F5B-A16D-FAE75F7C1A48}"/>
              </a:ext>
            </a:extLst>
          </p:cNvPr>
          <p:cNvSpPr>
            <a:spLocks noGrp="1"/>
          </p:cNvSpPr>
          <p:nvPr>
            <p:ph type="pic" sz="quarter" idx="13"/>
          </p:nvPr>
        </p:nvSpPr>
        <p:spPr>
          <a:xfrm>
            <a:off x="0" y="0"/>
            <a:ext cx="5951538" cy="6858000"/>
          </a:xfrm>
          <a:solidFill>
            <a:schemeClr val="tx1">
              <a:lumMod val="95000"/>
            </a:schemeClr>
          </a:solidFill>
        </p:spPr>
        <p:txBody>
          <a:bodyPr>
            <a:noAutofit/>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2999451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DE36F-14B3-4AEA-BBE4-F2EE70EFF2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FDD11CB-ED34-4B12-9625-610FCC21DBAC}"/>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4891EFBA-AD95-4FFB-A16C-C724F65090FB}"/>
              </a:ext>
            </a:extLst>
          </p:cNvPr>
          <p:cNvSpPr>
            <a:spLocks noGrp="1"/>
          </p:cNvSpPr>
          <p:nvPr>
            <p:ph type="sldNum" sz="quarter" idx="12"/>
          </p:nvPr>
        </p:nvSpPr>
        <p:spPr/>
        <p:txBody>
          <a:bodyPr/>
          <a:lstStyle/>
          <a:p>
            <a:fld id="{92952735-9F7B-40AF-A7B3-40E1B5550C31}" type="slidenum">
              <a:rPr lang="en-US" smtClean="0"/>
              <a:pPr/>
              <a:t>‹#›</a:t>
            </a:fld>
            <a:endParaRPr lang="en-US"/>
          </a:p>
        </p:txBody>
      </p:sp>
    </p:spTree>
    <p:extLst>
      <p:ext uri="{BB962C8B-B14F-4D97-AF65-F5344CB8AC3E}">
        <p14:creationId xmlns:p14="http://schemas.microsoft.com/office/powerpoint/2010/main" val="37890547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048679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8963" y="949325"/>
            <a:ext cx="11014075" cy="369332"/>
          </a:xfrm>
        </p:spPr>
        <p:txBody>
          <a:bodyPr/>
          <a:lstStyle>
            <a:lvl1pPr algn="ctr">
              <a:defRPr lang="en-US" sz="2400" kern="1200" spc="0" baseline="0">
                <a:solidFill>
                  <a:schemeClr val="accent1">
                    <a:lumMod val="60000"/>
                    <a:lumOff val="40000"/>
                  </a:schemeClr>
                </a:solidFill>
                <a:latin typeface="+mn-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3604743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01794462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E6A9-8BB7-4D0C-9F11-C2A94F8EF6F0}"/>
              </a:ext>
            </a:extLst>
          </p:cNvPr>
          <p:cNvSpPr>
            <a:spLocks noGrp="1"/>
          </p:cNvSpPr>
          <p:nvPr>
            <p:ph type="title"/>
          </p:nvPr>
        </p:nvSpPr>
        <p:spPr>
          <a:xfrm>
            <a:off x="588264" y="1767391"/>
            <a:ext cx="3305006" cy="1661609"/>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B06F904A-417A-4F29-9186-8A901AE92182}"/>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A69FB3C6-BF59-446A-A978-046CE2FD593D}"/>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5" name="Picture 4">
              <a:extLst>
                <a:ext uri="{FF2B5EF4-FFF2-40B4-BE49-F238E27FC236}">
                  <a16:creationId xmlns:a16="http://schemas.microsoft.com/office/drawing/2014/main" id="{5C280BE7-BFD7-45F7-964C-0BFA8186B9BB}"/>
                </a:ext>
              </a:extLst>
            </p:cNvPr>
            <p:cNvPicPr>
              <a:picLocks noChangeAspect="1"/>
            </p:cNvPicPr>
            <p:nvPr userDrawn="1"/>
          </p:nvPicPr>
          <p:blipFill rotWithShape="1">
            <a:blip r:embed="rId3"/>
            <a:srcRect r="1211"/>
            <a:stretch/>
          </p:blipFill>
          <p:spPr>
            <a:xfrm>
              <a:off x="4487805" y="806451"/>
              <a:ext cx="7240369" cy="5232861"/>
            </a:xfrm>
            <a:prstGeom prst="rect">
              <a:avLst/>
            </a:prstGeom>
          </p:spPr>
        </p:pic>
        <p:sp>
          <p:nvSpPr>
            <p:cNvPr id="7" name="Rectangle 6">
              <a:extLst>
                <a:ext uri="{FF2B5EF4-FFF2-40B4-BE49-F238E27FC236}">
                  <a16:creationId xmlns:a16="http://schemas.microsoft.com/office/drawing/2014/main" id="{69C7691F-35D0-4E3C-90D4-0956DD813FED}"/>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descr="A screenshot of a computer screen&#10;&#10;Description automatically generated">
              <a:extLst>
                <a:ext uri="{FF2B5EF4-FFF2-40B4-BE49-F238E27FC236}">
                  <a16:creationId xmlns:a16="http://schemas.microsoft.com/office/drawing/2014/main" id="{3F4B856B-435C-44B1-ADF1-49553E3DA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3" r="28506"/>
            <a:stretch/>
          </p:blipFill>
          <p:spPr>
            <a:xfrm>
              <a:off x="3681202" y="82368"/>
              <a:ext cx="6938672" cy="6728530"/>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5726B699-D961-4831-A842-B56F129865C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79459" r="1"/>
            <a:stretch/>
          </p:blipFill>
          <p:spPr>
            <a:xfrm>
              <a:off x="10379243" y="82368"/>
              <a:ext cx="1944414" cy="6728530"/>
            </a:xfrm>
            <a:prstGeom prst="rect">
              <a:avLst/>
            </a:prstGeom>
          </p:spPr>
        </p:pic>
      </p:grpSp>
    </p:spTree>
    <p:extLst>
      <p:ext uri="{BB962C8B-B14F-4D97-AF65-F5344CB8AC3E}">
        <p14:creationId xmlns:p14="http://schemas.microsoft.com/office/powerpoint/2010/main" val="401010242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3816">
          <p15:clr>
            <a:srgbClr val="5ACBF0"/>
          </p15:clr>
        </p15:guide>
        <p15:guide id="30" orient="horz" pos="384">
          <p15:clr>
            <a:srgbClr val="5ACBF0"/>
          </p15:clr>
        </p15:guide>
        <p15:guide id="31" pos="2832">
          <p15:clr>
            <a:srgbClr val="FBAE40"/>
          </p15:clr>
        </p15:guide>
        <p15:guide id="32" pos="73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DE36F-14B3-4AEA-BBE4-F2EE70EFF2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FDD11CB-ED34-4B12-9625-610FCC21DBAC}"/>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4891EFBA-AD95-4FFB-A16C-C724F65090FB}"/>
              </a:ext>
            </a:extLst>
          </p:cNvPr>
          <p:cNvSpPr>
            <a:spLocks noGrp="1"/>
          </p:cNvSpPr>
          <p:nvPr>
            <p:ph type="sldNum" sz="quarter" idx="12"/>
          </p:nvPr>
        </p:nvSpPr>
        <p:spPr/>
        <p:txBody>
          <a:bodyPr/>
          <a:lstStyle/>
          <a:p>
            <a:fld id="{92952735-9F7B-40AF-A7B3-40E1B5550C31}" type="slidenum">
              <a:rPr lang="en-US" smtClean="0"/>
              <a:pPr/>
              <a:t>‹#›</a:t>
            </a:fld>
            <a:endParaRPr lang="en-US"/>
          </a:p>
        </p:txBody>
      </p:sp>
    </p:spTree>
    <p:extLst>
      <p:ext uri="{BB962C8B-B14F-4D97-AF65-F5344CB8AC3E}">
        <p14:creationId xmlns:p14="http://schemas.microsoft.com/office/powerpoint/2010/main" val="16628028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6822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22363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3" y="2484468"/>
            <a:ext cx="4644137" cy="870272"/>
          </a:xfrm>
        </p:spPr>
        <p:txBody>
          <a:bodyPr anchor="b"/>
          <a:lstStyle>
            <a:lvl1pPr algn="l">
              <a:defRPr>
                <a:solidFill>
                  <a:schemeClr val="tx2"/>
                </a:solidFill>
              </a:defRPr>
            </a:lvl1pPr>
          </a:lstStyle>
          <a:p>
            <a:r>
              <a:rPr lang="en-US"/>
              <a:t>Click to edit Master</a:t>
            </a:r>
          </a:p>
        </p:txBody>
      </p:sp>
    </p:spTree>
    <p:extLst>
      <p:ext uri="{BB962C8B-B14F-4D97-AF65-F5344CB8AC3E}">
        <p14:creationId xmlns:p14="http://schemas.microsoft.com/office/powerpoint/2010/main" val="187889266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359982-D87D-4510-8C17-75850A9F0EFE}"/>
              </a:ext>
            </a:extLst>
          </p:cNvPr>
          <p:cNvSpPr>
            <a:spLocks noGrp="1"/>
          </p:cNvSpPr>
          <p:nvPr>
            <p:ph type="body" sz="quarter" idx="12"/>
          </p:nvPr>
        </p:nvSpPr>
        <p:spPr>
          <a:xfrm>
            <a:off x="588263" y="1436688"/>
            <a:ext cx="5363275" cy="369332"/>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p:txBody>
      </p:sp>
      <p:sp>
        <p:nvSpPr>
          <p:cNvPr id="2" name="Title 1">
            <a:extLst>
              <a:ext uri="{FF2B5EF4-FFF2-40B4-BE49-F238E27FC236}">
                <a16:creationId xmlns:a16="http://schemas.microsoft.com/office/drawing/2014/main" id="{BE91932C-BE0C-0B1B-3C97-FC6937B6561E}"/>
              </a:ext>
            </a:extLst>
          </p:cNvPr>
          <p:cNvSpPr>
            <a:spLocks noGrp="1"/>
          </p:cNvSpPr>
          <p:nvPr>
            <p:ph type="title"/>
          </p:nvPr>
        </p:nvSpPr>
        <p:spPr>
          <a:xfrm>
            <a:off x="588263" y="457200"/>
            <a:ext cx="5753859" cy="492443"/>
          </a:xfrm>
        </p:spPr>
        <p:txBody>
          <a:bodyPr/>
          <a:lstStyle>
            <a:lvl1pPr algn="l">
              <a:defRPr/>
            </a:lvl1pPr>
          </a:lstStyle>
          <a:p>
            <a:r>
              <a:rPr lang="en-US"/>
              <a:t>Click to edit Master title style</a:t>
            </a:r>
          </a:p>
        </p:txBody>
      </p:sp>
      <p:sp>
        <p:nvSpPr>
          <p:cNvPr id="6" name="Text Placeholder 6">
            <a:extLst>
              <a:ext uri="{FF2B5EF4-FFF2-40B4-BE49-F238E27FC236}">
                <a16:creationId xmlns:a16="http://schemas.microsoft.com/office/drawing/2014/main" id="{E3B2EF26-51ED-E87E-B8E2-5C7FF41C8E2C}"/>
              </a:ext>
            </a:extLst>
          </p:cNvPr>
          <p:cNvSpPr>
            <a:spLocks noGrp="1"/>
          </p:cNvSpPr>
          <p:nvPr>
            <p:ph type="body" sz="quarter" idx="13"/>
          </p:nvPr>
        </p:nvSpPr>
        <p:spPr>
          <a:xfrm>
            <a:off x="588263"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20270AFD-2991-7D6B-9A65-B9B1D944A173}"/>
              </a:ext>
            </a:extLst>
          </p:cNvPr>
          <p:cNvSpPr>
            <a:spLocks noGrp="1"/>
          </p:cNvSpPr>
          <p:nvPr>
            <p:ph type="body" sz="quarter" idx="14"/>
          </p:nvPr>
        </p:nvSpPr>
        <p:spPr>
          <a:xfrm>
            <a:off x="6240462"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393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4200" y="3429000"/>
            <a:ext cx="4043371" cy="1501950"/>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5AC74-6616-2D39-56B3-39F4AF6F6EA7}"/>
              </a:ext>
            </a:extLst>
          </p:cNvPr>
          <p:cNvSpPr>
            <a:spLocks noGrp="1"/>
          </p:cNvSpPr>
          <p:nvPr>
            <p:ph type="body" sz="quarter" idx="12"/>
          </p:nvPr>
        </p:nvSpPr>
        <p:spPr>
          <a:xfrm>
            <a:off x="6096000" y="922565"/>
            <a:ext cx="5507736" cy="1987010"/>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E072F35-F29F-7350-ABFA-8808C32DC9DF}"/>
              </a:ext>
            </a:extLst>
          </p:cNvPr>
          <p:cNvSpPr>
            <a:spLocks noGrp="1"/>
          </p:cNvSpPr>
          <p:nvPr>
            <p:ph type="title"/>
          </p:nvPr>
        </p:nvSpPr>
        <p:spPr>
          <a:xfrm>
            <a:off x="588263" y="2369855"/>
            <a:ext cx="4131221" cy="984885"/>
          </a:xfrm>
        </p:spPr>
        <p:txBody>
          <a:bodyPr anchor="b"/>
          <a:lstStyle>
            <a:lvl1pPr algn="l">
              <a:defRPr/>
            </a:lvl1pPr>
          </a:lstStyle>
          <a:p>
            <a:r>
              <a:rPr lang="en-US"/>
              <a:t>Click to edit Master title style</a:t>
            </a:r>
          </a:p>
        </p:txBody>
      </p:sp>
    </p:spTree>
    <p:extLst>
      <p:ext uri="{BB962C8B-B14F-4D97-AF65-F5344CB8AC3E}">
        <p14:creationId xmlns:p14="http://schemas.microsoft.com/office/powerpoint/2010/main" val="77406187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035102"/>
            <a:ext cx="9144000" cy="498674"/>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4725"/>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9647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4" y="2862297"/>
            <a:ext cx="3992212" cy="492443"/>
          </a:xfrm>
        </p:spPr>
        <p:txBody>
          <a:bodyPr anchor="b"/>
          <a:lstStyle>
            <a:lvl1pPr algn="l">
              <a:defRPr>
                <a:solidFill>
                  <a:schemeClr val="tx1"/>
                </a:solidFill>
              </a:defRPr>
            </a:lvl1pPr>
          </a:lstStyle>
          <a:p>
            <a:r>
              <a:rPr lang="en-US"/>
              <a:t>Click to edit Master</a:t>
            </a:r>
          </a:p>
        </p:txBody>
      </p:sp>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8264" y="3429000"/>
            <a:ext cx="4043371" cy="1957324"/>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8114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75545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3" name="MS logo white - EMF" descr="Microsoft logo white text version">
            <a:extLst>
              <a:ext uri="{FF2B5EF4-FFF2-40B4-BE49-F238E27FC236}">
                <a16:creationId xmlns:a16="http://schemas.microsoft.com/office/drawing/2014/main" id="{93E329B9-3D6B-43EA-8364-331D930A2D0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33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1D6238D3-5FC8-43DB-80C8-88185901CE0B}"/>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2286028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6999968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DAA9C95A-0B98-4EC3-8525-FE9CC92B75B5}"/>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erial photo of an office building lobby.">
            <a:extLst>
              <a:ext uri="{FF2B5EF4-FFF2-40B4-BE49-F238E27FC236}">
                <a16:creationId xmlns:a16="http://schemas.microsoft.com/office/drawing/2014/main" id="{01F32239-DB17-4457-A0D2-E18F3721E07A}"/>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123887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 Title square photo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1561055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 Title squar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Two people looking at a computer screen&#10;">
            <a:extLst>
              <a:ext uri="{FF2B5EF4-FFF2-40B4-BE49-F238E27FC236}">
                <a16:creationId xmlns:a16="http://schemas.microsoft.com/office/drawing/2014/main" id="{67AE355B-EFD6-4F9B-9647-C3AD81D2CB51}"/>
              </a:ext>
            </a:extLst>
          </p:cNvPr>
          <p:cNvPicPr>
            <a:picLocks noChangeAspect="1"/>
          </p:cNvPicPr>
          <p:nvPr userDrawn="1"/>
        </p:nvPicPr>
        <p:blipFill rotWithShape="1">
          <a:blip r:embed="rId2"/>
          <a:srcRect l="21845" r="11455"/>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2B831541-4B5B-4173-87A6-72B1E3CC884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2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 Title square photo 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Datacenter with man walking down the aisle">
            <a:extLst>
              <a:ext uri="{FF2B5EF4-FFF2-40B4-BE49-F238E27FC236}">
                <a16:creationId xmlns:a16="http://schemas.microsoft.com/office/drawing/2014/main" id="{D9A5DB06-CA2E-42DD-BF08-BFDF9AEDDEFC}"/>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3743361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 Title square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Datacenter with man walking down the aisle">
            <a:extLst>
              <a:ext uri="{FF2B5EF4-FFF2-40B4-BE49-F238E27FC236}">
                <a16:creationId xmlns:a16="http://schemas.microsoft.com/office/drawing/2014/main" id="{7363045C-53D3-46A4-A40D-1AB2A5D42C45}"/>
              </a:ext>
            </a:extLst>
          </p:cNvPr>
          <p:cNvPicPr>
            <a:picLocks noChangeAspect="1"/>
          </p:cNvPicPr>
          <p:nvPr userDrawn="1"/>
        </p:nvPicPr>
        <p:blipFill rotWithShape="1">
          <a:blip r:embed="rId2"/>
          <a:srcRect l="16675" r="16675"/>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E968866A-BD6F-4C62-B509-394496BF80A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1438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 Title square photo 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group of people wearing masks and maintaining a safe distance in a professional building.&#10;">
            <a:extLst>
              <a:ext uri="{FF2B5EF4-FFF2-40B4-BE49-F238E27FC236}">
                <a16:creationId xmlns:a16="http://schemas.microsoft.com/office/drawing/2014/main" id="{17248A80-2E58-49E8-9230-E05FE2C793C0}"/>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4129514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 Title square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group of people wearing masks and maintaining a safe distance in a professional building.&#10;">
            <a:extLst>
              <a:ext uri="{FF2B5EF4-FFF2-40B4-BE49-F238E27FC236}">
                <a16:creationId xmlns:a16="http://schemas.microsoft.com/office/drawing/2014/main" id="{649BB261-65DE-4F53-B8F8-DCF2647A32FE}"/>
              </a:ext>
            </a:extLst>
          </p:cNvPr>
          <p:cNvPicPr>
            <a:picLocks noChangeAspect="1"/>
          </p:cNvPicPr>
          <p:nvPr userDrawn="1"/>
        </p:nvPicPr>
        <p:blipFill rotWithShape="1">
          <a:blip r:embed="rId2"/>
          <a:srcRect l="10402" r="22948"/>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4A59EC0E-8AFD-4665-ABD0-22FCD76F606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7830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 Title square photo 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898869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Title square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person sitting at a table with a computer in front of a window&#10;">
            <a:extLst>
              <a:ext uri="{FF2B5EF4-FFF2-40B4-BE49-F238E27FC236}">
                <a16:creationId xmlns:a16="http://schemas.microsoft.com/office/drawing/2014/main" id="{8E02C7C9-5ACE-4046-8576-3941E415FDA3}"/>
              </a:ext>
            </a:extLst>
          </p:cNvPr>
          <p:cNvPicPr>
            <a:picLocks noChangeAspect="1"/>
          </p:cNvPicPr>
          <p:nvPr userDrawn="1"/>
        </p:nvPicPr>
        <p:blipFill rotWithShape="1">
          <a:blip r:embed="rId2"/>
          <a:srcRect l="22384" r="10867"/>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6FFEB9B2-F157-409B-B83A-CB55E31F134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94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quare photo 1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850ED6A-DB92-4C7A-94EE-B879BEC0DEAB}"/>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3015530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8963" y="949325"/>
            <a:ext cx="11014075" cy="369332"/>
          </a:xfrm>
        </p:spPr>
        <p:txBody>
          <a:bodyPr/>
          <a:lstStyle>
            <a:lvl1pPr algn="ctr">
              <a:defRPr lang="en-US" sz="2400" kern="1200" spc="0" baseline="0">
                <a:solidFill>
                  <a:schemeClr val="accent1">
                    <a:lumMod val="60000"/>
                    <a:lumOff val="40000"/>
                  </a:schemeClr>
                </a:solidFill>
                <a:latin typeface="+mn-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6763883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quare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A person working with multiple monitors having a Teams discussion.">
            <a:extLst>
              <a:ext uri="{FF2B5EF4-FFF2-40B4-BE49-F238E27FC236}">
                <a16:creationId xmlns:a16="http://schemas.microsoft.com/office/drawing/2014/main" id="{609F1E86-46AC-4579-ABA5-73E3B4CAE627}"/>
              </a:ext>
            </a:extLst>
          </p:cNvPr>
          <p:cNvPicPr>
            <a:picLocks noChangeAspect="1"/>
          </p:cNvPicPr>
          <p:nvPr userDrawn="1"/>
        </p:nvPicPr>
        <p:blipFill rotWithShape="1">
          <a:blip r:embed="rId2"/>
          <a:srcRect l="10625" r="22709"/>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C6ABB87C-4F6B-4CA0-88CF-0E4E3E27849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592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 Title square photo 1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sitting in front of a computer with Teams screen.&#10;">
            <a:extLst>
              <a:ext uri="{FF2B5EF4-FFF2-40B4-BE49-F238E27FC236}">
                <a16:creationId xmlns:a16="http://schemas.microsoft.com/office/drawing/2014/main" id="{DEF4BC1C-CD11-499D-885F-8149F24F327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1723159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quare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A person sitting in front of a computer with Teams screen.&#10;">
            <a:extLst>
              <a:ext uri="{FF2B5EF4-FFF2-40B4-BE49-F238E27FC236}">
                <a16:creationId xmlns:a16="http://schemas.microsoft.com/office/drawing/2014/main" id="{369E485D-C017-4A9F-81AE-E784F9BCE535}"/>
              </a:ext>
            </a:extLst>
          </p:cNvPr>
          <p:cNvPicPr>
            <a:picLocks noChangeAspect="1"/>
          </p:cNvPicPr>
          <p:nvPr userDrawn="1"/>
        </p:nvPicPr>
        <p:blipFill rotWithShape="1">
          <a:blip r:embed="rId2"/>
          <a:srcRect l="1447" r="31903"/>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330B868F-3663-464B-9FEA-2779820C3336}"/>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8614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quare photo 1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wind turbine farm.">
            <a:extLst>
              <a:ext uri="{FF2B5EF4-FFF2-40B4-BE49-F238E27FC236}">
                <a16:creationId xmlns:a16="http://schemas.microsoft.com/office/drawing/2014/main" id="{F0B1500B-EDA6-44EE-AF52-9962FE1DD977}"/>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2189591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quare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wind turbine farm.">
            <a:extLst>
              <a:ext uri="{FF2B5EF4-FFF2-40B4-BE49-F238E27FC236}">
                <a16:creationId xmlns:a16="http://schemas.microsoft.com/office/drawing/2014/main" id="{70DA8B1C-E4AF-4CA8-BF31-E79152795221}"/>
              </a:ext>
            </a:extLst>
          </p:cNvPr>
          <p:cNvPicPr>
            <a:picLocks noChangeAspect="1"/>
          </p:cNvPicPr>
          <p:nvPr userDrawn="1"/>
        </p:nvPicPr>
        <p:blipFill rotWithShape="1">
          <a:blip r:embed="rId2"/>
          <a:srcRect l="36395" t="26971" r="15004"/>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AD945E0B-7E78-40CB-B44B-4DC93BF7A0B9}"/>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379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quare photo 1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Woman wearing HoloLens working on an engine.">
            <a:extLst>
              <a:ext uri="{FF2B5EF4-FFF2-40B4-BE49-F238E27FC236}">
                <a16:creationId xmlns:a16="http://schemas.microsoft.com/office/drawing/2014/main" id="{32EAC6F0-4205-479A-AAB2-512F9303F0ED}"/>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1252242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quare photo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09E2B28A-AA4E-46CE-8F7A-F3088F96A21F}"/>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6" descr="Woman wearing HoloLens working on an engine.">
            <a:extLst>
              <a:ext uri="{FF2B5EF4-FFF2-40B4-BE49-F238E27FC236}">
                <a16:creationId xmlns:a16="http://schemas.microsoft.com/office/drawing/2014/main" id="{E331A9D4-97A9-494D-A328-96D5F63CEE2A}"/>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268854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quare photo 1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Manufacturing factory floor&#10;">
            <a:extLst>
              <a:ext uri="{FF2B5EF4-FFF2-40B4-BE49-F238E27FC236}">
                <a16:creationId xmlns:a16="http://schemas.microsoft.com/office/drawing/2014/main" id="{C52474CA-14F8-447F-8510-9655A1FB47AA}"/>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270458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quare photo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Manufacturing factory floor&#10;">
            <a:extLst>
              <a:ext uri="{FF2B5EF4-FFF2-40B4-BE49-F238E27FC236}">
                <a16:creationId xmlns:a16="http://schemas.microsoft.com/office/drawing/2014/main" id="{72229B92-1061-467C-BBD4-04315CCF248E}"/>
              </a:ext>
            </a:extLst>
          </p:cNvPr>
          <p:cNvPicPr>
            <a:picLocks noChangeAspect="1"/>
          </p:cNvPicPr>
          <p:nvPr userDrawn="1"/>
        </p:nvPicPr>
        <p:blipFill rotWithShape="1">
          <a:blip r:embed="rId2"/>
          <a:srcRect l="6962" r="26388"/>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ED59BA99-58EE-4191-92A6-40DE9237E89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0099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quare photo 2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person using a computer and wearing a mask.&#10;&#10;">
            <a:extLst>
              <a:ext uri="{FF2B5EF4-FFF2-40B4-BE49-F238E27FC236}">
                <a16:creationId xmlns:a16="http://schemas.microsoft.com/office/drawing/2014/main" id="{3109D5BE-75B0-4E15-ADD2-856974AF5380}"/>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2311746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65782938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person using a computer and wearing a mask.&#10;&#10;">
            <a:extLst>
              <a:ext uri="{FF2B5EF4-FFF2-40B4-BE49-F238E27FC236}">
                <a16:creationId xmlns:a16="http://schemas.microsoft.com/office/drawing/2014/main" id="{424B57D9-0EA9-433A-8C9F-A17ECA59B443}"/>
              </a:ext>
            </a:extLst>
          </p:cNvPr>
          <p:cNvPicPr>
            <a:picLocks noChangeAspect="1"/>
          </p:cNvPicPr>
          <p:nvPr userDrawn="1"/>
        </p:nvPicPr>
        <p:blipFill rotWithShape="1">
          <a:blip r:embed="rId2"/>
          <a:srcRect l="24645" r="8705"/>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BB987B22-7D52-4FB8-9B0B-6BED879C862A}"/>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9054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quare photo 2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veloper sitting at a desk with a computer&#10;">
            <a:extLst>
              <a:ext uri="{FF2B5EF4-FFF2-40B4-BE49-F238E27FC236}">
                <a16:creationId xmlns:a16="http://schemas.microsoft.com/office/drawing/2014/main" id="{6175A18B-905D-4056-B614-2BFA55FC4108}"/>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872381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quare photo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A developer sitting at a desk with a computer&#10;">
            <a:extLst>
              <a:ext uri="{FF2B5EF4-FFF2-40B4-BE49-F238E27FC236}">
                <a16:creationId xmlns:a16="http://schemas.microsoft.com/office/drawing/2014/main" id="{3E93AB52-8A13-4D82-B7E6-29564B592896}"/>
              </a:ext>
            </a:extLst>
          </p:cNvPr>
          <p:cNvPicPr>
            <a:picLocks noChangeAspect="1"/>
          </p:cNvPicPr>
          <p:nvPr userDrawn="1"/>
        </p:nvPicPr>
        <p:blipFill rotWithShape="1">
          <a:blip r:embed="rId2"/>
          <a:srcRect l="14983" r="18368"/>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E4F78EA6-C415-4F5F-B38D-DA3D72FB9C7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5448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quare photo 2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holding a tablet computer in an office building.&#10;">
            <a:extLst>
              <a:ext uri="{FF2B5EF4-FFF2-40B4-BE49-F238E27FC236}">
                <a16:creationId xmlns:a16="http://schemas.microsoft.com/office/drawing/2014/main" id="{D7852733-E3B5-4796-B95A-BB483403D9D6}"/>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950186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quare photo 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person holding a tablet computer in an office building.&#10;">
            <a:extLst>
              <a:ext uri="{FF2B5EF4-FFF2-40B4-BE49-F238E27FC236}">
                <a16:creationId xmlns:a16="http://schemas.microsoft.com/office/drawing/2014/main" id="{1626BE3D-2164-45CB-B2DD-5B09710F2AF3}"/>
              </a:ext>
            </a:extLst>
          </p:cNvPr>
          <p:cNvPicPr>
            <a:picLocks noChangeAspect="1"/>
          </p:cNvPicPr>
          <p:nvPr userDrawn="1"/>
        </p:nvPicPr>
        <p:blipFill rotWithShape="1">
          <a:blip r:embed="rId2"/>
          <a:srcRect l="32882" r="469"/>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899F533A-A26D-490D-8772-90A63E1C935D}"/>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9875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 Title square photo 2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Two people meeting in a conference room with masks.">
            <a:extLst>
              <a:ext uri="{FF2B5EF4-FFF2-40B4-BE49-F238E27FC236}">
                <a16:creationId xmlns:a16="http://schemas.microsoft.com/office/drawing/2014/main" id="{91AEBA32-8F63-4E43-B52B-77647C7CAAE3}"/>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188131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 Title square photo 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MS logo white - EMF" descr="Microsoft logo white text version">
            <a:extLst>
              <a:ext uri="{FF2B5EF4-FFF2-40B4-BE49-F238E27FC236}">
                <a16:creationId xmlns:a16="http://schemas.microsoft.com/office/drawing/2014/main" id="{9E098FB9-B1FD-485A-9AC7-D9BB7370A216}"/>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6" descr="Two people meeting in a conference room with masks.">
            <a:extLst>
              <a:ext uri="{FF2B5EF4-FFF2-40B4-BE49-F238E27FC236}">
                <a16:creationId xmlns:a16="http://schemas.microsoft.com/office/drawing/2014/main" id="{6AB2B030-363A-4070-93A2-026970BCEE65}"/>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34415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07327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4338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01208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075102F9-2CFB-46BF-BC3C-A96703DD75C1}"/>
              </a:ext>
            </a:extLst>
          </p:cNvPr>
          <p:cNvSpPr>
            <a:spLocks noGrp="1"/>
          </p:cNvSpPr>
          <p:nvPr>
            <p:ph type="body" sz="quarter" idx="10"/>
          </p:nvPr>
        </p:nvSpPr>
        <p:spPr>
          <a:xfrm>
            <a:off x="585216" y="2481810"/>
            <a:ext cx="4200525" cy="369332"/>
          </a:xfrm>
        </p:spPr>
        <p:txBody>
          <a:bodyPr/>
          <a:lstStyle>
            <a:lvl1pPr>
              <a:defRPr b="1"/>
            </a:lvl1pPr>
          </a:lstStyle>
          <a:p>
            <a:pPr lvl="0"/>
            <a:r>
              <a:rPr lang="en-US"/>
              <a:t>Click to edit</a:t>
            </a:r>
          </a:p>
        </p:txBody>
      </p:sp>
    </p:spTree>
    <p:extLst>
      <p:ext uri="{BB962C8B-B14F-4D97-AF65-F5344CB8AC3E}">
        <p14:creationId xmlns:p14="http://schemas.microsoft.com/office/powerpoint/2010/main" val="125178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E6A9-8BB7-4D0C-9F11-C2A94F8EF6F0}"/>
              </a:ext>
            </a:extLst>
          </p:cNvPr>
          <p:cNvSpPr>
            <a:spLocks noGrp="1"/>
          </p:cNvSpPr>
          <p:nvPr>
            <p:ph type="title"/>
          </p:nvPr>
        </p:nvSpPr>
        <p:spPr>
          <a:xfrm>
            <a:off x="588264" y="1767391"/>
            <a:ext cx="3305006" cy="1661609"/>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B06F904A-417A-4F29-9186-8A901AE92182}"/>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A69FB3C6-BF59-446A-A978-046CE2FD593D}"/>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5" name="Picture 4">
              <a:extLst>
                <a:ext uri="{FF2B5EF4-FFF2-40B4-BE49-F238E27FC236}">
                  <a16:creationId xmlns:a16="http://schemas.microsoft.com/office/drawing/2014/main" id="{5C280BE7-BFD7-45F7-964C-0BFA8186B9BB}"/>
                </a:ext>
              </a:extLst>
            </p:cNvPr>
            <p:cNvPicPr>
              <a:picLocks noChangeAspect="1"/>
            </p:cNvPicPr>
            <p:nvPr userDrawn="1"/>
          </p:nvPicPr>
          <p:blipFill rotWithShape="1">
            <a:blip r:embed="rId3"/>
            <a:srcRect r="1211"/>
            <a:stretch/>
          </p:blipFill>
          <p:spPr>
            <a:xfrm>
              <a:off x="4487805" y="806451"/>
              <a:ext cx="7240369" cy="5232861"/>
            </a:xfrm>
            <a:prstGeom prst="rect">
              <a:avLst/>
            </a:prstGeom>
          </p:spPr>
        </p:pic>
        <p:sp>
          <p:nvSpPr>
            <p:cNvPr id="7" name="Rectangle 6">
              <a:extLst>
                <a:ext uri="{FF2B5EF4-FFF2-40B4-BE49-F238E27FC236}">
                  <a16:creationId xmlns:a16="http://schemas.microsoft.com/office/drawing/2014/main" id="{69C7691F-35D0-4E3C-90D4-0956DD813FED}"/>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descr="A screenshot of a computer screen&#10;&#10;Description automatically generated">
              <a:extLst>
                <a:ext uri="{FF2B5EF4-FFF2-40B4-BE49-F238E27FC236}">
                  <a16:creationId xmlns:a16="http://schemas.microsoft.com/office/drawing/2014/main" id="{3F4B856B-435C-44B1-ADF1-49553E3DA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2"/>
            <a:stretch/>
          </p:blipFill>
          <p:spPr>
            <a:xfrm>
              <a:off x="3681202" y="82368"/>
              <a:ext cx="6938672" cy="6728530"/>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5726B699-D961-4831-A842-B56F129865C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0379243" y="82368"/>
              <a:ext cx="1944414" cy="6728530"/>
            </a:xfrm>
            <a:prstGeom prst="rect">
              <a:avLst/>
            </a:prstGeom>
          </p:spPr>
        </p:pic>
      </p:grpSp>
    </p:spTree>
    <p:extLst>
      <p:ext uri="{BB962C8B-B14F-4D97-AF65-F5344CB8AC3E}">
        <p14:creationId xmlns:p14="http://schemas.microsoft.com/office/powerpoint/2010/main" val="355051313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3816">
          <p15:clr>
            <a:srgbClr val="5ACBF0"/>
          </p15:clr>
        </p15:guide>
        <p15:guide id="30" orient="horz" pos="384">
          <p15:clr>
            <a:srgbClr val="5ACBF0"/>
          </p15:clr>
        </p15:guide>
        <p15:guide id="31" pos="2832">
          <p15:clr>
            <a:srgbClr val="FBAE40"/>
          </p15:clr>
        </p15:guide>
        <p15:guide id="32" pos="7392">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962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3215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2309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685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83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0438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5028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7128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68066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989104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826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08342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79258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53548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01841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0747030"/>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40213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637373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970406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389524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816259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111464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36242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64184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15396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55034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13728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09382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8780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98223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05899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6015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359982-D87D-4510-8C17-75850A9F0EFE}"/>
              </a:ext>
            </a:extLst>
          </p:cNvPr>
          <p:cNvSpPr>
            <a:spLocks noGrp="1"/>
          </p:cNvSpPr>
          <p:nvPr>
            <p:ph type="body" sz="quarter" idx="12"/>
          </p:nvPr>
        </p:nvSpPr>
        <p:spPr>
          <a:xfrm>
            <a:off x="588263" y="1436688"/>
            <a:ext cx="5363275" cy="369332"/>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p:txBody>
      </p:sp>
      <p:sp>
        <p:nvSpPr>
          <p:cNvPr id="2" name="Title 1">
            <a:extLst>
              <a:ext uri="{FF2B5EF4-FFF2-40B4-BE49-F238E27FC236}">
                <a16:creationId xmlns:a16="http://schemas.microsoft.com/office/drawing/2014/main" id="{BE91932C-BE0C-0B1B-3C97-FC6937B6561E}"/>
              </a:ext>
            </a:extLst>
          </p:cNvPr>
          <p:cNvSpPr>
            <a:spLocks noGrp="1"/>
          </p:cNvSpPr>
          <p:nvPr>
            <p:ph type="title"/>
          </p:nvPr>
        </p:nvSpPr>
        <p:spPr>
          <a:xfrm>
            <a:off x="588263" y="457200"/>
            <a:ext cx="5753859" cy="492443"/>
          </a:xfrm>
        </p:spPr>
        <p:txBody>
          <a:bodyPr/>
          <a:lstStyle>
            <a:lvl1pPr algn="l">
              <a:defRPr/>
            </a:lvl1pPr>
          </a:lstStyle>
          <a:p>
            <a:r>
              <a:rPr lang="en-US"/>
              <a:t>Click to edit Master title style</a:t>
            </a:r>
          </a:p>
        </p:txBody>
      </p:sp>
      <p:sp>
        <p:nvSpPr>
          <p:cNvPr id="6" name="Text Placeholder 6">
            <a:extLst>
              <a:ext uri="{FF2B5EF4-FFF2-40B4-BE49-F238E27FC236}">
                <a16:creationId xmlns:a16="http://schemas.microsoft.com/office/drawing/2014/main" id="{E3B2EF26-51ED-E87E-B8E2-5C7FF41C8E2C}"/>
              </a:ext>
            </a:extLst>
          </p:cNvPr>
          <p:cNvSpPr>
            <a:spLocks noGrp="1"/>
          </p:cNvSpPr>
          <p:nvPr>
            <p:ph type="body" sz="quarter" idx="13"/>
          </p:nvPr>
        </p:nvSpPr>
        <p:spPr>
          <a:xfrm>
            <a:off x="588263"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20270AFD-2991-7D6B-9A65-B9B1D944A173}"/>
              </a:ext>
            </a:extLst>
          </p:cNvPr>
          <p:cNvSpPr>
            <a:spLocks noGrp="1"/>
          </p:cNvSpPr>
          <p:nvPr>
            <p:ph type="body" sz="quarter" idx="14"/>
          </p:nvPr>
        </p:nvSpPr>
        <p:spPr>
          <a:xfrm>
            <a:off x="6240462"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1480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7902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6264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1845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0826866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8601454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36641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615986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204010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61131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10327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4200" y="3429000"/>
            <a:ext cx="4043371" cy="1501950"/>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5AC74-6616-2D39-56B3-39F4AF6F6EA7}"/>
              </a:ext>
            </a:extLst>
          </p:cNvPr>
          <p:cNvSpPr>
            <a:spLocks noGrp="1"/>
          </p:cNvSpPr>
          <p:nvPr>
            <p:ph type="body" sz="quarter" idx="12"/>
          </p:nvPr>
        </p:nvSpPr>
        <p:spPr>
          <a:xfrm>
            <a:off x="6096000" y="922565"/>
            <a:ext cx="5507736" cy="1987010"/>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E072F35-F29F-7350-ABFA-8808C32DC9DF}"/>
              </a:ext>
            </a:extLst>
          </p:cNvPr>
          <p:cNvSpPr>
            <a:spLocks noGrp="1"/>
          </p:cNvSpPr>
          <p:nvPr>
            <p:ph type="title"/>
          </p:nvPr>
        </p:nvSpPr>
        <p:spPr>
          <a:xfrm>
            <a:off x="588263" y="2369855"/>
            <a:ext cx="4131221" cy="984885"/>
          </a:xfrm>
        </p:spPr>
        <p:txBody>
          <a:bodyPr anchor="b"/>
          <a:lstStyle>
            <a:lvl1pPr algn="l">
              <a:defRPr/>
            </a:lvl1pPr>
          </a:lstStyle>
          <a:p>
            <a:r>
              <a:rPr lang="en-US"/>
              <a:t>Click to edit Master title style</a:t>
            </a:r>
          </a:p>
        </p:txBody>
      </p:sp>
    </p:spTree>
    <p:extLst>
      <p:ext uri="{BB962C8B-B14F-4D97-AF65-F5344CB8AC3E}">
        <p14:creationId xmlns:p14="http://schemas.microsoft.com/office/powerpoint/2010/main" val="1414793878"/>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0989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15287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2070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923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8248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679085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4038593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1"/>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pic>
        <p:nvPicPr>
          <p:cNvPr id="4" name="Picture 3" descr="Woman wearing HoloLens working on an engine.">
            <a:extLst>
              <a:ext uri="{FF2B5EF4-FFF2-40B4-BE49-F238E27FC236}">
                <a16:creationId xmlns:a16="http://schemas.microsoft.com/office/drawing/2014/main" id="{9328BFE4-4EFD-455E-8429-C61EDBB3FDDC}"/>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1414001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854404"/>
            <a:ext cx="4167887" cy="1107996"/>
          </a:xfrm>
        </p:spPr>
        <p:txBody>
          <a:bodyPr anchor="ctr"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4419602"/>
            <a:ext cx="4164583"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11" name="Picture 10" descr="Woman wearing HoloLens working on an engine.">
            <a:extLst>
              <a:ext uri="{FF2B5EF4-FFF2-40B4-BE49-F238E27FC236}">
                <a16:creationId xmlns:a16="http://schemas.microsoft.com/office/drawing/2014/main" id="{8BD67588-54F8-4ADE-8D95-53A363F9C259}"/>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801025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9"/>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942704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4" y="2862297"/>
            <a:ext cx="3992212" cy="492443"/>
          </a:xfrm>
        </p:spPr>
        <p:txBody>
          <a:bodyPr anchor="b"/>
          <a:lstStyle>
            <a:lvl1pPr algn="l">
              <a:defRPr>
                <a:solidFill>
                  <a:schemeClr val="tx1"/>
                </a:solidFill>
              </a:defRPr>
            </a:lvl1pPr>
          </a:lstStyle>
          <a:p>
            <a:r>
              <a:rPr lang="en-US"/>
              <a:t>Click to edit Master</a:t>
            </a:r>
          </a:p>
        </p:txBody>
      </p:sp>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8264" y="3429000"/>
            <a:ext cx="4043371" cy="1957324"/>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672796"/>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2"/>
            <a:ext cx="9144000" cy="553998"/>
          </a:xfrm>
          <a:noFill/>
        </p:spPr>
        <p:txBody>
          <a:bodyPr lIns="0" tIns="0" rIns="0" bIns="0" anchor="ctr" anchorCtr="0">
            <a:spAutoFit/>
          </a:bodyPr>
          <a:lstStyle>
            <a:lvl1pPr>
              <a:defRPr sz="3600" spc="-50" baseline="0">
                <a:gradFill>
                  <a:gsLst>
                    <a:gs pos="68100">
                      <a:srgbClr val="5B68CA"/>
                    </a:gs>
                    <a:gs pos="0">
                      <a:srgbClr val="006BBC"/>
                    </a:gs>
                  </a:gsLst>
                  <a:lin ang="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81039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3">
    <p:bg>
      <p:bgPr>
        <a:gradFill>
          <a:gsLst>
            <a:gs pos="68100">
              <a:srgbClr val="5B68CA"/>
            </a:gs>
            <a:gs pos="0">
              <a:srgbClr val="006BBC"/>
            </a:gs>
          </a:gsLst>
          <a:lin ang="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2"/>
            <a:ext cx="9144000" cy="553998"/>
          </a:xfrm>
          <a:noFill/>
        </p:spPr>
        <p:txBody>
          <a:bodyPr lIns="0" tIns="0" rIns="0" bIns="0" anchor="ctr"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649247A0-F016-86F0-B744-ADAA534D4C3E}"/>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987588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3940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228577" indent="0">
              <a:buNone/>
              <a:defRPr/>
            </a:lvl2pPr>
            <a:lvl3pPr marL="457154" indent="0">
              <a:buNone/>
              <a:defRPr/>
            </a:lvl3pPr>
            <a:lvl4pPr marL="685731" indent="0">
              <a:buNone/>
              <a:defRPr/>
            </a:lvl4pPr>
            <a:lvl5pPr marL="91430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4802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72701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62" indent="0">
              <a:buFont typeface="Wingdings" panose="05000000000000000000" pitchFamily="2" charset="2"/>
              <a:buNone/>
              <a:defRPr sz="2000" b="0"/>
            </a:lvl2pPr>
            <a:lvl3pPr marL="450805" indent="0">
              <a:buFont typeface="Wingdings" panose="05000000000000000000" pitchFamily="2" charset="2"/>
              <a:buNone/>
              <a:tabLst/>
              <a:defRPr sz="1600" b="0"/>
            </a:lvl3pPr>
            <a:lvl4pPr marL="652397" indent="0">
              <a:buFont typeface="Wingdings" panose="05000000000000000000" pitchFamily="2" charset="2"/>
              <a:buNone/>
              <a:defRPr sz="1400" b="0"/>
            </a:lvl4pPr>
            <a:lvl5pPr marL="85399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62" indent="0">
              <a:buFont typeface="Wingdings" panose="05000000000000000000" pitchFamily="2" charset="2"/>
              <a:buNone/>
              <a:defRPr sz="2000" b="0"/>
            </a:lvl2pPr>
            <a:lvl3pPr marL="450805" indent="0">
              <a:buFont typeface="Wingdings" panose="05000000000000000000" pitchFamily="2" charset="2"/>
              <a:buNone/>
              <a:tabLst/>
              <a:defRPr sz="1600" b="0"/>
            </a:lvl3pPr>
            <a:lvl4pPr marL="652397" indent="0">
              <a:buFont typeface="Wingdings" panose="05000000000000000000" pitchFamily="2" charset="2"/>
              <a:buNone/>
              <a:defRPr sz="1400" b="0"/>
            </a:lvl4pPr>
            <a:lvl5pPr marL="85399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848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551194"/>
          </a:xfrm>
        </p:spPr>
        <p:txBody>
          <a:bodyPr>
            <a:spAutoFit/>
          </a:bodyPr>
          <a:lstStyle>
            <a:lvl1pPr marL="171433" indent="-171433">
              <a:defRPr lang="en-US" sz="2400" dirty="0"/>
            </a:lvl1pPr>
            <a:lvl2pPr marL="342866" indent="-171433">
              <a:defRPr lang="en-US" dirty="0"/>
            </a:lvl2pPr>
            <a:lvl3pPr marL="514299" indent="-171433">
              <a:defRPr lang="en-US" dirty="0"/>
            </a:lvl3pPr>
            <a:lvl4pPr marL="666684" indent="-152385">
              <a:defRPr lang="en-US" dirty="0"/>
            </a:lvl4pPr>
            <a:lvl5pPr marL="793671" indent="-1206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551194"/>
          </a:xfrm>
        </p:spPr>
        <p:txBody>
          <a:bodyPr>
            <a:spAutoFit/>
          </a:bodyPr>
          <a:lstStyle>
            <a:lvl1pPr marL="171433" indent="-171433">
              <a:defRPr lang="en-US" sz="2400" dirty="0"/>
            </a:lvl1pPr>
            <a:lvl2pPr marL="342866" indent="-171433">
              <a:defRPr lang="en-US" dirty="0"/>
            </a:lvl2pPr>
            <a:lvl3pPr marL="514299" indent="-171433">
              <a:defRPr lang="en-US" dirty="0"/>
            </a:lvl3pPr>
            <a:lvl4pPr marL="685731" indent="-136511">
              <a:defRPr lang="en-US" dirty="0"/>
            </a:lvl4pPr>
            <a:lvl5pPr marL="793671" indent="-1206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0409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6999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195" indent="-176195">
              <a:defRPr lang="en-US" sz="2000" dirty="0"/>
            </a:lvl1pPr>
            <a:lvl2pPr marL="322231" indent="-150798">
              <a:defRPr lang="en-US" sz="1800" dirty="0"/>
            </a:lvl2pPr>
            <a:lvl3pPr marL="466678" indent="-138099">
              <a:defRPr lang="en-US" dirty="0"/>
            </a:lvl3pPr>
            <a:lvl4pPr marL="595253" indent="-128575">
              <a:defRPr lang="en-US" dirty="0"/>
            </a:lvl4pPr>
            <a:lvl5pPr marL="731765" indent="-12222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195" indent="-176195">
              <a:defRPr lang="en-US" sz="2000" dirty="0"/>
            </a:lvl1pPr>
            <a:lvl2pPr marL="398423" indent="-169846">
              <a:defRPr lang="en-US" sz="1800" dirty="0"/>
            </a:lvl2pPr>
            <a:lvl3pPr marL="555569" indent="-157147">
              <a:defRPr lang="en-US" dirty="0"/>
            </a:lvl3pPr>
            <a:lvl4pPr marL="685731" indent="-136511">
              <a:defRPr lang="en-US" dirty="0"/>
            </a:lvl4pPr>
            <a:lvl5pPr marL="800020" indent="-1111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195" indent="-176195">
              <a:defRPr lang="en-US" sz="2000" dirty="0"/>
            </a:lvl1pPr>
            <a:lvl2pPr marL="398423" indent="-169846">
              <a:defRPr lang="en-US" sz="1800" dirty="0"/>
            </a:lvl2pPr>
            <a:lvl3pPr marL="555569" indent="-157147">
              <a:defRPr lang="en-US" dirty="0"/>
            </a:lvl3pPr>
            <a:lvl4pPr marL="685731" indent="-136511">
              <a:defRPr lang="en-US" dirty="0"/>
            </a:lvl4pPr>
            <a:lvl5pPr marL="800020" indent="-1111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9168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7"/>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6"/>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7"/>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6"/>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6642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1708925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7933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9599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452475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03518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38554"/>
          </a:xfrm>
        </p:spPr>
        <p:txBody>
          <a:bodyPr/>
          <a:lstStyle>
            <a:lvl1pPr marL="0" indent="0">
              <a:buNone/>
              <a:defRPr sz="2200">
                <a:latin typeface="+mn-lt"/>
              </a:defRPr>
            </a:lvl1pPr>
            <a:lvl2pPr marL="228577" indent="0">
              <a:buNone/>
              <a:defRPr/>
            </a:lvl2pPr>
            <a:lvl3pPr marL="457154" indent="0">
              <a:buNone/>
              <a:defRPr/>
            </a:lvl3pPr>
            <a:lvl4pPr marL="661922" indent="0">
              <a:buNone/>
              <a:defRPr/>
            </a:lvl4pPr>
            <a:lvl5pPr marL="855578"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19260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69683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47674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795728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397465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249187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4259739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9"/>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19901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180504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14515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56645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807337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4"/>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8001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2"/>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05905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4"/>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2"/>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50379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4"/>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2"/>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76269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48"/>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41026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MS logo white - EMF" descr="Microsoft logo white text version">
            <a:extLst>
              <a:ext uri="{FF2B5EF4-FFF2-40B4-BE49-F238E27FC236}">
                <a16:creationId xmlns:a16="http://schemas.microsoft.com/office/drawing/2014/main" id="{F1549FFE-A41A-453F-4103-DBA659BB65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0656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3"/>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95279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3"/>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2"/>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591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4"/>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7"/>
          </a:xfrm>
        </p:spPr>
        <p:txBody>
          <a:bodyPr anchor="t"/>
          <a:lstStyle>
            <a:lvl1pPr marL="231752" indent="-231752">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609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52" indent="-231752">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74815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
            <a:ext cx="3788358"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18" indent="0">
              <a:buNone/>
              <a:tabLst>
                <a:tab pos="344454" algn="l"/>
              </a:tabLst>
              <a:defRPr sz="2400">
                <a:solidFill>
                  <a:schemeClr val="tx1"/>
                </a:solidFill>
                <a:latin typeface="Consolas" panose="020B0609020204030204" pitchFamily="49" charset="0"/>
                <a:cs typeface="Consolas" panose="020B0609020204030204" pitchFamily="49" charset="0"/>
              </a:defRPr>
            </a:lvl2pPr>
            <a:lvl3pPr marL="584549" indent="0">
              <a:buNone/>
              <a:tabLst>
                <a:tab pos="569856" algn="l"/>
              </a:tabLst>
              <a:defRPr sz="2400">
                <a:solidFill>
                  <a:schemeClr val="tx1"/>
                </a:solidFill>
                <a:latin typeface="Consolas" panose="020B0609020204030204" pitchFamily="49" charset="0"/>
                <a:cs typeface="Consolas" panose="020B0609020204030204" pitchFamily="49" charset="0"/>
              </a:defRPr>
            </a:lvl3pPr>
            <a:lvl4pPr marL="814482" indent="0">
              <a:buNone/>
              <a:tabLst>
                <a:tab pos="800020" algn="l"/>
              </a:tabLst>
              <a:defRPr sz="2400">
                <a:solidFill>
                  <a:schemeClr val="tx1"/>
                </a:solidFill>
                <a:latin typeface="Consolas" panose="020B0609020204030204" pitchFamily="49" charset="0"/>
                <a:cs typeface="Consolas" panose="020B0609020204030204" pitchFamily="49" charset="0"/>
              </a:defRPr>
            </a:lvl4pPr>
            <a:lvl5pPr marL="1050892" indent="0">
              <a:buNone/>
              <a:tabLst>
                <a:tab pos="1028597"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549359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9"/>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1"/>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18" indent="0">
              <a:buNone/>
              <a:tabLst>
                <a:tab pos="344454" algn="l"/>
              </a:tabLst>
              <a:defRPr sz="2400">
                <a:solidFill>
                  <a:schemeClr val="tx1"/>
                </a:solidFill>
                <a:latin typeface="Consolas" panose="020B0609020204030204" pitchFamily="49" charset="0"/>
                <a:cs typeface="Consolas" panose="020B0609020204030204" pitchFamily="49" charset="0"/>
              </a:defRPr>
            </a:lvl2pPr>
            <a:lvl3pPr marL="584549" indent="0">
              <a:buNone/>
              <a:tabLst>
                <a:tab pos="569856" algn="l"/>
              </a:tabLst>
              <a:defRPr sz="2400">
                <a:solidFill>
                  <a:schemeClr val="tx1"/>
                </a:solidFill>
                <a:latin typeface="Consolas" panose="020B0609020204030204" pitchFamily="49" charset="0"/>
                <a:cs typeface="Consolas" panose="020B0609020204030204" pitchFamily="49" charset="0"/>
              </a:defRPr>
            </a:lvl3pPr>
            <a:lvl4pPr marL="814482" indent="0">
              <a:buNone/>
              <a:tabLst>
                <a:tab pos="800020" algn="l"/>
              </a:tabLst>
              <a:defRPr sz="2400">
                <a:solidFill>
                  <a:schemeClr val="tx1"/>
                </a:solidFill>
                <a:latin typeface="Consolas" panose="020B0609020204030204" pitchFamily="49" charset="0"/>
                <a:cs typeface="Consolas" panose="020B0609020204030204" pitchFamily="49" charset="0"/>
              </a:defRPr>
            </a:lvl4pPr>
            <a:lvl5pPr marL="1050892" indent="0">
              <a:buNone/>
              <a:tabLst>
                <a:tab pos="1028597"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228492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2"/>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8" indent="0">
              <a:buNone/>
              <a:defRPr sz="240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9"/>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206723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1"/>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6"/>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8" indent="0">
              <a:buNone/>
              <a:defRPr sz="240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Tree>
    <p:extLst>
      <p:ext uri="{BB962C8B-B14F-4D97-AF65-F5344CB8AC3E}">
        <p14:creationId xmlns:p14="http://schemas.microsoft.com/office/powerpoint/2010/main" val="1799046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8"/>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933191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2"/>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6"/>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Tree>
    <p:extLst>
      <p:ext uri="{BB962C8B-B14F-4D97-AF65-F5344CB8AC3E}">
        <p14:creationId xmlns:p14="http://schemas.microsoft.com/office/powerpoint/2010/main" val="28437941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MS logo white - EMF" descr="Microsoft logo white text version">
            <a:extLst>
              <a:ext uri="{FF2B5EF4-FFF2-40B4-BE49-F238E27FC236}">
                <a16:creationId xmlns:a16="http://schemas.microsoft.com/office/drawing/2014/main" id="{34BE68F9-8825-BFD2-F621-8B4DAE863A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2189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417682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50774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95221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08294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4296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9147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0645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97"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5428627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losing logo slide 2">
    <p:bg>
      <p:bgPr>
        <a:gradFill>
          <a:gsLst>
            <a:gs pos="68100">
              <a:srgbClr val="5B68CA"/>
            </a:gs>
            <a:gs pos="0">
              <a:srgbClr val="006BBC"/>
            </a:gs>
          </a:gsLst>
          <a:lin ang="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97"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0152068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9"/>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579554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941079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12470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itle Only top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152400" y="76200"/>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368792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30887"/>
          </a:xfrm>
        </p:spPr>
        <p:txBody>
          <a:bodyPr/>
          <a:lstStyle>
            <a:lvl1pPr algn="ct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2192969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77372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906221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13048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3" pos="613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66609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3" pos="613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Box 4">
            <a:extLst>
              <a:ext uri="{FF2B5EF4-FFF2-40B4-BE49-F238E27FC236}">
                <a16:creationId xmlns:a16="http://schemas.microsoft.com/office/drawing/2014/main" id="{2C38C4AF-4E7B-35B2-61F9-48D586B888B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3170516"/>
      </p:ext>
    </p:extLst>
  </p:cSld>
  <p:clrMapOvr>
    <a:masterClrMapping/>
  </p:clrMapOvr>
  <p:transition>
    <p:fade/>
  </p:transition>
  <p:hf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265598"/>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8471137"/>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992101"/>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204917"/>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4597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621229"/>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060818"/>
      </p:ext>
    </p:extLst>
  </p:cSld>
  <p:clrMapOvr>
    <a:masterClrMapping/>
  </p:clrMapOvr>
  <p:transition>
    <p:fade/>
  </p:transition>
  <p:hf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263293"/>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112122"/>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14413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Onl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293688" y="295275"/>
            <a:ext cx="11313095" cy="430887"/>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749306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37257696"/>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84101649"/>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5071500"/>
      </p:ext>
    </p:extLst>
  </p:cSld>
  <p:clrMapOvr>
    <a:masterClrMapping/>
  </p:clrMapOvr>
  <p:transition>
    <p:fade/>
  </p:transition>
  <p:hf hdr="0" ftr="0" dt="0"/>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3681538"/>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422C2B03-43CA-4BF4-BC32-6E07148FA02C}"/>
              </a:ext>
            </a:extLst>
          </p:cNvPr>
          <p:cNvSpPr>
            <a:spLocks noGrp="1"/>
          </p:cNvSpPr>
          <p:nvPr>
            <p:ph type="body" sz="quarter" idx="12"/>
          </p:nvPr>
        </p:nvSpPr>
        <p:spPr>
          <a:xfrm>
            <a:off x="584200"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E709800F-452D-44A9-8F7F-451378BB6A6E}"/>
              </a:ext>
            </a:extLst>
          </p:cNvPr>
          <p:cNvSpPr>
            <a:spLocks noGrp="1"/>
          </p:cNvSpPr>
          <p:nvPr>
            <p:ph type="body" sz="quarter" idx="13"/>
          </p:nvPr>
        </p:nvSpPr>
        <p:spPr>
          <a:xfrm>
            <a:off x="4451381"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042B71B-5A92-420B-875F-26A43F5DC128}"/>
              </a:ext>
            </a:extLst>
          </p:cNvPr>
          <p:cNvSpPr>
            <a:spLocks noGrp="1"/>
          </p:cNvSpPr>
          <p:nvPr>
            <p:ph type="body" sz="quarter" idx="14"/>
          </p:nvPr>
        </p:nvSpPr>
        <p:spPr>
          <a:xfrm>
            <a:off x="8318562"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836BB9-5CD8-4C82-B170-72C69426F0D3}"/>
              </a:ext>
            </a:extLst>
          </p:cNvPr>
          <p:cNvSpPr>
            <a:spLocks noGrp="1"/>
          </p:cNvSpPr>
          <p:nvPr>
            <p:ph type="title"/>
          </p:nvPr>
        </p:nvSpPr>
        <p:spPr>
          <a:xfrm>
            <a:off x="588263" y="457200"/>
            <a:ext cx="11018520" cy="430887"/>
          </a:xfrm>
        </p:spPr>
        <p:txBody>
          <a:bodyPr/>
          <a:lstStyle>
            <a:lvl1pPr algn="ctr">
              <a:defRPr sz="2800">
                <a:gradFill>
                  <a:gsLst>
                    <a:gs pos="1250">
                      <a:schemeClr val="tx1"/>
                    </a:gs>
                    <a:gs pos="100000">
                      <a:schemeClr val="tx1"/>
                    </a:gs>
                  </a:gsLst>
                  <a:lin ang="5400000" scaled="0"/>
                </a:gradFill>
              </a:defRPr>
            </a:lvl1pPr>
          </a:lstStyle>
          <a:p>
            <a:r>
              <a:rPr lang="en-US"/>
              <a:t>Click to edit Master title style</a:t>
            </a:r>
          </a:p>
        </p:txBody>
      </p:sp>
      <p:sp>
        <p:nvSpPr>
          <p:cNvPr id="9" name="Text Placeholder 6">
            <a:extLst>
              <a:ext uri="{FF2B5EF4-FFF2-40B4-BE49-F238E27FC236}">
                <a16:creationId xmlns:a16="http://schemas.microsoft.com/office/drawing/2014/main" id="{A3CE8927-E3C1-420C-AB86-B08B02BA791B}"/>
              </a:ext>
            </a:extLst>
          </p:cNvPr>
          <p:cNvSpPr>
            <a:spLocks noGrp="1"/>
          </p:cNvSpPr>
          <p:nvPr>
            <p:ph type="body" sz="quarter" idx="11"/>
          </p:nvPr>
        </p:nvSpPr>
        <p:spPr>
          <a:xfrm>
            <a:off x="581595" y="1399095"/>
            <a:ext cx="11025188" cy="369332"/>
          </a:xfrm>
        </p:spPr>
        <p:txBody>
          <a:bodyPr/>
          <a:lstStyle>
            <a:lvl1pPr marL="0" indent="0" algn="ctr">
              <a:buNone/>
              <a:defRPr sz="2400">
                <a:solidFill>
                  <a:schemeClr val="accent2"/>
                </a:solidFill>
                <a:latin typeface="+mn-lt"/>
              </a:defRPr>
            </a:lvl1pPr>
          </a:lstStyle>
          <a:p>
            <a:pPr lvl="0"/>
            <a:r>
              <a:rPr lang="en-US"/>
              <a:t>Edit Master text styles</a:t>
            </a:r>
          </a:p>
        </p:txBody>
      </p:sp>
    </p:spTree>
    <p:extLst>
      <p:ext uri="{BB962C8B-B14F-4D97-AF65-F5344CB8AC3E}">
        <p14:creationId xmlns:p14="http://schemas.microsoft.com/office/powerpoint/2010/main" val="6753430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453101"/>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15944"/>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327506"/>
      </p:ext>
    </p:extLst>
  </p:cSld>
  <p:clrMapOvr>
    <a:masterClrMapping/>
  </p:clrMapOvr>
  <p:transition>
    <p:fade/>
  </p:transition>
  <p:hf hdr="0" ftr="0" dt="0"/>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965474"/>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674317"/>
      </p:ext>
    </p:extLst>
  </p:cSld>
  <p:clrMapOvr>
    <a:masterClrMapping/>
  </p:clrMapOvr>
  <p:transition>
    <p:fade/>
  </p:transition>
  <p:hf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365830"/>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231618"/>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6963"/>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18958"/>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917822"/>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6703031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479512"/>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949"/>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8274"/>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294989"/>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660247"/>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282743113"/>
      </p:ext>
    </p:extLst>
  </p:cSld>
  <p:clrMapOvr>
    <a:masterClrMapping/>
  </p:clrMapOvr>
  <p:transition>
    <p:fade/>
  </p:transition>
  <p:hf hdr="0" ftr="0" dt="0"/>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55397216"/>
      </p:ext>
    </p:extLst>
  </p:cSld>
  <p:clrMapOvr>
    <a:masterClrMapping/>
  </p:clrMapOvr>
  <p:transition>
    <p:fade/>
  </p:transition>
  <p:hf hdr="0" ftr="0" dt="0"/>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75816494"/>
      </p:ext>
    </p:extLst>
  </p:cSld>
  <p:clrMapOvr>
    <a:masterClrMapping/>
  </p:clrMapOvr>
  <p:transition>
    <p:fade/>
  </p:transition>
  <p:hf hdr="0" ftr="0" dt="0"/>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Box 6">
            <a:extLst>
              <a:ext uri="{FF2B5EF4-FFF2-40B4-BE49-F238E27FC236}">
                <a16:creationId xmlns:a16="http://schemas.microsoft.com/office/drawing/2014/main" id="{9C32B07A-AE14-D72C-3241-610CD722DB5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2583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4A92A8A0-6DAE-1712-76A8-1D475D769F2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01177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583406" y="2496065"/>
            <a:ext cx="5512594" cy="1538883"/>
          </a:xfrm>
        </p:spPr>
        <p:txBody>
          <a:bodyPr/>
          <a:lstStyle>
            <a:lvl1pPr>
              <a:defRPr sz="2000">
                <a:solidFill>
                  <a:schemeClr val="accent2"/>
                </a:solidFill>
              </a:defRPr>
            </a:lvl1pPr>
            <a:lvl2pPr>
              <a:spcBef>
                <a:spcPts val="600"/>
              </a:spcBef>
              <a:defRPr sz="1400"/>
            </a:lvl2pPr>
            <a:lvl3pPr>
              <a:spcBef>
                <a:spcPts val="600"/>
              </a:spcBef>
              <a:defRPr sz="1200"/>
            </a:lvl3pPr>
            <a:lvl4pPr>
              <a:defRPr sz="1100"/>
            </a:lvl4pPr>
            <a:lvl5pPr marL="285750" indent="-166688">
              <a:buClr>
                <a:schemeClr val="accent2"/>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C43E074-CEFD-4548-8A6D-7AC3ECA84EC6}"/>
              </a:ext>
            </a:extLst>
          </p:cNvPr>
          <p:cNvSpPr>
            <a:spLocks noGrp="1"/>
          </p:cNvSpPr>
          <p:nvPr>
            <p:ph type="title"/>
          </p:nvPr>
        </p:nvSpPr>
        <p:spPr/>
        <p:txBody>
          <a:bodyPr/>
          <a:lstStyle>
            <a:lvl1pPr algn="ctr">
              <a:defRPr/>
            </a:lvl1pPr>
          </a:lstStyle>
          <a:p>
            <a:r>
              <a:rPr lang="en-US"/>
              <a:t>Click to edit Master title style</a:t>
            </a:r>
          </a:p>
        </p:txBody>
      </p:sp>
      <p:sp>
        <p:nvSpPr>
          <p:cNvPr id="9" name="Text Placeholder 6">
            <a:extLst>
              <a:ext uri="{FF2B5EF4-FFF2-40B4-BE49-F238E27FC236}">
                <a16:creationId xmlns:a16="http://schemas.microsoft.com/office/drawing/2014/main" id="{FCEBB4CD-DCE2-479D-8069-308FA7F51E74}"/>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4783568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EEDF12DF-7C8F-8AF3-3AC4-8CB47F29A0E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7560342"/>
      </p:ext>
    </p:extLst>
  </p:cSld>
  <p:clrMapOvr>
    <a:masterClrMapping/>
  </p:clrMapOvr>
  <p:transition>
    <p:fade/>
  </p:transition>
  <p:hf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045418"/>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20521"/>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1994044"/>
      </p:ext>
    </p:extLst>
  </p:cSld>
  <p:clrMapOvr>
    <a:masterClrMapping/>
  </p:clrMapOvr>
  <p:transition>
    <p:fade/>
  </p:transition>
  <p:hf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024662"/>
      </p:ext>
    </p:extLst>
  </p:cSld>
  <p:clrMapOvr>
    <a:masterClrMapping/>
  </p:clrMapOvr>
  <p:transition>
    <p:fade/>
  </p:transition>
  <p:hf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3788649"/>
      </p:ext>
    </p:extLst>
  </p:cSld>
  <p:clrMapOvr>
    <a:masterClrMapping/>
  </p:clrMapOvr>
  <p:transition>
    <p:fade/>
  </p:transition>
  <p:hf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42217052"/>
      </p:ext>
    </p:extLst>
  </p:cSld>
  <p:clrMapOvr>
    <a:masterClrMapping/>
  </p:clrMapOvr>
  <p:transition>
    <p:fade/>
  </p:transition>
  <p:hf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5099825"/>
      </p:ext>
    </p:extLst>
  </p:cSld>
  <p:clrMapOvr>
    <a:masterClrMapping/>
  </p:clrMapOvr>
  <p:transition>
    <p:fade/>
  </p:transition>
  <p:hf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4661D488-7BFF-F006-49D7-806E5563F51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915729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487A5CDC-2C4A-A2CE-E869-D65ED2744814}"/>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897209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1111423"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CFB6410D-867A-4626-A44F-DD2F3BD59D60}"/>
              </a:ext>
            </a:extLst>
          </p:cNvPr>
          <p:cNvSpPr>
            <a:spLocks noGrp="1"/>
          </p:cNvSpPr>
          <p:nvPr>
            <p:ph type="body" sz="quarter" idx="13"/>
          </p:nvPr>
        </p:nvSpPr>
        <p:spPr>
          <a:xfrm>
            <a:off x="4819012"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8813D5C7-268F-4DD1-99C1-E4F4C9BBB888}"/>
              </a:ext>
            </a:extLst>
          </p:cNvPr>
          <p:cNvSpPr>
            <a:spLocks noGrp="1"/>
          </p:cNvSpPr>
          <p:nvPr>
            <p:ph type="body" sz="quarter" idx="14"/>
          </p:nvPr>
        </p:nvSpPr>
        <p:spPr>
          <a:xfrm>
            <a:off x="8526600"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66E13DF-83A9-4462-A8E2-E76CF322D5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06950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446213"/>
      </p:ext>
    </p:extLst>
  </p:cSld>
  <p:clrMapOvr>
    <a:masterClrMapping/>
  </p:clrMapOvr>
  <p:transition>
    <p:fade/>
  </p:transition>
  <p:hf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TextBox 7">
            <a:extLst>
              <a:ext uri="{FF2B5EF4-FFF2-40B4-BE49-F238E27FC236}">
                <a16:creationId xmlns:a16="http://schemas.microsoft.com/office/drawing/2014/main" id="{C5F863A1-7978-5700-84E4-430EC996E5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35573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Box 14">
            <a:extLst>
              <a:ext uri="{FF2B5EF4-FFF2-40B4-BE49-F238E27FC236}">
                <a16:creationId xmlns:a16="http://schemas.microsoft.com/office/drawing/2014/main" id="{B95842B0-B58E-6678-566C-0AED9EFB9C50}"/>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17060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7" name="TextBox 16">
            <a:extLst>
              <a:ext uri="{FF2B5EF4-FFF2-40B4-BE49-F238E27FC236}">
                <a16:creationId xmlns:a16="http://schemas.microsoft.com/office/drawing/2014/main" id="{C8B48F8C-D5DA-1909-3B6F-ECF9ECFD085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31665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626109"/>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6713120"/>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5041647"/>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91460"/>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9714890"/>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7150115"/>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hree column phot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1139119606"/>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5522001"/>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786291148"/>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656034786"/>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17008437"/>
      </p:ext>
    </p:extLst>
  </p:cSld>
  <p:clrMapOvr>
    <a:masterClrMapping/>
  </p:clrMapOvr>
  <p:transition>
    <p:fade/>
  </p:transition>
  <p:hf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18C4F0-CC6C-B570-B32B-450A49928F83}"/>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A0BC18-87BC-0A9E-FB97-4BBA843B2F1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1" name="Straight Connector 10">
            <a:extLst>
              <a:ext uri="{FF2B5EF4-FFF2-40B4-BE49-F238E27FC236}">
                <a16:creationId xmlns:a16="http://schemas.microsoft.com/office/drawing/2014/main" id="{E58D2483-4223-B5E4-6A30-BA90137F1D2B}"/>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600838"/>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3D969E68-694B-C3F9-9AD7-5B1E8E527523}"/>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06AEF2-57E9-C53A-836C-90727680E1C4}"/>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4668781"/>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3681528"/>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4206855398"/>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098258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4727477"/>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1.xml"/><Relationship Id="rId117" Type="http://schemas.openxmlformats.org/officeDocument/2006/relationships/image" Target="../media/image1.emf"/><Relationship Id="rId21" Type="http://schemas.openxmlformats.org/officeDocument/2006/relationships/slideLayout" Target="../slideLayouts/slideLayout46.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63" Type="http://schemas.openxmlformats.org/officeDocument/2006/relationships/slideLayout" Target="../slideLayouts/slideLayout88.xml"/><Relationship Id="rId68" Type="http://schemas.openxmlformats.org/officeDocument/2006/relationships/slideLayout" Target="../slideLayouts/slideLayout93.xml"/><Relationship Id="rId84" Type="http://schemas.openxmlformats.org/officeDocument/2006/relationships/slideLayout" Target="../slideLayouts/slideLayout109.xml"/><Relationship Id="rId89" Type="http://schemas.openxmlformats.org/officeDocument/2006/relationships/slideLayout" Target="../slideLayouts/slideLayout114.xml"/><Relationship Id="rId112" Type="http://schemas.openxmlformats.org/officeDocument/2006/relationships/slideLayout" Target="../slideLayouts/slideLayout137.xml"/><Relationship Id="rId16" Type="http://schemas.openxmlformats.org/officeDocument/2006/relationships/slideLayout" Target="../slideLayouts/slideLayout41.xml"/><Relationship Id="rId107" Type="http://schemas.openxmlformats.org/officeDocument/2006/relationships/slideLayout" Target="../slideLayouts/slideLayout132.xml"/><Relationship Id="rId11" Type="http://schemas.openxmlformats.org/officeDocument/2006/relationships/slideLayout" Target="../slideLayouts/slideLayout36.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74" Type="http://schemas.openxmlformats.org/officeDocument/2006/relationships/slideLayout" Target="../slideLayouts/slideLayout99.xml"/><Relationship Id="rId79" Type="http://schemas.openxmlformats.org/officeDocument/2006/relationships/slideLayout" Target="../slideLayouts/slideLayout104.xml"/><Relationship Id="rId102" Type="http://schemas.openxmlformats.org/officeDocument/2006/relationships/slideLayout" Target="../slideLayouts/slideLayout127.xml"/><Relationship Id="rId5" Type="http://schemas.openxmlformats.org/officeDocument/2006/relationships/slideLayout" Target="../slideLayouts/slideLayout30.xml"/><Relationship Id="rId90" Type="http://schemas.openxmlformats.org/officeDocument/2006/relationships/slideLayout" Target="../slideLayouts/slideLayout115.xml"/><Relationship Id="rId95" Type="http://schemas.openxmlformats.org/officeDocument/2006/relationships/slideLayout" Target="../slideLayouts/slideLayout120.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64" Type="http://schemas.openxmlformats.org/officeDocument/2006/relationships/slideLayout" Target="../slideLayouts/slideLayout89.xml"/><Relationship Id="rId69" Type="http://schemas.openxmlformats.org/officeDocument/2006/relationships/slideLayout" Target="../slideLayouts/slideLayout94.xml"/><Relationship Id="rId113" Type="http://schemas.openxmlformats.org/officeDocument/2006/relationships/slideLayout" Target="../slideLayouts/slideLayout138.xml"/><Relationship Id="rId118" Type="http://schemas.openxmlformats.org/officeDocument/2006/relationships/oleObject" Target="../embeddings/oleObject1.bin"/><Relationship Id="rId80" Type="http://schemas.openxmlformats.org/officeDocument/2006/relationships/slideLayout" Target="../slideLayouts/slideLayout105.xml"/><Relationship Id="rId85" Type="http://schemas.openxmlformats.org/officeDocument/2006/relationships/slideLayout" Target="../slideLayouts/slideLayout110.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59" Type="http://schemas.openxmlformats.org/officeDocument/2006/relationships/slideLayout" Target="../slideLayouts/slideLayout84.xml"/><Relationship Id="rId103" Type="http://schemas.openxmlformats.org/officeDocument/2006/relationships/slideLayout" Target="../slideLayouts/slideLayout128.xml"/><Relationship Id="rId108" Type="http://schemas.openxmlformats.org/officeDocument/2006/relationships/slideLayout" Target="../slideLayouts/slideLayout133.xml"/><Relationship Id="rId54" Type="http://schemas.openxmlformats.org/officeDocument/2006/relationships/slideLayout" Target="../slideLayouts/slideLayout79.xml"/><Relationship Id="rId70" Type="http://schemas.openxmlformats.org/officeDocument/2006/relationships/slideLayout" Target="../slideLayouts/slideLayout95.xml"/><Relationship Id="rId75" Type="http://schemas.openxmlformats.org/officeDocument/2006/relationships/slideLayout" Target="../slideLayouts/slideLayout100.xml"/><Relationship Id="rId91" Type="http://schemas.openxmlformats.org/officeDocument/2006/relationships/slideLayout" Target="../slideLayouts/slideLayout116.xml"/><Relationship Id="rId96" Type="http://schemas.openxmlformats.org/officeDocument/2006/relationships/slideLayout" Target="../slideLayouts/slideLayout12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49" Type="http://schemas.openxmlformats.org/officeDocument/2006/relationships/slideLayout" Target="../slideLayouts/slideLayout74.xml"/><Relationship Id="rId114" Type="http://schemas.openxmlformats.org/officeDocument/2006/relationships/slideLayout" Target="../slideLayouts/slideLayout139.xml"/><Relationship Id="rId119" Type="http://schemas.openxmlformats.org/officeDocument/2006/relationships/image" Target="../media/image10.emf"/><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73" Type="http://schemas.openxmlformats.org/officeDocument/2006/relationships/slideLayout" Target="../slideLayouts/slideLayout98.xml"/><Relationship Id="rId78" Type="http://schemas.openxmlformats.org/officeDocument/2006/relationships/slideLayout" Target="../slideLayouts/slideLayout103.xml"/><Relationship Id="rId81" Type="http://schemas.openxmlformats.org/officeDocument/2006/relationships/slideLayout" Target="../slideLayouts/slideLayout106.xml"/><Relationship Id="rId86" Type="http://schemas.openxmlformats.org/officeDocument/2006/relationships/slideLayout" Target="../slideLayouts/slideLayout111.xml"/><Relationship Id="rId94" Type="http://schemas.openxmlformats.org/officeDocument/2006/relationships/slideLayout" Target="../slideLayouts/slideLayout119.xml"/><Relationship Id="rId99" Type="http://schemas.openxmlformats.org/officeDocument/2006/relationships/slideLayout" Target="../slideLayouts/slideLayout124.xml"/><Relationship Id="rId101" Type="http://schemas.openxmlformats.org/officeDocument/2006/relationships/slideLayout" Target="../slideLayouts/slideLayout12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 Id="rId109" Type="http://schemas.openxmlformats.org/officeDocument/2006/relationships/slideLayout" Target="../slideLayouts/slideLayout134.xml"/><Relationship Id="rId34" Type="http://schemas.openxmlformats.org/officeDocument/2006/relationships/slideLayout" Target="../slideLayouts/slideLayout59.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6" Type="http://schemas.openxmlformats.org/officeDocument/2006/relationships/slideLayout" Target="../slideLayouts/slideLayout101.xml"/><Relationship Id="rId97" Type="http://schemas.openxmlformats.org/officeDocument/2006/relationships/slideLayout" Target="../slideLayouts/slideLayout122.xml"/><Relationship Id="rId104" Type="http://schemas.openxmlformats.org/officeDocument/2006/relationships/slideLayout" Target="../slideLayouts/slideLayout129.xml"/><Relationship Id="rId7" Type="http://schemas.openxmlformats.org/officeDocument/2006/relationships/slideLayout" Target="../slideLayouts/slideLayout32.xml"/><Relationship Id="rId71" Type="http://schemas.openxmlformats.org/officeDocument/2006/relationships/slideLayout" Target="../slideLayouts/slideLayout96.xml"/><Relationship Id="rId92" Type="http://schemas.openxmlformats.org/officeDocument/2006/relationships/slideLayout" Target="../slideLayouts/slideLayout117.xml"/><Relationship Id="rId2" Type="http://schemas.openxmlformats.org/officeDocument/2006/relationships/slideLayout" Target="../slideLayouts/slideLayout27.xml"/><Relationship Id="rId29" Type="http://schemas.openxmlformats.org/officeDocument/2006/relationships/slideLayout" Target="../slideLayouts/slideLayout54.xml"/><Relationship Id="rId24" Type="http://schemas.openxmlformats.org/officeDocument/2006/relationships/slideLayout" Target="../slideLayouts/slideLayout49.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66" Type="http://schemas.openxmlformats.org/officeDocument/2006/relationships/slideLayout" Target="../slideLayouts/slideLayout91.xml"/><Relationship Id="rId87" Type="http://schemas.openxmlformats.org/officeDocument/2006/relationships/slideLayout" Target="../slideLayouts/slideLayout112.xml"/><Relationship Id="rId110" Type="http://schemas.openxmlformats.org/officeDocument/2006/relationships/slideLayout" Target="../slideLayouts/slideLayout135.xml"/><Relationship Id="rId115" Type="http://schemas.openxmlformats.org/officeDocument/2006/relationships/theme" Target="../theme/theme2.xml"/><Relationship Id="rId61" Type="http://schemas.openxmlformats.org/officeDocument/2006/relationships/slideLayout" Target="../slideLayouts/slideLayout86.xml"/><Relationship Id="rId82" Type="http://schemas.openxmlformats.org/officeDocument/2006/relationships/slideLayout" Target="../slideLayouts/slideLayout107.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56" Type="http://schemas.openxmlformats.org/officeDocument/2006/relationships/slideLayout" Target="../slideLayouts/slideLayout81.xml"/><Relationship Id="rId77" Type="http://schemas.openxmlformats.org/officeDocument/2006/relationships/slideLayout" Target="../slideLayouts/slideLayout102.xml"/><Relationship Id="rId100" Type="http://schemas.openxmlformats.org/officeDocument/2006/relationships/slideLayout" Target="../slideLayouts/slideLayout125.xml"/><Relationship Id="rId105" Type="http://schemas.openxmlformats.org/officeDocument/2006/relationships/slideLayout" Target="../slideLayouts/slideLayout130.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72" Type="http://schemas.openxmlformats.org/officeDocument/2006/relationships/slideLayout" Target="../slideLayouts/slideLayout97.xml"/><Relationship Id="rId93" Type="http://schemas.openxmlformats.org/officeDocument/2006/relationships/slideLayout" Target="../slideLayouts/slideLayout118.xml"/><Relationship Id="rId98" Type="http://schemas.openxmlformats.org/officeDocument/2006/relationships/slideLayout" Target="../slideLayouts/slideLayout123.xml"/><Relationship Id="rId3" Type="http://schemas.openxmlformats.org/officeDocument/2006/relationships/slideLayout" Target="../slideLayouts/slideLayout28.xml"/><Relationship Id="rId25" Type="http://schemas.openxmlformats.org/officeDocument/2006/relationships/slideLayout" Target="../slideLayouts/slideLayout50.xml"/><Relationship Id="rId46" Type="http://schemas.openxmlformats.org/officeDocument/2006/relationships/slideLayout" Target="../slideLayouts/slideLayout71.xml"/><Relationship Id="rId67" Type="http://schemas.openxmlformats.org/officeDocument/2006/relationships/slideLayout" Target="../slideLayouts/slideLayout92.xml"/><Relationship Id="rId116" Type="http://schemas.openxmlformats.org/officeDocument/2006/relationships/tags" Target="../tags/tag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62" Type="http://schemas.openxmlformats.org/officeDocument/2006/relationships/slideLayout" Target="../slideLayouts/slideLayout87.xml"/><Relationship Id="rId83" Type="http://schemas.openxmlformats.org/officeDocument/2006/relationships/slideLayout" Target="../slideLayouts/slideLayout108.xml"/><Relationship Id="rId88" Type="http://schemas.openxmlformats.org/officeDocument/2006/relationships/slideLayout" Target="../slideLayouts/slideLayout113.xml"/><Relationship Id="rId111" Type="http://schemas.openxmlformats.org/officeDocument/2006/relationships/slideLayout" Target="../slideLayouts/slideLayout136.xml"/><Relationship Id="rId15" Type="http://schemas.openxmlformats.org/officeDocument/2006/relationships/slideLayout" Target="../slideLayouts/slideLayout40.xml"/><Relationship Id="rId36" Type="http://schemas.openxmlformats.org/officeDocument/2006/relationships/slideLayout" Target="../slideLayouts/slideLayout61.xml"/><Relationship Id="rId57" Type="http://schemas.openxmlformats.org/officeDocument/2006/relationships/slideLayout" Target="../slideLayouts/slideLayout82.xml"/><Relationship Id="rId106" Type="http://schemas.openxmlformats.org/officeDocument/2006/relationships/slideLayout" Target="../slideLayouts/slideLayout1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image" Target="../media/image1.emf"/><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theme" Target="../theme/theme3.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92.xml"/><Relationship Id="rId21" Type="http://schemas.openxmlformats.org/officeDocument/2006/relationships/slideLayout" Target="../slideLayouts/slideLayout187.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63" Type="http://schemas.openxmlformats.org/officeDocument/2006/relationships/slideLayout" Target="../slideLayouts/slideLayout229.xml"/><Relationship Id="rId68" Type="http://schemas.openxmlformats.org/officeDocument/2006/relationships/slideLayout" Target="../slideLayouts/slideLayout234.xml"/><Relationship Id="rId16" Type="http://schemas.openxmlformats.org/officeDocument/2006/relationships/slideLayout" Target="../slideLayouts/slideLayout182.xml"/><Relationship Id="rId11" Type="http://schemas.openxmlformats.org/officeDocument/2006/relationships/slideLayout" Target="../slideLayouts/slideLayout177.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53" Type="http://schemas.openxmlformats.org/officeDocument/2006/relationships/slideLayout" Target="../slideLayouts/slideLayout219.xml"/><Relationship Id="rId58" Type="http://schemas.openxmlformats.org/officeDocument/2006/relationships/slideLayout" Target="../slideLayouts/slideLayout224.xml"/><Relationship Id="rId74" Type="http://schemas.openxmlformats.org/officeDocument/2006/relationships/slideLayout" Target="../slideLayouts/slideLayout240.xml"/><Relationship Id="rId79" Type="http://schemas.openxmlformats.org/officeDocument/2006/relationships/slideLayout" Target="../slideLayouts/slideLayout245.xml"/><Relationship Id="rId5" Type="http://schemas.openxmlformats.org/officeDocument/2006/relationships/slideLayout" Target="../slideLayouts/slideLayout171.xml"/><Relationship Id="rId61" Type="http://schemas.openxmlformats.org/officeDocument/2006/relationships/slideLayout" Target="../slideLayouts/slideLayout227.xml"/><Relationship Id="rId82" Type="http://schemas.openxmlformats.org/officeDocument/2006/relationships/image" Target="../media/image1.emf"/><Relationship Id="rId19" Type="http://schemas.openxmlformats.org/officeDocument/2006/relationships/slideLayout" Target="../slideLayouts/slideLayout18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56" Type="http://schemas.openxmlformats.org/officeDocument/2006/relationships/slideLayout" Target="../slideLayouts/slideLayout222.xml"/><Relationship Id="rId64" Type="http://schemas.openxmlformats.org/officeDocument/2006/relationships/slideLayout" Target="../slideLayouts/slideLayout230.xml"/><Relationship Id="rId69" Type="http://schemas.openxmlformats.org/officeDocument/2006/relationships/slideLayout" Target="../slideLayouts/slideLayout235.xml"/><Relationship Id="rId77" Type="http://schemas.openxmlformats.org/officeDocument/2006/relationships/slideLayout" Target="../slideLayouts/slideLayout243.xml"/><Relationship Id="rId8" Type="http://schemas.openxmlformats.org/officeDocument/2006/relationships/slideLayout" Target="../slideLayouts/slideLayout174.xml"/><Relationship Id="rId51" Type="http://schemas.openxmlformats.org/officeDocument/2006/relationships/slideLayout" Target="../slideLayouts/slideLayout217.xml"/><Relationship Id="rId72" Type="http://schemas.openxmlformats.org/officeDocument/2006/relationships/slideLayout" Target="../slideLayouts/slideLayout238.xml"/><Relationship Id="rId80" Type="http://schemas.openxmlformats.org/officeDocument/2006/relationships/slideLayout" Target="../slideLayouts/slideLayout246.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59" Type="http://schemas.openxmlformats.org/officeDocument/2006/relationships/slideLayout" Target="../slideLayouts/slideLayout225.xml"/><Relationship Id="rId67" Type="http://schemas.openxmlformats.org/officeDocument/2006/relationships/slideLayout" Target="../slideLayouts/slideLayout233.xml"/><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54" Type="http://schemas.openxmlformats.org/officeDocument/2006/relationships/slideLayout" Target="../slideLayouts/slideLayout220.xml"/><Relationship Id="rId62" Type="http://schemas.openxmlformats.org/officeDocument/2006/relationships/slideLayout" Target="../slideLayouts/slideLayout228.xml"/><Relationship Id="rId70" Type="http://schemas.openxmlformats.org/officeDocument/2006/relationships/slideLayout" Target="../slideLayouts/slideLayout236.xml"/><Relationship Id="rId75" Type="http://schemas.openxmlformats.org/officeDocument/2006/relationships/slideLayout" Target="../slideLayouts/slideLayout241.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57" Type="http://schemas.openxmlformats.org/officeDocument/2006/relationships/slideLayout" Target="../slideLayouts/slideLayout223.xml"/><Relationship Id="rId10" Type="http://schemas.openxmlformats.org/officeDocument/2006/relationships/slideLayout" Target="../slideLayouts/slideLayout176.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slideLayout" Target="../slideLayouts/slideLayout218.xml"/><Relationship Id="rId60" Type="http://schemas.openxmlformats.org/officeDocument/2006/relationships/slideLayout" Target="../slideLayouts/slideLayout226.xml"/><Relationship Id="rId65" Type="http://schemas.openxmlformats.org/officeDocument/2006/relationships/slideLayout" Target="../slideLayouts/slideLayout231.xml"/><Relationship Id="rId73" Type="http://schemas.openxmlformats.org/officeDocument/2006/relationships/slideLayout" Target="../slideLayouts/slideLayout239.xml"/><Relationship Id="rId78" Type="http://schemas.openxmlformats.org/officeDocument/2006/relationships/slideLayout" Target="../slideLayouts/slideLayout244.xml"/><Relationship Id="rId81" Type="http://schemas.openxmlformats.org/officeDocument/2006/relationships/theme" Target="../theme/theme4.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9" Type="http://schemas.openxmlformats.org/officeDocument/2006/relationships/slideLayout" Target="../slideLayouts/slideLayout205.xml"/><Relationship Id="rId34" Type="http://schemas.openxmlformats.org/officeDocument/2006/relationships/slideLayout" Target="../slideLayouts/slideLayout200.xml"/><Relationship Id="rId50" Type="http://schemas.openxmlformats.org/officeDocument/2006/relationships/slideLayout" Target="../slideLayouts/slideLayout216.xml"/><Relationship Id="rId55" Type="http://schemas.openxmlformats.org/officeDocument/2006/relationships/slideLayout" Target="../slideLayouts/slideLayout221.xml"/><Relationship Id="rId76" Type="http://schemas.openxmlformats.org/officeDocument/2006/relationships/slideLayout" Target="../slideLayouts/slideLayout242.xml"/><Relationship Id="rId7" Type="http://schemas.openxmlformats.org/officeDocument/2006/relationships/slideLayout" Target="../slideLayouts/slideLayout173.xml"/><Relationship Id="rId71" Type="http://schemas.openxmlformats.org/officeDocument/2006/relationships/slideLayout" Target="../slideLayouts/slideLayout237.xml"/><Relationship Id="rId2" Type="http://schemas.openxmlformats.org/officeDocument/2006/relationships/slideLayout" Target="../slideLayouts/slideLayout168.xml"/><Relationship Id="rId29" Type="http://schemas.openxmlformats.org/officeDocument/2006/relationships/slideLayout" Target="../slideLayouts/slideLayout195.xml"/><Relationship Id="rId24" Type="http://schemas.openxmlformats.org/officeDocument/2006/relationships/slideLayout" Target="../slideLayouts/slideLayout190.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66" Type="http://schemas.openxmlformats.org/officeDocument/2006/relationships/slideLayout" Target="../slideLayouts/slideLayout23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slideLayout" Target="../slideLayouts/slideLayout288.xml"/><Relationship Id="rId47" Type="http://schemas.openxmlformats.org/officeDocument/2006/relationships/slideLayout" Target="../slideLayouts/slideLayout293.xml"/><Relationship Id="rId50" Type="http://schemas.openxmlformats.org/officeDocument/2006/relationships/slideLayout" Target="../slideLayouts/slideLayout296.xml"/><Relationship Id="rId55" Type="http://schemas.openxmlformats.org/officeDocument/2006/relationships/image" Target="../media/image1.emf"/><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9" Type="http://schemas.openxmlformats.org/officeDocument/2006/relationships/slideLayout" Target="../slideLayouts/slideLayout275.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45" Type="http://schemas.openxmlformats.org/officeDocument/2006/relationships/slideLayout" Target="../slideLayouts/slideLayout291.xml"/><Relationship Id="rId53" Type="http://schemas.openxmlformats.org/officeDocument/2006/relationships/slideLayout" Target="../slideLayouts/slideLayout299.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4" Type="http://schemas.openxmlformats.org/officeDocument/2006/relationships/slideLayout" Target="../slideLayouts/slideLayout290.xml"/><Relationship Id="rId52" Type="http://schemas.openxmlformats.org/officeDocument/2006/relationships/slideLayout" Target="../slideLayouts/slideLayout298.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43" Type="http://schemas.openxmlformats.org/officeDocument/2006/relationships/slideLayout" Target="../slideLayouts/slideLayout289.xml"/><Relationship Id="rId48" Type="http://schemas.openxmlformats.org/officeDocument/2006/relationships/slideLayout" Target="../slideLayouts/slideLayout294.xml"/><Relationship Id="rId8" Type="http://schemas.openxmlformats.org/officeDocument/2006/relationships/slideLayout" Target="../slideLayouts/slideLayout254.xml"/><Relationship Id="rId51" Type="http://schemas.openxmlformats.org/officeDocument/2006/relationships/slideLayout" Target="../slideLayouts/slideLayout297.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 Id="rId46" Type="http://schemas.openxmlformats.org/officeDocument/2006/relationships/slideLayout" Target="../slideLayouts/slideLayout292.xml"/><Relationship Id="rId20" Type="http://schemas.openxmlformats.org/officeDocument/2006/relationships/slideLayout" Target="../slideLayouts/slideLayout266.xml"/><Relationship Id="rId41" Type="http://schemas.openxmlformats.org/officeDocument/2006/relationships/slideLayout" Target="../slideLayouts/slideLayout287.xml"/><Relationship Id="rId54" Type="http://schemas.openxmlformats.org/officeDocument/2006/relationships/theme" Target="../theme/theme5.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49" Type="http://schemas.openxmlformats.org/officeDocument/2006/relationships/slideLayout" Target="../slideLayouts/slideLayout29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image" Target="../media/image81.emf"/><Relationship Id="rId5" Type="http://schemas.openxmlformats.org/officeDocument/2006/relationships/oleObject" Target="../embeddings/oleObject2.bin"/><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27"/>
          <a:srcRect l="762"/>
          <a:stretch/>
        </p:blipFill>
        <p:spPr>
          <a:xfrm rot="5400000">
            <a:off x="9464500" y="2843773"/>
            <a:ext cx="6858000" cy="1170455"/>
          </a:xfrm>
          <a:prstGeom prst="rect">
            <a:avLst/>
          </a:prstGeom>
        </p:spPr>
      </p:pic>
      <p:sp>
        <p:nvSpPr>
          <p:cNvPr id="5" name="Footer Placeholder 2">
            <a:extLst>
              <a:ext uri="{FF2B5EF4-FFF2-40B4-BE49-F238E27FC236}">
                <a16:creationId xmlns:a16="http://schemas.microsoft.com/office/drawing/2014/main" id="{0453F453-1A3F-4CC4-84B7-ECD03B42904D}"/>
              </a:ext>
            </a:extLst>
          </p:cNvPr>
          <p:cNvSpPr txBox="1">
            <a:spLocks/>
          </p:cNvSpPr>
          <p:nvPr userDrawn="1"/>
        </p:nvSpPr>
        <p:spPr>
          <a:xfrm>
            <a:off x="3392565" y="7081358"/>
            <a:ext cx="5279136" cy="138499"/>
          </a:xfrm>
          <a:prstGeom prst="rect">
            <a:avLst/>
          </a:prstGeom>
          <a:noFill/>
        </p:spPr>
        <p:txBody>
          <a:bodyPr wrap="square" lIns="0" tIns="0" rIns="0" bIns="0" rtlCol="0" anchor="ctr">
            <a:spAutoFit/>
          </a:bodyPr>
          <a:lstStyle>
            <a:defPPr>
              <a:defRPr lang="en-US"/>
            </a:defPPr>
            <a:lvl1pPr algn="ctr">
              <a:defRPr sz="1200">
                <a:gradFill>
                  <a:gsLst>
                    <a:gs pos="2917">
                      <a:schemeClr val="tx1">
                        <a:alpha val="25000"/>
                      </a:schemeClr>
                    </a:gs>
                    <a:gs pos="30000">
                      <a:schemeClr val="tx1">
                        <a:alpha val="25000"/>
                      </a:schemeClr>
                    </a:gs>
                  </a:gsLst>
                  <a:lin ang="5400000" scaled="0"/>
                </a:gra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a:t>MICROSOFT CONFIDENTIAL – NON-DISCLOSURE AGREEMENT REQUIRED</a:t>
            </a:r>
          </a:p>
        </p:txBody>
      </p:sp>
    </p:spTree>
    <p:extLst>
      <p:ext uri="{BB962C8B-B14F-4D97-AF65-F5344CB8AC3E}">
        <p14:creationId xmlns:p14="http://schemas.microsoft.com/office/powerpoint/2010/main" val="23319102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1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49" name="Title Placeholder 1">
            <a:extLst>
              <a:ext uri="{FF2B5EF4-FFF2-40B4-BE49-F238E27FC236}">
                <a16:creationId xmlns:a16="http://schemas.microsoft.com/office/drawing/2014/main" id="{02F1E318-D1AA-5D3F-5B42-EBDE1D9BD20E}"/>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50" name="Text Placeholder 3">
            <a:extLst>
              <a:ext uri="{FF2B5EF4-FFF2-40B4-BE49-F238E27FC236}">
                <a16:creationId xmlns:a16="http://schemas.microsoft.com/office/drawing/2014/main" id="{FAEBD682-C7C9-8D35-2279-1DD06153EFE7}"/>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ID" hidden="1">
            <a:extLst>
              <a:ext uri="{FF2B5EF4-FFF2-40B4-BE49-F238E27FC236}">
                <a16:creationId xmlns:a16="http://schemas.microsoft.com/office/drawing/2014/main" id="{AE4068CB-83B5-804A-9E91-EAB13F32D437}"/>
              </a:ext>
            </a:extLst>
          </p:cNvPr>
          <p:cNvGrpSpPr/>
          <p:nvPr/>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9F502A44-A9D2-F906-0C27-CA6AA938A12C}"/>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BF3D61-DA12-FDB0-11E4-F79A426F9AD6}"/>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48A364-D7D9-B849-05B0-2FA71738EA0C}"/>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A0C098B-137D-1F0B-FEB8-21AD39AEEDA2}"/>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06619AD-DF21-9C69-4409-002AB31743A6}"/>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1A2184-FDDB-E7C1-3ED2-C38F14220ADA}"/>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A5A7778-5EF3-55CB-FD80-E75655A7E4AB}"/>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01E0F79-81E6-69B4-58B9-75D8131581FA}"/>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292C114-2950-DDF2-9DF5-3CEEA475BDAE}"/>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34B0FEB-54C2-5A4D-7A8C-16746412169B}"/>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D717DA1-D894-AF3B-A031-477714B17AE9}"/>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0A8B50-F584-A53B-8F0B-A3FF97E60C73}"/>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5898444-4174-8779-249F-872C45EAB5F3}"/>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76A6FD7-56E3-6BF7-7ED9-BFAE70A3B86B}"/>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F8427BF-5ABB-03CB-7B20-C60D54A804A5}"/>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BBA04B-1DFA-A4B1-5D5D-060B1A5B8EA8}"/>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A6ABFDF-5ED1-1095-3EA8-B7997980F7D6}"/>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BB053D4-7960-D210-8152-2330F9FAB271}"/>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335ECFD-7EF2-7A03-0605-25787FECDEDD}"/>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03B811D-DC5A-7480-FE46-082A08BE4A72}"/>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7B8CF9E-1964-B5DD-A304-771A06F9F74D}"/>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2B6EE2F-A818-9351-F6CE-9991D45FA78F}"/>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3B3FFD0-FC12-EB98-52FA-7C2886EDCBC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62A3D9B-7F96-DF40-940D-85677F72AC5F}"/>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58E272D-D552-F9E3-E652-CA9142CB3401}"/>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BAF224E-D096-9029-F165-5372B5D73134}"/>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C04837-7C78-C7E5-3968-BC24D8054D00}"/>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5F86FB9-350B-0FC5-6816-F61307CBBCA8}"/>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0909BCF-C06A-D9FC-495F-0B30002EA8B1}"/>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7AF47A9-91C7-3616-6646-5B846FF8AC23}"/>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E6E7CA4-ADA8-B796-1BD9-EF70CDD3683F}"/>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C2B2A2F-533B-41F8-1ECE-DDFB51B0AA44}"/>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0A255FE-E00E-5E70-FE91-A78704B21373}"/>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28F3D8-9C39-0BAA-5BED-171F63C00CE7}"/>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1899915C-A6BA-E3D9-BF7B-98AE4B652A42}"/>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7B267210-A6CE-6F43-00DD-3EE48C458977}"/>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F09FCFDC-EE6F-8A9E-540A-967BDBEB32AC}"/>
              </a:ext>
              <a:ext uri="{C183D7F6-B498-43B3-948B-1728B52AA6E4}">
                <adec:decorative xmlns:adec="http://schemas.microsoft.com/office/drawing/2017/decorative" val="0"/>
              </a:ext>
            </a:extLst>
          </p:cNvPr>
          <p:cNvPicPr>
            <a:picLocks noChangeAspect="1"/>
          </p:cNvPicPr>
          <p:nvPr/>
        </p:nvPicPr>
        <p:blipFill rotWithShape="1">
          <a:blip r:embed="rId11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graphicFrame>
        <p:nvGraphicFramePr>
          <p:cNvPr id="89" name="Object 88" hidden="1">
            <a:extLst>
              <a:ext uri="{FF2B5EF4-FFF2-40B4-BE49-F238E27FC236}">
                <a16:creationId xmlns:a16="http://schemas.microsoft.com/office/drawing/2014/main" id="{F4EBA36F-2B63-1376-A4C7-A6A071B272F0}"/>
              </a:ext>
            </a:extLst>
          </p:cNvPr>
          <p:cNvGraphicFramePr>
            <a:graphicFrameLocks noChangeAspect="1"/>
          </p:cNvGraphicFramePr>
          <p:nvPr userDrawn="1">
            <p:custDataLst>
              <p:tags r:id="rId116"/>
            </p:custDataLst>
            <p:extLst>
              <p:ext uri="{D42A27DB-BD31-4B8C-83A1-F6EECF244321}">
                <p14:modId xmlns:p14="http://schemas.microsoft.com/office/powerpoint/2010/main" val="704527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8" imgW="425" imgH="424" progId="TCLayout.ActiveDocument.1">
                  <p:embed/>
                </p:oleObj>
              </mc:Choice>
              <mc:Fallback>
                <p:oleObj name="think-cell Slide" r:id="rId118" imgW="425" imgH="424" progId="TCLayout.ActiveDocument.1">
                  <p:embed/>
                  <p:pic>
                    <p:nvPicPr>
                      <p:cNvPr id="89" name="Object 88" hidden="1">
                        <a:extLst>
                          <a:ext uri="{FF2B5EF4-FFF2-40B4-BE49-F238E27FC236}">
                            <a16:creationId xmlns:a16="http://schemas.microsoft.com/office/drawing/2014/main" id="{F4EBA36F-2B63-1376-A4C7-A6A071B272F0}"/>
                          </a:ext>
                        </a:extLst>
                      </p:cNvPr>
                      <p:cNvPicPr/>
                      <p:nvPr/>
                    </p:nvPicPr>
                    <p:blipFill>
                      <a:blip r:embed="rId119"/>
                      <a:stretch>
                        <a:fillRect/>
                      </a:stretch>
                    </p:blipFill>
                    <p:spPr>
                      <a:xfrm>
                        <a:off x="1588" y="1588"/>
                        <a:ext cx="1588" cy="1588"/>
                      </a:xfrm>
                      <a:prstGeom prst="rect">
                        <a:avLst/>
                      </a:prstGeom>
                    </p:spPr>
                  </p:pic>
                </p:oleObj>
              </mc:Fallback>
            </mc:AlternateContent>
          </a:graphicData>
        </a:graphic>
      </p:graphicFrame>
      <p:grpSp>
        <p:nvGrpSpPr>
          <p:cNvPr id="90" name="GRID" hidden="1">
            <a:extLst>
              <a:ext uri="{FF2B5EF4-FFF2-40B4-BE49-F238E27FC236}">
                <a16:creationId xmlns:a16="http://schemas.microsoft.com/office/drawing/2014/main" id="{EC824C03-62D5-EA59-4B03-C44B3E7650B2}"/>
              </a:ext>
            </a:extLst>
          </p:cNvPr>
          <p:cNvGrpSpPr/>
          <p:nvPr userDrawn="1"/>
        </p:nvGrpSpPr>
        <p:grpSpPr>
          <a:xfrm>
            <a:off x="0" y="0"/>
            <a:ext cx="12192000" cy="6858000"/>
            <a:chOff x="0" y="0"/>
            <a:chExt cx="12192000" cy="6858000"/>
          </a:xfrm>
        </p:grpSpPr>
        <p:cxnSp>
          <p:nvCxnSpPr>
            <p:cNvPr id="91" name="Straight Connector 90">
              <a:extLst>
                <a:ext uri="{FF2B5EF4-FFF2-40B4-BE49-F238E27FC236}">
                  <a16:creationId xmlns:a16="http://schemas.microsoft.com/office/drawing/2014/main" id="{5D2FD576-12FA-032C-930D-17098753130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7452256-885E-2A68-F746-CBE389D75882}"/>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5F794E5-E029-CC4A-2453-7E9FDE732E08}"/>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34EEE11-1D3F-0E92-56E0-E59DFB3B8EE8}"/>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B8C0270-D675-4EE2-3B89-131AD64F9C2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819A5B-A04A-762F-13BA-7CFE510716E1}"/>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7047776-247A-DBBD-413A-B76E97B060C9}"/>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9CA9C27-844E-6D9C-6E0F-FB802ED7160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C882D6-9CB3-7315-3206-C688BDB6C7D0}"/>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3DAAB7E-BBFA-5321-4856-2E99F7DB0BB4}"/>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1965208-6B06-44BC-B328-BF88786506DE}"/>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5C6CB73-2395-78ED-D804-6EE11CA5789D}"/>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E2CA66E-9280-9BB3-131C-374827A72B4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40582EF-91A2-5EB9-20B7-2F8EA794CC90}"/>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CB2B643-D36C-C758-E5C3-FA02A4294AB0}"/>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BE71B2F-64DA-20B5-0A1F-A943CD49C2B4}"/>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8EDD05B-A5F8-3CC2-EE7C-228DADB364A8}"/>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D95FE1E-A9AE-8C7E-8505-D5880E6F07EA}"/>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B0D270-83CD-1AA8-C44F-FBD1C021ACD3}"/>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6F60896-2FDE-CCD6-BA09-6DDB8CE47D7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546268-A77F-F400-426F-B79603DC8A21}"/>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CF5CB86-4E2C-E1A9-DB83-E097BC87EB6A}"/>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038110D-7CE1-EAB3-C8BE-4B055F77B29E}"/>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EFD455D-7815-45F8-C748-871ACE16B980}"/>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AE94D3D-4899-06E2-1935-54D762C55F8F}"/>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4D4276B-8A7A-1C81-7043-5B80E847B2AB}"/>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81ED2BE-36A7-7368-D39F-6B1377094625}"/>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E39091-084D-83C8-56AD-2567EC343442}"/>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819F196-5444-AF39-27C9-901A85F60912}"/>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18B3C16-45E5-BBD2-1BE4-46652B741F11}"/>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9E370F0-8C2B-305B-2153-90E090DD390B}"/>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B23FC83-0912-48C2-F9D6-4DC94EBC96EB}"/>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DFDF3C3-F6F1-9F9A-B0D0-232E24ED5FD1}"/>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A08DAEE-1D97-FD3C-03A0-A316F3D77A0F}"/>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5" name=".64 square" hidden="1">
            <a:extLst>
              <a:ext uri="{FF2B5EF4-FFF2-40B4-BE49-F238E27FC236}">
                <a16:creationId xmlns:a16="http://schemas.microsoft.com/office/drawing/2014/main" id="{427F13AA-295B-7022-5E45-08CBDEEC9196}"/>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6" name=".32 square" hidden="1">
            <a:extLst>
              <a:ext uri="{FF2B5EF4-FFF2-40B4-BE49-F238E27FC236}">
                <a16:creationId xmlns:a16="http://schemas.microsoft.com/office/drawing/2014/main" id="{79B6CFDA-00C4-6949-9112-FFD59601683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27"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31DE8FEE-25D7-5144-8E1F-EC1DB5584DCB}"/>
              </a:ext>
              <a:ext uri="{C183D7F6-B498-43B3-948B-1728B52AA6E4}">
                <adec:decorative xmlns:adec="http://schemas.microsoft.com/office/drawing/2017/decorative" val="0"/>
              </a:ext>
            </a:extLst>
          </p:cNvPr>
          <p:cNvPicPr>
            <a:picLocks noChangeAspect="1"/>
          </p:cNvPicPr>
          <p:nvPr userDrawn="1"/>
        </p:nvPicPr>
        <p:blipFill rotWithShape="1">
          <a:blip r:embed="rId117"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8765804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765" r:id="rId79"/>
    <p:sldLayoutId id="2147483766" r:id="rId80"/>
    <p:sldLayoutId id="2147483767" r:id="rId81"/>
    <p:sldLayoutId id="2147483768" r:id="rId82"/>
    <p:sldLayoutId id="2147483769" r:id="rId83"/>
    <p:sldLayoutId id="2147483770" r:id="rId84"/>
    <p:sldLayoutId id="2147483771" r:id="rId85"/>
    <p:sldLayoutId id="2147483772" r:id="rId86"/>
    <p:sldLayoutId id="2147483773" r:id="rId87"/>
    <p:sldLayoutId id="2147483774" r:id="rId88"/>
    <p:sldLayoutId id="2147483775" r:id="rId89"/>
    <p:sldLayoutId id="2147483776" r:id="rId90"/>
    <p:sldLayoutId id="2147483777" r:id="rId91"/>
    <p:sldLayoutId id="2147483778" r:id="rId92"/>
    <p:sldLayoutId id="2147483779" r:id="rId93"/>
    <p:sldLayoutId id="2147483780" r:id="rId94"/>
    <p:sldLayoutId id="2147483781" r:id="rId95"/>
    <p:sldLayoutId id="2147483782" r:id="rId96"/>
    <p:sldLayoutId id="2147483783" r:id="rId97"/>
    <p:sldLayoutId id="2147483784" r:id="rId98"/>
    <p:sldLayoutId id="2147483785" r:id="rId99"/>
    <p:sldLayoutId id="2147483786" r:id="rId100"/>
    <p:sldLayoutId id="2147483787" r:id="rId101"/>
    <p:sldLayoutId id="2147483788" r:id="rId102"/>
    <p:sldLayoutId id="2147483789" r:id="rId103"/>
    <p:sldLayoutId id="2147483790" r:id="rId104"/>
    <p:sldLayoutId id="2147483791" r:id="rId105"/>
    <p:sldLayoutId id="2147483792" r:id="rId106"/>
    <p:sldLayoutId id="2147483793" r:id="rId107"/>
    <p:sldLayoutId id="2147483794" r:id="rId108"/>
    <p:sldLayoutId id="2147483795" r:id="rId109"/>
    <p:sldLayoutId id="2147483796" r:id="rId110"/>
    <p:sldLayoutId id="2147483797" r:id="rId111"/>
    <p:sldLayoutId id="2147483798" r:id="rId112"/>
    <p:sldLayoutId id="2147483799" r:id="rId113"/>
    <p:sldLayoutId id="2147483800" r:id="rId114"/>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368">
          <p15:clr>
            <a:srgbClr val="C35EA4"/>
          </p15:clr>
        </p15:guide>
        <p15:guide id="32" pos="7313">
          <p15:clr>
            <a:srgbClr val="C35EA4"/>
          </p15:clr>
        </p15:guide>
        <p15:guide id="33" orient="horz" pos="369">
          <p15:clr>
            <a:srgbClr val="C35EA4"/>
          </p15:clr>
        </p15:guide>
        <p15:guide id="34" orient="horz" pos="3949">
          <p15:clr>
            <a:srgbClr val="C35EA4"/>
          </p15:clr>
        </p15:guide>
        <p15:guide id="35" orient="horz" pos="184">
          <p15:clr>
            <a:srgbClr val="A4A3A4"/>
          </p15:clr>
        </p15:guide>
        <p15:guide id="36" pos="185">
          <p15:clr>
            <a:srgbClr val="A4A3A4"/>
          </p15:clr>
        </p15:guide>
        <p15:guide id="37" orient="horz" pos="4135">
          <p15:clr>
            <a:srgbClr val="A4A3A4"/>
          </p15:clr>
        </p15:guide>
        <p15:guide id="38"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29"/>
          <a:srcRect l="762"/>
          <a:stretch/>
        </p:blipFill>
        <p:spPr>
          <a:xfrm rot="5400000">
            <a:off x="9464500" y="2843773"/>
            <a:ext cx="6858000" cy="1170455"/>
          </a:xfrm>
          <a:prstGeom prst="rect">
            <a:avLst/>
          </a:prstGeom>
        </p:spPr>
      </p:pic>
      <p:sp>
        <p:nvSpPr>
          <p:cNvPr id="5" name="Footer Placeholder 2">
            <a:extLst>
              <a:ext uri="{FF2B5EF4-FFF2-40B4-BE49-F238E27FC236}">
                <a16:creationId xmlns:a16="http://schemas.microsoft.com/office/drawing/2014/main" id="{0453F453-1A3F-4CC4-84B7-ECD03B42904D}"/>
              </a:ext>
            </a:extLst>
          </p:cNvPr>
          <p:cNvSpPr txBox="1">
            <a:spLocks/>
          </p:cNvSpPr>
          <p:nvPr userDrawn="1"/>
        </p:nvSpPr>
        <p:spPr>
          <a:xfrm>
            <a:off x="3392565" y="7081358"/>
            <a:ext cx="5279136" cy="138499"/>
          </a:xfrm>
          <a:prstGeom prst="rect">
            <a:avLst/>
          </a:prstGeom>
          <a:noFill/>
        </p:spPr>
        <p:txBody>
          <a:bodyPr wrap="square" lIns="0" tIns="0" rIns="0" bIns="0" rtlCol="0" anchor="ctr">
            <a:spAutoFit/>
          </a:bodyPr>
          <a:lstStyle>
            <a:defPPr>
              <a:defRPr lang="en-US"/>
            </a:defPPr>
            <a:lvl1pPr algn="ctr">
              <a:defRPr sz="1200">
                <a:gradFill>
                  <a:gsLst>
                    <a:gs pos="2917">
                      <a:schemeClr val="tx1">
                        <a:alpha val="25000"/>
                      </a:schemeClr>
                    </a:gs>
                    <a:gs pos="30000">
                      <a:schemeClr val="tx1">
                        <a:alpha val="25000"/>
                      </a:schemeClr>
                    </a:gs>
                  </a:gsLst>
                  <a:lin ang="5400000" scaled="0"/>
                </a:gra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a:t>MICROSOFT CONFIDENTIAL – NON-DISCLOSURE AGREEMENT REQUIRED</a:t>
            </a:r>
          </a:p>
        </p:txBody>
      </p:sp>
    </p:spTree>
    <p:extLst>
      <p:ext uri="{BB962C8B-B14F-4D97-AF65-F5344CB8AC3E}">
        <p14:creationId xmlns:p14="http://schemas.microsoft.com/office/powerpoint/2010/main" val="3203085740"/>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402014059"/>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 id="2147483877" r:id="rId48"/>
    <p:sldLayoutId id="2147483878" r:id="rId49"/>
    <p:sldLayoutId id="2147483879" r:id="rId50"/>
    <p:sldLayoutId id="2147483880" r:id="rId51"/>
    <p:sldLayoutId id="2147483881" r:id="rId52"/>
    <p:sldLayoutId id="2147483882" r:id="rId53"/>
    <p:sldLayoutId id="2147483883" r:id="rId54"/>
    <p:sldLayoutId id="2147483884" r:id="rId55"/>
    <p:sldLayoutId id="2147483885" r:id="rId56"/>
    <p:sldLayoutId id="2147483886" r:id="rId57"/>
    <p:sldLayoutId id="2147483887" r:id="rId58"/>
    <p:sldLayoutId id="2147483888" r:id="rId59"/>
    <p:sldLayoutId id="2147483889" r:id="rId60"/>
    <p:sldLayoutId id="2147483890" r:id="rId61"/>
    <p:sldLayoutId id="2147483891" r:id="rId62"/>
    <p:sldLayoutId id="2147483892" r:id="rId63"/>
    <p:sldLayoutId id="2147483893" r:id="rId64"/>
    <p:sldLayoutId id="2147483894" r:id="rId65"/>
    <p:sldLayoutId id="2147483895" r:id="rId66"/>
    <p:sldLayoutId id="2147483896" r:id="rId67"/>
    <p:sldLayoutId id="2147483897" r:id="rId68"/>
    <p:sldLayoutId id="2147483898" r:id="rId69"/>
    <p:sldLayoutId id="2147483899" r:id="rId70"/>
    <p:sldLayoutId id="2147483900" r:id="rId71"/>
    <p:sldLayoutId id="2147483901" r:id="rId72"/>
    <p:sldLayoutId id="2147483902" r:id="rId73"/>
    <p:sldLayoutId id="2147483903" r:id="rId74"/>
    <p:sldLayoutId id="2147483904" r:id="rId75"/>
    <p:sldLayoutId id="2147483905" r:id="rId76"/>
    <p:sldLayoutId id="2147483906" r:id="rId77"/>
    <p:sldLayoutId id="2147483907" r:id="rId78"/>
    <p:sldLayoutId id="2147483908" r:id="rId79"/>
    <p:sldLayoutId id="2147483909"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1"/>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5"/>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396103227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944" r:id="rId34"/>
    <p:sldLayoutId id="2147483945" r:id="rId35"/>
    <p:sldLayoutId id="2147483946" r:id="rId36"/>
    <p:sldLayoutId id="2147483947" r:id="rId37"/>
    <p:sldLayoutId id="2147483948" r:id="rId38"/>
    <p:sldLayoutId id="2147483949" r:id="rId39"/>
    <p:sldLayoutId id="2147483950" r:id="rId40"/>
    <p:sldLayoutId id="2147483951" r:id="rId41"/>
    <p:sldLayoutId id="2147483952" r:id="rId42"/>
    <p:sldLayoutId id="2147483953" r:id="rId43"/>
    <p:sldLayoutId id="2147483954" r:id="rId44"/>
    <p:sldLayoutId id="2147483955" r:id="rId45"/>
    <p:sldLayoutId id="2147483956" r:id="rId46"/>
    <p:sldLayoutId id="2147483957" r:id="rId47"/>
    <p:sldLayoutId id="2147483958" r:id="rId48"/>
    <p:sldLayoutId id="2147483959" r:id="rId49"/>
    <p:sldLayoutId id="2147483960" r:id="rId50"/>
    <p:sldLayoutId id="2147483961" r:id="rId51"/>
    <p:sldLayoutId id="2147483962" r:id="rId52"/>
    <p:sldLayoutId id="2147483963" r:id="rId53"/>
  </p:sldLayoutIdLst>
  <p:transition>
    <p:fade/>
  </p:transition>
  <p:hf sldNum="0" hdr="0" ftr="0" dt="0"/>
  <p:txStyles>
    <p:titleStyle>
      <a:lvl1pPr algn="l" defTabSz="932649"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77" marR="0" indent="-228577"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54" marR="0" indent="-228577"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159" marR="0" indent="-200005"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79" marR="0" indent="-180957"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836" marR="0" indent="-168258"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49" rtl="0" eaLnBrk="1" latinLnBrk="0" hangingPunct="1">
        <a:defRPr sz="1800" kern="1200">
          <a:solidFill>
            <a:schemeClr val="tx1"/>
          </a:solidFill>
          <a:latin typeface="+mn-lt"/>
          <a:ea typeface="+mn-ea"/>
          <a:cs typeface="+mn-cs"/>
        </a:defRPr>
      </a:lvl1pPr>
      <a:lvl2pPr marL="466324" algn="l" defTabSz="932649" rtl="0" eaLnBrk="1" latinLnBrk="0" hangingPunct="1">
        <a:defRPr sz="1800" kern="1200">
          <a:solidFill>
            <a:schemeClr val="tx1"/>
          </a:solidFill>
          <a:latin typeface="+mn-lt"/>
          <a:ea typeface="+mn-ea"/>
          <a:cs typeface="+mn-cs"/>
        </a:defRPr>
      </a:lvl2pPr>
      <a:lvl3pPr marL="932649" algn="l" defTabSz="932649" rtl="0" eaLnBrk="1" latinLnBrk="0" hangingPunct="1">
        <a:defRPr sz="1800" kern="1200">
          <a:solidFill>
            <a:schemeClr val="tx1"/>
          </a:solidFill>
          <a:latin typeface="+mn-lt"/>
          <a:ea typeface="+mn-ea"/>
          <a:cs typeface="+mn-cs"/>
        </a:defRPr>
      </a:lvl3pPr>
      <a:lvl4pPr marL="1398973" algn="l" defTabSz="932649" rtl="0" eaLnBrk="1" latinLnBrk="0" hangingPunct="1">
        <a:defRPr sz="1800" kern="1200">
          <a:solidFill>
            <a:schemeClr val="tx1"/>
          </a:solidFill>
          <a:latin typeface="+mn-lt"/>
          <a:ea typeface="+mn-ea"/>
          <a:cs typeface="+mn-cs"/>
        </a:defRPr>
      </a:lvl4pPr>
      <a:lvl5pPr marL="1865297" algn="l" defTabSz="932649" rtl="0" eaLnBrk="1" latinLnBrk="0" hangingPunct="1">
        <a:defRPr sz="1800" kern="1200">
          <a:solidFill>
            <a:schemeClr val="tx1"/>
          </a:solidFill>
          <a:latin typeface="+mn-lt"/>
          <a:ea typeface="+mn-ea"/>
          <a:cs typeface="+mn-cs"/>
        </a:defRPr>
      </a:lvl5pPr>
      <a:lvl6pPr marL="2331623" algn="l" defTabSz="932649" rtl="0" eaLnBrk="1" latinLnBrk="0" hangingPunct="1">
        <a:defRPr sz="1800" kern="1200">
          <a:solidFill>
            <a:schemeClr val="tx1"/>
          </a:solidFill>
          <a:latin typeface="+mn-lt"/>
          <a:ea typeface="+mn-ea"/>
          <a:cs typeface="+mn-cs"/>
        </a:defRPr>
      </a:lvl6pPr>
      <a:lvl7pPr marL="2797946" algn="l" defTabSz="932649" rtl="0" eaLnBrk="1" latinLnBrk="0" hangingPunct="1">
        <a:defRPr sz="1800" kern="1200">
          <a:solidFill>
            <a:schemeClr val="tx1"/>
          </a:solidFill>
          <a:latin typeface="+mn-lt"/>
          <a:ea typeface="+mn-ea"/>
          <a:cs typeface="+mn-cs"/>
        </a:defRPr>
      </a:lvl7pPr>
      <a:lvl8pPr marL="3264270" algn="l" defTabSz="932649" rtl="0" eaLnBrk="1" latinLnBrk="0" hangingPunct="1">
        <a:defRPr sz="1800" kern="1200">
          <a:solidFill>
            <a:schemeClr val="tx1"/>
          </a:solidFill>
          <a:latin typeface="+mn-lt"/>
          <a:ea typeface="+mn-ea"/>
          <a:cs typeface="+mn-cs"/>
        </a:defRPr>
      </a:lvl8pPr>
      <a:lvl9pPr marL="3730596" algn="l" defTabSz="93264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49" name="Object 48" hidden="1">
            <a:extLst>
              <a:ext uri="{FF2B5EF4-FFF2-40B4-BE49-F238E27FC236}">
                <a16:creationId xmlns:a16="http://schemas.microsoft.com/office/drawing/2014/main" id="{9C64F6CE-E365-4082-8F04-51C9566B2C9E}"/>
              </a:ext>
            </a:extLst>
          </p:cNvPr>
          <p:cNvGraphicFramePr>
            <a:graphicFrameLocks noChangeAspect="1"/>
          </p:cNvGraphicFramePr>
          <p:nvPr userDrawn="1">
            <p:custDataLst>
              <p:tags r:id="rId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92" imgH="493" progId="TCLayout.ActiveDocument.1">
                  <p:embed/>
                </p:oleObj>
              </mc:Choice>
              <mc:Fallback>
                <p:oleObj name="think-cell Slide" r:id="rId5" imgW="492" imgH="493" progId="TCLayout.ActiveDocument.1">
                  <p:embed/>
                  <p:pic>
                    <p:nvPicPr>
                      <p:cNvPr id="49" name="Object 48" hidden="1">
                        <a:extLst>
                          <a:ext uri="{FF2B5EF4-FFF2-40B4-BE49-F238E27FC236}">
                            <a16:creationId xmlns:a16="http://schemas.microsoft.com/office/drawing/2014/main" id="{9C64F6CE-E365-4082-8F04-51C9566B2C9E}"/>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415922266"/>
      </p:ext>
    </p:extLst>
  </p:cSld>
  <p:clrMap bg1="lt1" tx1="dk1" bg2="lt2" tx2="dk2" accent1="accent1" accent2="accent2" accent3="accent3" accent4="accent4" accent5="accent5" accent6="accent6" hlink="hlink" folHlink="folHlink"/>
  <p:sldLayoutIdLst>
    <p:sldLayoutId id="2147483965" r:id="rId1"/>
    <p:sldLayoutId id="2147483966"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orient="horz" pos="144">
          <p15:clr>
            <a:srgbClr val="A4A3A4"/>
          </p15:clr>
        </p15:guide>
        <p15:guide id="30" pos="96">
          <p15:clr>
            <a:srgbClr val="F26B43"/>
          </p15:clr>
        </p15:guide>
        <p15:guide id="31" orient="horz" pos="4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208.xml"/><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F1C4D836-2A90-F098-290A-3906B04D1507}"/>
              </a:ext>
              <a:ext uri="{C183D7F6-B498-43B3-948B-1728B52AA6E4}">
                <adec:decorative xmlns:adec="http://schemas.microsoft.com/office/drawing/2017/decorative" val="1"/>
              </a:ext>
            </a:extLst>
          </p:cNvPr>
          <p:cNvPicPr>
            <a:picLocks noChangeAspect="1"/>
          </p:cNvPicPr>
          <p:nvPr/>
        </p:nvPicPr>
        <p:blipFill>
          <a:blip r:embed="rId3"/>
          <a:srcRect t="7817" b="781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85588BB-3D1A-5F8F-CE68-E13070B125D2}"/>
              </a:ext>
              <a:ext uri="{C183D7F6-B498-43B3-948B-1728B52AA6E4}">
                <adec:decorative xmlns:adec="http://schemas.microsoft.com/office/drawing/2017/decorative" val="1"/>
              </a:ext>
            </a:extLst>
          </p:cNvPr>
          <p:cNvSpPr/>
          <p:nvPr/>
        </p:nvSpPr>
        <p:spPr bwMode="auto">
          <a:xfrm>
            <a:off x="-340536" y="0"/>
            <a:ext cx="9047018" cy="6858000"/>
          </a:xfrm>
          <a:prstGeom prst="rect">
            <a:avLst/>
          </a:prstGeom>
          <a:gradFill flip="none" rotWithShape="1">
            <a:gsLst>
              <a:gs pos="46000">
                <a:srgbClr val="000000">
                  <a:alpha val="56000"/>
                </a:srgbClr>
              </a:gs>
              <a:gs pos="72000">
                <a:srgbClr val="000000">
                  <a:alpha val="4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Title 7">
            <a:extLst>
              <a:ext uri="{FF2B5EF4-FFF2-40B4-BE49-F238E27FC236}">
                <a16:creationId xmlns:a16="http://schemas.microsoft.com/office/drawing/2014/main" id="{A1EC2A75-171A-6BCC-B71D-4E50DABE3CE0}"/>
              </a:ext>
            </a:extLst>
          </p:cNvPr>
          <p:cNvSpPr>
            <a:spLocks noGrp="1"/>
          </p:cNvSpPr>
          <p:nvPr>
            <p:ph type="title"/>
          </p:nvPr>
        </p:nvSpPr>
        <p:spPr>
          <a:xfrm>
            <a:off x="538843" y="2318623"/>
            <a:ext cx="8758178" cy="553998"/>
          </a:xfrm>
        </p:spPr>
        <p:txBody>
          <a:bodyPr/>
          <a:lstStyle/>
          <a:p>
            <a:r>
              <a:rPr lang="en-US" dirty="0">
                <a:solidFill>
                  <a:schemeClr val="bg1"/>
                </a:solidFill>
              </a:rPr>
              <a:t>Exploring OpenAI in Retail</a:t>
            </a:r>
          </a:p>
        </p:txBody>
      </p:sp>
      <p:pic>
        <p:nvPicPr>
          <p:cNvPr id="11" name="MS logo white - EMF" descr="Microsoft logo ">
            <a:extLst>
              <a:ext uri="{FF2B5EF4-FFF2-40B4-BE49-F238E27FC236}">
                <a16:creationId xmlns:a16="http://schemas.microsoft.com/office/drawing/2014/main" id="{5A3D659C-358E-13DD-86AC-4A15E553AFCC}"/>
              </a:ext>
            </a:extLst>
          </p:cNvPr>
          <p:cNvPicPr>
            <a:picLocks noChangeAspect="1"/>
          </p:cNvPicPr>
          <p:nvPr/>
        </p:nvPicPr>
        <p:blipFill>
          <a:blip r:embed="rId4"/>
          <a:stretch>
            <a:fillRect/>
          </a:stretch>
        </p:blipFill>
        <p:spPr bwMode="black">
          <a:xfrm>
            <a:off x="584200" y="585788"/>
            <a:ext cx="1366245" cy="292608"/>
          </a:xfrm>
          <a:prstGeom prst="rect">
            <a:avLst/>
          </a:prstGeom>
        </p:spPr>
      </p:pic>
      <p:grpSp>
        <p:nvGrpSpPr>
          <p:cNvPr id="2" name="Group 1">
            <a:extLst>
              <a:ext uri="{FF2B5EF4-FFF2-40B4-BE49-F238E27FC236}">
                <a16:creationId xmlns:a16="http://schemas.microsoft.com/office/drawing/2014/main" id="{1204F7E8-135E-520A-6BC6-63DA41C99561}"/>
              </a:ext>
              <a:ext uri="{C183D7F6-B498-43B3-948B-1728B52AA6E4}">
                <adec:decorative xmlns:adec="http://schemas.microsoft.com/office/drawing/2017/decorative" val="1"/>
              </a:ext>
            </a:extLst>
          </p:cNvPr>
          <p:cNvGrpSpPr/>
          <p:nvPr/>
        </p:nvGrpSpPr>
        <p:grpSpPr>
          <a:xfrm>
            <a:off x="0" y="5745241"/>
            <a:ext cx="3233058" cy="201297"/>
            <a:chOff x="1404257" y="6281146"/>
            <a:chExt cx="3233058" cy="201297"/>
          </a:xfrm>
        </p:grpSpPr>
        <p:sp>
          <p:nvSpPr>
            <p:cNvPr id="3" name="Rectangle 2">
              <a:extLst>
                <a:ext uri="{FF2B5EF4-FFF2-40B4-BE49-F238E27FC236}">
                  <a16:creationId xmlns:a16="http://schemas.microsoft.com/office/drawing/2014/main" id="{E5C7AC8C-5158-3AE8-8C40-3FBE5B010C26}"/>
                </a:ext>
              </a:extLst>
            </p:cNvPr>
            <p:cNvSpPr/>
            <p:nvPr/>
          </p:nvSpPr>
          <p:spPr bwMode="auto">
            <a:xfrm>
              <a:off x="1404257" y="6281146"/>
              <a:ext cx="1077686" cy="201297"/>
            </a:xfrm>
            <a:prstGeom prst="rect">
              <a:avLst/>
            </a:prstGeom>
            <a:solidFill>
              <a:schemeClr val="accent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sp>
          <p:nvSpPr>
            <p:cNvPr id="4" name="Rectangle 3">
              <a:extLst>
                <a:ext uri="{FF2B5EF4-FFF2-40B4-BE49-F238E27FC236}">
                  <a16:creationId xmlns:a16="http://schemas.microsoft.com/office/drawing/2014/main" id="{2EDCDA38-D45D-0FF2-C61E-86B747E698EA}"/>
                </a:ext>
              </a:extLst>
            </p:cNvPr>
            <p:cNvSpPr/>
            <p:nvPr/>
          </p:nvSpPr>
          <p:spPr bwMode="auto">
            <a:xfrm>
              <a:off x="2481943" y="6281146"/>
              <a:ext cx="1077686" cy="201297"/>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sp>
          <p:nvSpPr>
            <p:cNvPr id="5" name="Rectangle 4">
              <a:extLst>
                <a:ext uri="{FF2B5EF4-FFF2-40B4-BE49-F238E27FC236}">
                  <a16:creationId xmlns:a16="http://schemas.microsoft.com/office/drawing/2014/main" id="{AA87C3B2-4C37-FE40-061B-24F51429DD13}"/>
                </a:ext>
              </a:extLst>
            </p:cNvPr>
            <p:cNvSpPr/>
            <p:nvPr/>
          </p:nvSpPr>
          <p:spPr bwMode="auto">
            <a:xfrm>
              <a:off x="3559629" y="6281146"/>
              <a:ext cx="1077686" cy="201297"/>
            </a:xfrm>
            <a:prstGeom prst="rect">
              <a:avLst/>
            </a:prstGeom>
            <a:solidFill>
              <a:schemeClr val="accent1">
                <a:lumMod val="60000"/>
                <a:lumOff val="4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grpSp>
      <p:sp>
        <p:nvSpPr>
          <p:cNvPr id="12" name="Title 7">
            <a:extLst>
              <a:ext uri="{FF2B5EF4-FFF2-40B4-BE49-F238E27FC236}">
                <a16:creationId xmlns:a16="http://schemas.microsoft.com/office/drawing/2014/main" id="{226AA0C7-D412-5134-AC63-6ACA4B36D72E}"/>
              </a:ext>
            </a:extLst>
          </p:cNvPr>
          <p:cNvSpPr txBox="1">
            <a:spLocks/>
          </p:cNvSpPr>
          <p:nvPr/>
        </p:nvSpPr>
        <p:spPr>
          <a:xfrm>
            <a:off x="538843" y="4473362"/>
            <a:ext cx="9144000" cy="7386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FFFFFF"/>
                </a:solidFill>
                <a:effectLst/>
                <a:uLnTx/>
                <a:uFillTx/>
                <a:latin typeface="Segoe UI Semibold"/>
                <a:ea typeface="+mn-ea"/>
                <a:cs typeface="Segoe UI" panose="020B0502040204020203" pitchFamily="34" charset="0"/>
              </a:rPr>
              <a:t>Chris Donlan and Sara Benhamron</a:t>
            </a:r>
          </a:p>
          <a:p>
            <a:pPr marL="0" marR="0" lvl="0" indent="0" algn="l" defTabSz="932742" rtl="0" eaLnBrk="1" fontAlgn="auto" latinLnBrk="0" hangingPunct="1">
              <a:lnSpc>
                <a:spcPct val="100000"/>
              </a:lnSpc>
              <a:spcBef>
                <a:spcPct val="0"/>
              </a:spcBef>
              <a:spcAft>
                <a:spcPts val="0"/>
              </a:spcAft>
              <a:buClrTx/>
              <a:buSzTx/>
              <a:buFontTx/>
              <a:buNone/>
              <a:tabLst/>
              <a:defRPr/>
            </a:pPr>
            <a:r>
              <a:rPr lang="en-US" sz="2400" dirty="0">
                <a:solidFill>
                  <a:srgbClr val="FFFFFF"/>
                </a:solidFill>
                <a:latin typeface="Segoe UI Semibold"/>
              </a:rPr>
              <a:t>Global Partner Solutions US</a:t>
            </a:r>
            <a:endParaRPr kumimoji="0" lang="en-US" sz="2400" b="0" i="0" u="none" strike="noStrike" kern="1200" cap="none" spc="-50" normalizeH="0" baseline="0" noProof="0" dirty="0">
              <a:ln w="3175">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145344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9D8741-A83C-6C81-D73A-11B138F1811B}"/>
              </a:ext>
              <a:ext uri="{C183D7F6-B498-43B3-948B-1728B52AA6E4}">
                <adec:decorative xmlns:adec="http://schemas.microsoft.com/office/drawing/2017/decorative" val="0"/>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US"/>
              <a:t>Our partnership with OpenAI</a:t>
            </a:r>
          </a:p>
        </p:txBody>
      </p:sp>
      <p:grpSp>
        <p:nvGrpSpPr>
          <p:cNvPr id="2" name="Group 1" descr="the openai logo accompanied by the their mission statement to ensure that artificial general intelligence (AGI) benefits humanity">
            <a:extLst>
              <a:ext uri="{FF2B5EF4-FFF2-40B4-BE49-F238E27FC236}">
                <a16:creationId xmlns:a16="http://schemas.microsoft.com/office/drawing/2014/main" id="{B689645D-2580-9AA5-C3C3-D57E267B16C2}"/>
              </a:ext>
              <a:ext uri="{C183D7F6-B498-43B3-948B-1728B52AA6E4}">
                <adec:decorative xmlns:adec="http://schemas.microsoft.com/office/drawing/2017/decorative" val="0"/>
              </a:ext>
            </a:extLst>
          </p:cNvPr>
          <p:cNvGrpSpPr/>
          <p:nvPr/>
        </p:nvGrpSpPr>
        <p:grpSpPr>
          <a:xfrm>
            <a:off x="1892252" y="1704134"/>
            <a:ext cx="3267809" cy="2067063"/>
            <a:chOff x="2203537" y="1713643"/>
            <a:chExt cx="3267809" cy="2067063"/>
          </a:xfrm>
        </p:grpSpPr>
        <p:pic>
          <p:nvPicPr>
            <p:cNvPr id="26" name="Picture 25" descr="Shape&#10;&#10;Description automatically generated with medium confidence">
              <a:extLst>
                <a:ext uri="{FF2B5EF4-FFF2-40B4-BE49-F238E27FC236}">
                  <a16:creationId xmlns:a16="http://schemas.microsoft.com/office/drawing/2014/main" id="{006F81B8-4FED-7689-E463-3F3E938EFD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03537" y="1713643"/>
              <a:ext cx="3267809" cy="1143733"/>
            </a:xfrm>
            <a:prstGeom prst="rect">
              <a:avLst/>
            </a:prstGeom>
          </p:spPr>
        </p:pic>
        <p:sp>
          <p:nvSpPr>
            <p:cNvPr id="27" name="TextBox 26">
              <a:extLst>
                <a:ext uri="{FF2B5EF4-FFF2-40B4-BE49-F238E27FC236}">
                  <a16:creationId xmlns:a16="http://schemas.microsoft.com/office/drawing/2014/main" id="{3C0234F6-4232-AF1F-168F-D8CAEBAE438C}"/>
                </a:ext>
              </a:extLst>
            </p:cNvPr>
            <p:cNvSpPr txBox="1"/>
            <p:nvPr/>
          </p:nvSpPr>
          <p:spPr>
            <a:xfrm>
              <a:off x="2429465" y="2857376"/>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Ensure that artificial general intelligence (AGI) benefits humanity.</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sp>
        <p:nvSpPr>
          <p:cNvPr id="4" name="Cross 3">
            <a:extLst>
              <a:ext uri="{FF2B5EF4-FFF2-40B4-BE49-F238E27FC236}">
                <a16:creationId xmlns:a16="http://schemas.microsoft.com/office/drawing/2014/main" id="{A8CDC92E-B2D3-CC09-BD18-6B2393876A39}"/>
              </a:ext>
              <a:ext uri="{C183D7F6-B498-43B3-948B-1728B52AA6E4}">
                <adec:decorative xmlns:adec="http://schemas.microsoft.com/office/drawing/2017/decorative" val="1"/>
              </a:ext>
            </a:extLst>
          </p:cNvPr>
          <p:cNvSpPr/>
          <p:nvPr/>
        </p:nvSpPr>
        <p:spPr bwMode="auto">
          <a:xfrm>
            <a:off x="5798056" y="2836793"/>
            <a:ext cx="486383" cy="491941"/>
          </a:xfrm>
          <a:prstGeom prst="plus">
            <a:avLst>
              <a:gd name="adj" fmla="val 37000"/>
            </a:avLst>
          </a:prstGeom>
          <a:gradFill>
            <a:gsLst>
              <a:gs pos="0">
                <a:srgbClr val="8DC8E8"/>
              </a:gs>
              <a:gs pos="100000">
                <a:srgbClr val="CD98CF"/>
              </a:gs>
            </a:gsLst>
            <a:lin ang="2700000" scaled="0"/>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err="1">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grpSp>
        <p:nvGrpSpPr>
          <p:cNvPr id="3" name="Group 2" descr="the microsoft logo accompanied with the mission statement to empower every person and organization on the planet to achieve more">
            <a:extLst>
              <a:ext uri="{FF2B5EF4-FFF2-40B4-BE49-F238E27FC236}">
                <a16:creationId xmlns:a16="http://schemas.microsoft.com/office/drawing/2014/main" id="{CE6AB521-78F6-F7C7-5A7A-9F7983E6AB11}"/>
              </a:ext>
              <a:ext uri="{C183D7F6-B498-43B3-948B-1728B52AA6E4}">
                <adec:decorative xmlns:adec="http://schemas.microsoft.com/office/drawing/2017/decorative" val="0"/>
              </a:ext>
            </a:extLst>
          </p:cNvPr>
          <p:cNvGrpSpPr/>
          <p:nvPr/>
        </p:nvGrpSpPr>
        <p:grpSpPr>
          <a:xfrm>
            <a:off x="6506209" y="1475679"/>
            <a:ext cx="3931955" cy="2376363"/>
            <a:chOff x="6117102" y="1475679"/>
            <a:chExt cx="3931955" cy="2376363"/>
          </a:xfrm>
        </p:grpSpPr>
        <p:pic>
          <p:nvPicPr>
            <p:cNvPr id="8" name="Picture 7" descr="Logo&#10;&#10;Description automatically generated">
              <a:extLst>
                <a:ext uri="{FF2B5EF4-FFF2-40B4-BE49-F238E27FC236}">
                  <a16:creationId xmlns:a16="http://schemas.microsoft.com/office/drawing/2014/main" id="{E320C0D6-6CA4-BE4A-B41E-E699035B5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102" y="1475679"/>
              <a:ext cx="3931955" cy="1762331"/>
            </a:xfrm>
            <a:prstGeom prst="rect">
              <a:avLst/>
            </a:prstGeom>
          </p:spPr>
        </p:pic>
        <p:sp>
          <p:nvSpPr>
            <p:cNvPr id="12" name="TextBox 11">
              <a:extLst>
                <a:ext uri="{FF2B5EF4-FFF2-40B4-BE49-F238E27FC236}">
                  <a16:creationId xmlns:a16="http://schemas.microsoft.com/office/drawing/2014/main" id="{D47A16DF-83D1-764F-EB1D-903ADFCCD694}"/>
                </a:ext>
              </a:extLst>
            </p:cNvPr>
            <p:cNvSpPr txBox="1"/>
            <p:nvPr/>
          </p:nvSpPr>
          <p:spPr>
            <a:xfrm>
              <a:off x="6610777" y="2928712"/>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Empower every person and organization on the planet to achieve more</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cxnSp>
        <p:nvCxnSpPr>
          <p:cNvPr id="14" name="Straight Connector 13">
            <a:extLst>
              <a:ext uri="{FF2B5EF4-FFF2-40B4-BE49-F238E27FC236}">
                <a16:creationId xmlns:a16="http://schemas.microsoft.com/office/drawing/2014/main" id="{E40D361C-533A-6D3B-3A9A-8BA6493F5D08}"/>
              </a:ext>
              <a:ext uri="{C183D7F6-B498-43B3-948B-1728B52AA6E4}">
                <adec:decorative xmlns:adec="http://schemas.microsoft.com/office/drawing/2017/decorative" val="1"/>
              </a:ext>
            </a:extLst>
          </p:cNvPr>
          <p:cNvCxnSpPr/>
          <p:nvPr/>
        </p:nvCxnSpPr>
        <p:spPr>
          <a:xfrm>
            <a:off x="3634754" y="4448285"/>
            <a:ext cx="454605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50118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B87A-9373-4180-BDEB-4FC54C935C59}"/>
              </a:ext>
              <a:ext uri="{C183D7F6-B498-43B3-948B-1728B52AA6E4}">
                <adec:decorative xmlns:adec="http://schemas.microsoft.com/office/drawing/2017/decorative" val="1"/>
              </a:ext>
            </a:extLst>
          </p:cNvPr>
          <p:cNvSpPr>
            <a:spLocks noGrp="1"/>
          </p:cNvSpPr>
          <p:nvPr>
            <p:ph type="title"/>
          </p:nvPr>
        </p:nvSpPr>
        <p:spPr>
          <a:xfrm>
            <a:off x="511044" y="2331289"/>
            <a:ext cx="4644137" cy="492443"/>
          </a:xfrm>
        </p:spPr>
        <p:txBody>
          <a:bodyPr/>
          <a:lstStyle/>
          <a:p>
            <a:pPr algn="ctr"/>
            <a:r>
              <a:rPr lang="en-US"/>
              <a:t>Azure OpenAI Service</a:t>
            </a:r>
          </a:p>
        </p:txBody>
      </p:sp>
      <p:grpSp>
        <p:nvGrpSpPr>
          <p:cNvPr id="7" name="Group 6" descr="Custom AI models fine-tuned with your data and hyperparameters">
            <a:extLst>
              <a:ext uri="{FF2B5EF4-FFF2-40B4-BE49-F238E27FC236}">
                <a16:creationId xmlns:a16="http://schemas.microsoft.com/office/drawing/2014/main" id="{31231B0C-6EA7-F386-5611-C41FA8FDCF1C}"/>
              </a:ext>
            </a:extLst>
          </p:cNvPr>
          <p:cNvGrpSpPr/>
          <p:nvPr/>
        </p:nvGrpSpPr>
        <p:grpSpPr>
          <a:xfrm>
            <a:off x="6497588" y="3403730"/>
            <a:ext cx="4956883" cy="553998"/>
            <a:chOff x="6144726" y="2800582"/>
            <a:chExt cx="4956883" cy="553998"/>
          </a:xfrm>
        </p:grpSpPr>
        <p:sp>
          <p:nvSpPr>
            <p:cNvPr id="44" name="Text Placeholder 5">
              <a:extLst>
                <a:ext uri="{FF2B5EF4-FFF2-40B4-BE49-F238E27FC236}">
                  <a16:creationId xmlns:a16="http://schemas.microsoft.com/office/drawing/2014/main" id="{E7D42C52-990A-4E62-92FC-3C024BA7B976}"/>
                </a:ext>
                <a:ext uri="{C183D7F6-B498-43B3-948B-1728B52AA6E4}">
                  <adec:decorative xmlns:adec="http://schemas.microsoft.com/office/drawing/2017/decorative" val="1"/>
                </a:ext>
              </a:extLst>
            </p:cNvPr>
            <p:cNvSpPr txBox="1">
              <a:spLocks/>
            </p:cNvSpPr>
            <p:nvPr/>
          </p:nvSpPr>
          <p:spPr>
            <a:xfrm>
              <a:off x="6946642" y="2800582"/>
              <a:ext cx="4154967" cy="553998"/>
            </a:xfrm>
            <a:prstGeom prst="rect">
              <a:avLst/>
            </a:prstGeom>
          </p:spPr>
          <p:txBody>
            <a:bodyPr vert="horz" wrap="square" lIns="0" tIns="0" rIns="0" bIns="0" rtlCol="0">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0">
                        <a:schemeClr val="tx1"/>
                      </a:gs>
                      <a:gs pos="100000">
                        <a:schemeClr val="tx1"/>
                      </a:gs>
                    </a:gsLst>
                    <a:lin ang="2700000" scaled="0"/>
                  </a:gradFill>
                  <a:latin typeface="Segoe UI Semibold" panose="020B0702040204020203" pitchFamily="34" charset="0"/>
                  <a:cs typeface="Segoe UI Semibold" panose="020B07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Custom AI models fine-tuned with your data and hyperparameters</a:t>
              </a:r>
            </a:p>
          </p:txBody>
        </p:sp>
        <p:grpSp>
          <p:nvGrpSpPr>
            <p:cNvPr id="46" name="customize 1">
              <a:extLst>
                <a:ext uri="{FF2B5EF4-FFF2-40B4-BE49-F238E27FC236}">
                  <a16:creationId xmlns:a16="http://schemas.microsoft.com/office/drawing/2014/main" id="{F56449C6-0108-4D7B-99CF-BC8D71331D42}"/>
                </a:ext>
                <a:ext uri="{C183D7F6-B498-43B3-948B-1728B52AA6E4}">
                  <adec:decorative xmlns:adec="http://schemas.microsoft.com/office/drawing/2017/decorative" val="1"/>
                </a:ext>
              </a:extLst>
            </p:cNvPr>
            <p:cNvGrpSpPr/>
            <p:nvPr/>
          </p:nvGrpSpPr>
          <p:grpSpPr>
            <a:xfrm>
              <a:off x="6144726" y="2823732"/>
              <a:ext cx="460109" cy="460105"/>
              <a:chOff x="10087457" y="2194561"/>
              <a:chExt cx="379556" cy="379554"/>
            </a:xfrm>
          </p:grpSpPr>
          <p:sp>
            <p:nvSpPr>
              <p:cNvPr id="47" name="Rectangle 306">
                <a:extLst>
                  <a:ext uri="{FF2B5EF4-FFF2-40B4-BE49-F238E27FC236}">
                    <a16:creationId xmlns:a16="http://schemas.microsoft.com/office/drawing/2014/main" id="{B0CAA583-4AFB-4DB7-958F-102C135E9D21}"/>
                  </a:ext>
                </a:extLst>
              </p:cNvPr>
              <p:cNvSpPr>
                <a:spLocks noChangeArrowheads="1"/>
              </p:cNvSpPr>
              <p:nvPr/>
            </p:nvSpPr>
            <p:spPr bwMode="auto">
              <a:xfrm>
                <a:off x="10087457" y="2194561"/>
                <a:ext cx="379556" cy="9597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48" name="Rectangle 307">
                <a:extLst>
                  <a:ext uri="{FF2B5EF4-FFF2-40B4-BE49-F238E27FC236}">
                    <a16:creationId xmlns:a16="http://schemas.microsoft.com/office/drawing/2014/main" id="{153CCA5F-3CED-4AD6-9BB3-0AF69E9CD910}"/>
                  </a:ext>
                </a:extLst>
              </p:cNvPr>
              <p:cNvSpPr>
                <a:spLocks noChangeArrowheads="1"/>
              </p:cNvSpPr>
              <p:nvPr/>
            </p:nvSpPr>
            <p:spPr bwMode="auto">
              <a:xfrm>
                <a:off x="10087457" y="2307991"/>
                <a:ext cx="95980" cy="152694"/>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49" name="Freeform 308">
                <a:extLst>
                  <a:ext uri="{FF2B5EF4-FFF2-40B4-BE49-F238E27FC236}">
                    <a16:creationId xmlns:a16="http://schemas.microsoft.com/office/drawing/2014/main" id="{1464198E-1CD7-4E4C-B80A-2D98429ED3E5}"/>
                  </a:ext>
                </a:extLst>
              </p:cNvPr>
              <p:cNvSpPr>
                <a:spLocks/>
              </p:cNvSpPr>
              <p:nvPr/>
            </p:nvSpPr>
            <p:spPr bwMode="auto">
              <a:xfrm>
                <a:off x="10371033" y="2307991"/>
                <a:ext cx="95980" cy="266124"/>
              </a:xfrm>
              <a:custGeom>
                <a:avLst/>
                <a:gdLst>
                  <a:gd name="T0" fmla="*/ 72 w 144"/>
                  <a:gd name="T1" fmla="*/ 396 h 396"/>
                  <a:gd name="T2" fmla="*/ 0 w 144"/>
                  <a:gd name="T3" fmla="*/ 325 h 396"/>
                  <a:gd name="T4" fmla="*/ 0 w 144"/>
                  <a:gd name="T5" fmla="*/ 72 h 396"/>
                  <a:gd name="T6" fmla="*/ 72 w 144"/>
                  <a:gd name="T7" fmla="*/ 0 h 396"/>
                  <a:gd name="T8" fmla="*/ 144 w 144"/>
                  <a:gd name="T9" fmla="*/ 72 h 396"/>
                  <a:gd name="T10" fmla="*/ 144 w 144"/>
                  <a:gd name="T11" fmla="*/ 325 h 396"/>
                  <a:gd name="T12" fmla="*/ 72 w 144"/>
                  <a:gd name="T13" fmla="*/ 396 h 396"/>
                </a:gdLst>
                <a:ahLst/>
                <a:cxnLst>
                  <a:cxn ang="0">
                    <a:pos x="T0" y="T1"/>
                  </a:cxn>
                  <a:cxn ang="0">
                    <a:pos x="T2" y="T3"/>
                  </a:cxn>
                  <a:cxn ang="0">
                    <a:pos x="T4" y="T5"/>
                  </a:cxn>
                  <a:cxn ang="0">
                    <a:pos x="T6" y="T7"/>
                  </a:cxn>
                  <a:cxn ang="0">
                    <a:pos x="T8" y="T9"/>
                  </a:cxn>
                  <a:cxn ang="0">
                    <a:pos x="T10" y="T11"/>
                  </a:cxn>
                  <a:cxn ang="0">
                    <a:pos x="T12" y="T13"/>
                  </a:cxn>
                </a:cxnLst>
                <a:rect l="0" t="0" r="r" b="b"/>
                <a:pathLst>
                  <a:path w="144" h="396">
                    <a:moveTo>
                      <a:pt x="72" y="396"/>
                    </a:moveTo>
                    <a:cubicBezTo>
                      <a:pt x="32" y="396"/>
                      <a:pt x="0" y="364"/>
                      <a:pt x="0" y="325"/>
                    </a:cubicBezTo>
                    <a:cubicBezTo>
                      <a:pt x="0" y="72"/>
                      <a:pt x="0" y="72"/>
                      <a:pt x="0" y="72"/>
                    </a:cubicBezTo>
                    <a:cubicBezTo>
                      <a:pt x="0" y="32"/>
                      <a:pt x="32" y="0"/>
                      <a:pt x="72" y="0"/>
                    </a:cubicBezTo>
                    <a:cubicBezTo>
                      <a:pt x="111" y="0"/>
                      <a:pt x="144" y="32"/>
                      <a:pt x="144" y="72"/>
                    </a:cubicBezTo>
                    <a:cubicBezTo>
                      <a:pt x="144" y="325"/>
                      <a:pt x="144" y="325"/>
                      <a:pt x="144" y="325"/>
                    </a:cubicBezTo>
                    <a:cubicBezTo>
                      <a:pt x="144" y="364"/>
                      <a:pt x="111" y="396"/>
                      <a:pt x="72" y="39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0" name="Rectangle 309">
                <a:extLst>
                  <a:ext uri="{FF2B5EF4-FFF2-40B4-BE49-F238E27FC236}">
                    <a16:creationId xmlns:a16="http://schemas.microsoft.com/office/drawing/2014/main" id="{8C3F779E-3205-4160-9EE1-FF67968DC537}"/>
                  </a:ext>
                </a:extLst>
              </p:cNvPr>
              <p:cNvSpPr>
                <a:spLocks noChangeArrowheads="1"/>
              </p:cNvSpPr>
              <p:nvPr/>
            </p:nvSpPr>
            <p:spPr bwMode="auto">
              <a:xfrm>
                <a:off x="10087457" y="2478135"/>
                <a:ext cx="266126" cy="9597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2" name="Rectangle 310">
                <a:extLst>
                  <a:ext uri="{FF2B5EF4-FFF2-40B4-BE49-F238E27FC236}">
                    <a16:creationId xmlns:a16="http://schemas.microsoft.com/office/drawing/2014/main" id="{343CEA72-B893-45B3-A3CA-36A408F4A8BD}"/>
                  </a:ext>
                </a:extLst>
              </p:cNvPr>
              <p:cNvSpPr>
                <a:spLocks noChangeArrowheads="1"/>
              </p:cNvSpPr>
              <p:nvPr/>
            </p:nvSpPr>
            <p:spPr bwMode="auto">
              <a:xfrm>
                <a:off x="10199433" y="2307991"/>
                <a:ext cx="154149" cy="3926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311">
                <a:extLst>
                  <a:ext uri="{FF2B5EF4-FFF2-40B4-BE49-F238E27FC236}">
                    <a16:creationId xmlns:a16="http://schemas.microsoft.com/office/drawing/2014/main" id="{0EDC7830-DB61-47C3-B8C1-4FADAD7629DF}"/>
                  </a:ext>
                </a:extLst>
              </p:cNvPr>
              <p:cNvSpPr>
                <a:spLocks/>
              </p:cNvSpPr>
              <p:nvPr/>
            </p:nvSpPr>
            <p:spPr bwMode="auto">
              <a:xfrm>
                <a:off x="10199433" y="2363251"/>
                <a:ext cx="40719" cy="97434"/>
              </a:xfrm>
              <a:custGeom>
                <a:avLst/>
                <a:gdLst>
                  <a:gd name="T0" fmla="*/ 30 w 60"/>
                  <a:gd name="T1" fmla="*/ 144 h 144"/>
                  <a:gd name="T2" fmla="*/ 0 w 60"/>
                  <a:gd name="T3" fmla="*/ 114 h 144"/>
                  <a:gd name="T4" fmla="*/ 0 w 60"/>
                  <a:gd name="T5" fmla="*/ 30 h 144"/>
                  <a:gd name="T6" fmla="*/ 30 w 60"/>
                  <a:gd name="T7" fmla="*/ 0 h 144"/>
                  <a:gd name="T8" fmla="*/ 60 w 60"/>
                  <a:gd name="T9" fmla="*/ 30 h 144"/>
                  <a:gd name="T10" fmla="*/ 60 w 60"/>
                  <a:gd name="T11" fmla="*/ 114 h 144"/>
                  <a:gd name="T12" fmla="*/ 30 w 60"/>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60" h="144">
                    <a:moveTo>
                      <a:pt x="30" y="144"/>
                    </a:moveTo>
                    <a:cubicBezTo>
                      <a:pt x="14" y="144"/>
                      <a:pt x="0" y="131"/>
                      <a:pt x="0" y="114"/>
                    </a:cubicBezTo>
                    <a:cubicBezTo>
                      <a:pt x="0" y="30"/>
                      <a:pt x="0" y="30"/>
                      <a:pt x="0" y="30"/>
                    </a:cubicBezTo>
                    <a:cubicBezTo>
                      <a:pt x="0" y="14"/>
                      <a:pt x="14" y="0"/>
                      <a:pt x="30" y="0"/>
                    </a:cubicBezTo>
                    <a:cubicBezTo>
                      <a:pt x="46" y="0"/>
                      <a:pt x="60" y="14"/>
                      <a:pt x="60" y="30"/>
                    </a:cubicBezTo>
                    <a:cubicBezTo>
                      <a:pt x="60" y="114"/>
                      <a:pt x="60" y="114"/>
                      <a:pt x="60" y="114"/>
                    </a:cubicBezTo>
                    <a:cubicBezTo>
                      <a:pt x="60" y="131"/>
                      <a:pt x="46" y="144"/>
                      <a:pt x="30" y="1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6" name="Rectangle 312">
                <a:extLst>
                  <a:ext uri="{FF2B5EF4-FFF2-40B4-BE49-F238E27FC236}">
                    <a16:creationId xmlns:a16="http://schemas.microsoft.com/office/drawing/2014/main" id="{F54F301C-EDD9-44C5-B0AA-CC1F577F82A4}"/>
                  </a:ext>
                </a:extLst>
              </p:cNvPr>
              <p:cNvSpPr>
                <a:spLocks noChangeArrowheads="1"/>
              </p:cNvSpPr>
              <p:nvPr/>
            </p:nvSpPr>
            <p:spPr bwMode="auto">
              <a:xfrm>
                <a:off x="10257602" y="2421421"/>
                <a:ext cx="95980" cy="3926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9" name="Rectangle 313">
                <a:extLst>
                  <a:ext uri="{FF2B5EF4-FFF2-40B4-BE49-F238E27FC236}">
                    <a16:creationId xmlns:a16="http://schemas.microsoft.com/office/drawing/2014/main" id="{6970F5F0-5E89-4B89-8327-640EBFCB8CAA}"/>
                  </a:ext>
                </a:extLst>
              </p:cNvPr>
              <p:cNvSpPr>
                <a:spLocks noChangeArrowheads="1"/>
              </p:cNvSpPr>
              <p:nvPr/>
            </p:nvSpPr>
            <p:spPr bwMode="auto">
              <a:xfrm>
                <a:off x="10257602" y="2363251"/>
                <a:ext cx="39265" cy="4071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0" name="Oval 314">
                <a:extLst>
                  <a:ext uri="{FF2B5EF4-FFF2-40B4-BE49-F238E27FC236}">
                    <a16:creationId xmlns:a16="http://schemas.microsoft.com/office/drawing/2014/main" id="{2D2DABF7-611A-4747-BB44-C32F32D962A6}"/>
                  </a:ext>
                </a:extLst>
              </p:cNvPr>
              <p:cNvSpPr>
                <a:spLocks noChangeArrowheads="1"/>
              </p:cNvSpPr>
              <p:nvPr/>
            </p:nvSpPr>
            <p:spPr bwMode="auto">
              <a:xfrm>
                <a:off x="10314318" y="2363251"/>
                <a:ext cx="39265" cy="407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6" name="Group 5" descr="Built-in responsible AI to detect and mitigate harmful use">
            <a:extLst>
              <a:ext uri="{FF2B5EF4-FFF2-40B4-BE49-F238E27FC236}">
                <a16:creationId xmlns:a16="http://schemas.microsoft.com/office/drawing/2014/main" id="{EC75948E-5DBE-E337-963E-54C0076C1FBE}"/>
              </a:ext>
            </a:extLst>
          </p:cNvPr>
          <p:cNvGrpSpPr/>
          <p:nvPr/>
        </p:nvGrpSpPr>
        <p:grpSpPr>
          <a:xfrm>
            <a:off x="6497588" y="4306240"/>
            <a:ext cx="4956884" cy="553998"/>
            <a:chOff x="6096020" y="3827587"/>
            <a:chExt cx="4956884" cy="553998"/>
          </a:xfrm>
        </p:grpSpPr>
        <p:sp>
          <p:nvSpPr>
            <p:cNvPr id="45" name="Text Placeholder 5">
              <a:extLst>
                <a:ext uri="{FF2B5EF4-FFF2-40B4-BE49-F238E27FC236}">
                  <a16:creationId xmlns:a16="http://schemas.microsoft.com/office/drawing/2014/main" id="{2261948F-7852-4809-AE25-14293B735356}"/>
                </a:ext>
                <a:ext uri="{C183D7F6-B498-43B3-948B-1728B52AA6E4}">
                  <adec:decorative xmlns:adec="http://schemas.microsoft.com/office/drawing/2017/decorative" val="1"/>
                </a:ext>
              </a:extLst>
            </p:cNvPr>
            <p:cNvSpPr txBox="1">
              <a:spLocks/>
            </p:cNvSpPr>
            <p:nvPr/>
          </p:nvSpPr>
          <p:spPr>
            <a:xfrm>
              <a:off x="6897937" y="3827587"/>
              <a:ext cx="4154967" cy="553998"/>
            </a:xfrm>
            <a:prstGeom prst="rect">
              <a:avLst/>
            </a:prstGeom>
          </p:spPr>
          <p:txBody>
            <a:bodyPr vert="horz" wrap="square" lIns="0" tIns="0" rIns="0" bIns="0" rtlCol="0">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0">
                        <a:schemeClr val="tx1"/>
                      </a:gs>
                      <a:gs pos="100000">
                        <a:schemeClr val="tx1"/>
                      </a:gs>
                    </a:gsLst>
                    <a:lin ang="2700000" scaled="0"/>
                  </a:gradFill>
                  <a:latin typeface="Segoe UI Semibold" panose="020B0702040204020203" pitchFamily="34" charset="0"/>
                  <a:cs typeface="Segoe UI Semibold" panose="020B07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Built-in responsible AI to detect and mitigate harmful use</a:t>
              </a:r>
            </a:p>
          </p:txBody>
        </p:sp>
        <p:grpSp>
          <p:nvGrpSpPr>
            <p:cNvPr id="64" name="deploy">
              <a:extLst>
                <a:ext uri="{FF2B5EF4-FFF2-40B4-BE49-F238E27FC236}">
                  <a16:creationId xmlns:a16="http://schemas.microsoft.com/office/drawing/2014/main" id="{1434D759-C555-4EAB-A72A-991A2477E25E}"/>
                </a:ext>
                <a:ext uri="{C183D7F6-B498-43B3-948B-1728B52AA6E4}">
                  <adec:decorative xmlns:adec="http://schemas.microsoft.com/office/drawing/2017/decorative" val="1"/>
                </a:ext>
              </a:extLst>
            </p:cNvPr>
            <p:cNvGrpSpPr/>
            <p:nvPr/>
          </p:nvGrpSpPr>
          <p:grpSpPr>
            <a:xfrm>
              <a:off x="6096020" y="3848047"/>
              <a:ext cx="557561" cy="513079"/>
              <a:chOff x="9141255" y="2173883"/>
              <a:chExt cx="459946" cy="423254"/>
            </a:xfrm>
          </p:grpSpPr>
          <p:sp>
            <p:nvSpPr>
              <p:cNvPr id="65" name="Freeform 5">
                <a:extLst>
                  <a:ext uri="{FF2B5EF4-FFF2-40B4-BE49-F238E27FC236}">
                    <a16:creationId xmlns:a16="http://schemas.microsoft.com/office/drawing/2014/main" id="{3E0130ED-C36C-4A24-9DF8-A693D23D68D6}"/>
                  </a:ext>
                </a:extLst>
              </p:cNvPr>
              <p:cNvSpPr>
                <a:spLocks/>
              </p:cNvSpPr>
              <p:nvPr/>
            </p:nvSpPr>
            <p:spPr bwMode="auto">
              <a:xfrm>
                <a:off x="9285398" y="2475271"/>
                <a:ext cx="315803" cy="121866"/>
              </a:xfrm>
              <a:custGeom>
                <a:avLst/>
                <a:gdLst>
                  <a:gd name="T0" fmla="*/ 425 w 425"/>
                  <a:gd name="T1" fmla="*/ 125 h 165"/>
                  <a:gd name="T2" fmla="*/ 394 w 425"/>
                  <a:gd name="T3" fmla="*/ 10 h 165"/>
                  <a:gd name="T4" fmla="*/ 389 w 425"/>
                  <a:gd name="T5" fmla="*/ 6 h 165"/>
                  <a:gd name="T6" fmla="*/ 384 w 425"/>
                  <a:gd name="T7" fmla="*/ 9 h 165"/>
                  <a:gd name="T8" fmla="*/ 361 w 425"/>
                  <a:gd name="T9" fmla="*/ 49 h 165"/>
                  <a:gd name="T10" fmla="*/ 295 w 425"/>
                  <a:gd name="T11" fmla="*/ 11 h 165"/>
                  <a:gd name="T12" fmla="*/ 276 w 425"/>
                  <a:gd name="T13" fmla="*/ 0 h 165"/>
                  <a:gd name="T14" fmla="*/ 115 w 425"/>
                  <a:gd name="T15" fmla="*/ 118 h 165"/>
                  <a:gd name="T16" fmla="*/ 20 w 425"/>
                  <a:gd name="T17" fmla="*/ 88 h 165"/>
                  <a:gd name="T18" fmla="*/ 0 w 425"/>
                  <a:gd name="T19" fmla="*/ 100 h 165"/>
                  <a:gd name="T20" fmla="*/ 115 w 425"/>
                  <a:gd name="T21" fmla="*/ 139 h 165"/>
                  <a:gd name="T22" fmla="*/ 252 w 425"/>
                  <a:gd name="T23" fmla="*/ 81 h 165"/>
                  <a:gd name="T24" fmla="*/ 256 w 425"/>
                  <a:gd name="T25" fmla="*/ 77 h 165"/>
                  <a:gd name="T26" fmla="*/ 323 w 425"/>
                  <a:gd name="T27" fmla="*/ 115 h 165"/>
                  <a:gd name="T28" fmla="*/ 299 w 425"/>
                  <a:gd name="T29" fmla="*/ 156 h 165"/>
                  <a:gd name="T30" fmla="*/ 299 w 425"/>
                  <a:gd name="T31" fmla="*/ 162 h 165"/>
                  <a:gd name="T32" fmla="*/ 305 w 425"/>
                  <a:gd name="T33" fmla="*/ 164 h 165"/>
                  <a:gd name="T34" fmla="*/ 419 w 425"/>
                  <a:gd name="T35" fmla="*/ 133 h 165"/>
                  <a:gd name="T36" fmla="*/ 424 w 425"/>
                  <a:gd name="T37" fmla="*/ 130 h 165"/>
                  <a:gd name="T38" fmla="*/ 425 w 425"/>
                  <a:gd name="T39" fmla="*/ 12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165">
                    <a:moveTo>
                      <a:pt x="425" y="125"/>
                    </a:moveTo>
                    <a:cubicBezTo>
                      <a:pt x="394" y="10"/>
                      <a:pt x="394" y="10"/>
                      <a:pt x="394" y="10"/>
                    </a:cubicBezTo>
                    <a:cubicBezTo>
                      <a:pt x="393" y="7"/>
                      <a:pt x="391" y="6"/>
                      <a:pt x="389" y="6"/>
                    </a:cubicBezTo>
                    <a:cubicBezTo>
                      <a:pt x="388" y="6"/>
                      <a:pt x="385" y="6"/>
                      <a:pt x="384" y="9"/>
                    </a:cubicBezTo>
                    <a:cubicBezTo>
                      <a:pt x="361" y="49"/>
                      <a:pt x="361" y="49"/>
                      <a:pt x="361" y="49"/>
                    </a:cubicBezTo>
                    <a:cubicBezTo>
                      <a:pt x="295" y="11"/>
                      <a:pt x="295" y="11"/>
                      <a:pt x="295" y="11"/>
                    </a:cubicBezTo>
                    <a:cubicBezTo>
                      <a:pt x="276" y="0"/>
                      <a:pt x="276" y="0"/>
                      <a:pt x="276" y="0"/>
                    </a:cubicBezTo>
                    <a:cubicBezTo>
                      <a:pt x="255" y="68"/>
                      <a:pt x="191" y="118"/>
                      <a:pt x="115" y="118"/>
                    </a:cubicBezTo>
                    <a:cubicBezTo>
                      <a:pt x="80" y="118"/>
                      <a:pt x="47" y="107"/>
                      <a:pt x="20" y="88"/>
                    </a:cubicBezTo>
                    <a:cubicBezTo>
                      <a:pt x="0" y="100"/>
                      <a:pt x="0" y="100"/>
                      <a:pt x="0" y="100"/>
                    </a:cubicBezTo>
                    <a:cubicBezTo>
                      <a:pt x="33" y="125"/>
                      <a:pt x="73" y="139"/>
                      <a:pt x="115" y="139"/>
                    </a:cubicBezTo>
                    <a:cubicBezTo>
                      <a:pt x="167" y="139"/>
                      <a:pt x="216" y="119"/>
                      <a:pt x="252" y="81"/>
                    </a:cubicBezTo>
                    <a:cubicBezTo>
                      <a:pt x="256" y="77"/>
                      <a:pt x="256" y="77"/>
                      <a:pt x="256" y="77"/>
                    </a:cubicBezTo>
                    <a:cubicBezTo>
                      <a:pt x="323" y="115"/>
                      <a:pt x="323" y="115"/>
                      <a:pt x="323" y="115"/>
                    </a:cubicBezTo>
                    <a:cubicBezTo>
                      <a:pt x="299" y="156"/>
                      <a:pt x="299" y="156"/>
                      <a:pt x="299" y="156"/>
                    </a:cubicBezTo>
                    <a:cubicBezTo>
                      <a:pt x="297" y="159"/>
                      <a:pt x="299" y="162"/>
                      <a:pt x="299" y="162"/>
                    </a:cubicBezTo>
                    <a:cubicBezTo>
                      <a:pt x="300" y="163"/>
                      <a:pt x="302" y="165"/>
                      <a:pt x="305" y="164"/>
                    </a:cubicBezTo>
                    <a:cubicBezTo>
                      <a:pt x="419" y="133"/>
                      <a:pt x="419" y="133"/>
                      <a:pt x="419" y="133"/>
                    </a:cubicBezTo>
                    <a:cubicBezTo>
                      <a:pt x="421" y="133"/>
                      <a:pt x="423" y="132"/>
                      <a:pt x="424" y="130"/>
                    </a:cubicBezTo>
                    <a:cubicBezTo>
                      <a:pt x="425" y="128"/>
                      <a:pt x="425" y="127"/>
                      <a:pt x="425" y="125"/>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6" name="Freeform 6">
                <a:extLst>
                  <a:ext uri="{FF2B5EF4-FFF2-40B4-BE49-F238E27FC236}">
                    <a16:creationId xmlns:a16="http://schemas.microsoft.com/office/drawing/2014/main" id="{443AE6C8-152A-4C10-AED0-A48313D0A6D2}"/>
                  </a:ext>
                </a:extLst>
              </p:cNvPr>
              <p:cNvSpPr>
                <a:spLocks/>
              </p:cNvSpPr>
              <p:nvPr/>
            </p:nvSpPr>
            <p:spPr bwMode="auto">
              <a:xfrm>
                <a:off x="9141255" y="2308853"/>
                <a:ext cx="176902" cy="288284"/>
              </a:xfrm>
              <a:custGeom>
                <a:avLst/>
                <a:gdLst>
                  <a:gd name="T0" fmla="*/ 239 w 239"/>
                  <a:gd name="T1" fmla="*/ 22 h 388"/>
                  <a:gd name="T2" fmla="*/ 239 w 239"/>
                  <a:gd name="T3" fmla="*/ 0 h 388"/>
                  <a:gd name="T4" fmla="*/ 121 w 239"/>
                  <a:gd name="T5" fmla="*/ 174 h 388"/>
                  <a:gd name="T6" fmla="*/ 129 w 239"/>
                  <a:gd name="T7" fmla="*/ 229 h 388"/>
                  <a:gd name="T8" fmla="*/ 130 w 239"/>
                  <a:gd name="T9" fmla="*/ 235 h 388"/>
                  <a:gd name="T10" fmla="*/ 65 w 239"/>
                  <a:gd name="T11" fmla="*/ 273 h 388"/>
                  <a:gd name="T12" fmla="*/ 41 w 239"/>
                  <a:gd name="T13" fmla="*/ 232 h 388"/>
                  <a:gd name="T14" fmla="*/ 37 w 239"/>
                  <a:gd name="T15" fmla="*/ 229 h 388"/>
                  <a:gd name="T16" fmla="*/ 36 w 239"/>
                  <a:gd name="T17" fmla="*/ 229 h 388"/>
                  <a:gd name="T18" fmla="*/ 31 w 239"/>
                  <a:gd name="T19" fmla="*/ 233 h 388"/>
                  <a:gd name="T20" fmla="*/ 0 w 239"/>
                  <a:gd name="T21" fmla="*/ 347 h 388"/>
                  <a:gd name="T22" fmla="*/ 1 w 239"/>
                  <a:gd name="T23" fmla="*/ 353 h 388"/>
                  <a:gd name="T24" fmla="*/ 5 w 239"/>
                  <a:gd name="T25" fmla="*/ 356 h 388"/>
                  <a:gd name="T26" fmla="*/ 120 w 239"/>
                  <a:gd name="T27" fmla="*/ 387 h 388"/>
                  <a:gd name="T28" fmla="*/ 125 w 239"/>
                  <a:gd name="T29" fmla="*/ 385 h 388"/>
                  <a:gd name="T30" fmla="*/ 126 w 239"/>
                  <a:gd name="T31" fmla="*/ 379 h 388"/>
                  <a:gd name="T32" fmla="*/ 103 w 239"/>
                  <a:gd name="T33" fmla="*/ 339 h 388"/>
                  <a:gd name="T34" fmla="*/ 139 w 239"/>
                  <a:gd name="T35" fmla="*/ 318 h 388"/>
                  <a:gd name="T36" fmla="*/ 164 w 239"/>
                  <a:gd name="T37" fmla="*/ 303 h 388"/>
                  <a:gd name="T38" fmla="*/ 188 w 239"/>
                  <a:gd name="T39" fmla="*/ 289 h 388"/>
                  <a:gd name="T40" fmla="*/ 142 w 239"/>
                  <a:gd name="T41" fmla="*/ 174 h 388"/>
                  <a:gd name="T42" fmla="*/ 239 w 239"/>
                  <a:gd name="T43" fmla="*/ 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 h="388">
                    <a:moveTo>
                      <a:pt x="239" y="22"/>
                    </a:moveTo>
                    <a:cubicBezTo>
                      <a:pt x="239" y="0"/>
                      <a:pt x="239" y="0"/>
                      <a:pt x="239" y="0"/>
                    </a:cubicBezTo>
                    <a:cubicBezTo>
                      <a:pt x="168" y="29"/>
                      <a:pt x="121" y="97"/>
                      <a:pt x="121" y="174"/>
                    </a:cubicBezTo>
                    <a:cubicBezTo>
                      <a:pt x="121" y="193"/>
                      <a:pt x="123" y="211"/>
                      <a:pt x="129" y="229"/>
                    </a:cubicBezTo>
                    <a:cubicBezTo>
                      <a:pt x="130" y="235"/>
                      <a:pt x="130" y="235"/>
                      <a:pt x="130" y="235"/>
                    </a:cubicBezTo>
                    <a:cubicBezTo>
                      <a:pt x="65" y="273"/>
                      <a:pt x="65" y="273"/>
                      <a:pt x="65" y="273"/>
                    </a:cubicBezTo>
                    <a:cubicBezTo>
                      <a:pt x="41" y="232"/>
                      <a:pt x="41" y="232"/>
                      <a:pt x="41" y="232"/>
                    </a:cubicBezTo>
                    <a:cubicBezTo>
                      <a:pt x="40" y="229"/>
                      <a:pt x="38" y="229"/>
                      <a:pt x="37" y="229"/>
                    </a:cubicBezTo>
                    <a:cubicBezTo>
                      <a:pt x="36" y="229"/>
                      <a:pt x="36" y="229"/>
                      <a:pt x="36" y="229"/>
                    </a:cubicBezTo>
                    <a:cubicBezTo>
                      <a:pt x="35" y="229"/>
                      <a:pt x="32" y="230"/>
                      <a:pt x="31" y="233"/>
                    </a:cubicBezTo>
                    <a:cubicBezTo>
                      <a:pt x="0" y="347"/>
                      <a:pt x="0" y="347"/>
                      <a:pt x="0" y="347"/>
                    </a:cubicBezTo>
                    <a:cubicBezTo>
                      <a:pt x="0" y="349"/>
                      <a:pt x="0" y="351"/>
                      <a:pt x="1" y="353"/>
                    </a:cubicBezTo>
                    <a:cubicBezTo>
                      <a:pt x="2" y="355"/>
                      <a:pt x="3" y="356"/>
                      <a:pt x="5" y="356"/>
                    </a:cubicBezTo>
                    <a:cubicBezTo>
                      <a:pt x="120" y="387"/>
                      <a:pt x="120" y="387"/>
                      <a:pt x="120" y="387"/>
                    </a:cubicBezTo>
                    <a:cubicBezTo>
                      <a:pt x="123" y="388"/>
                      <a:pt x="125" y="386"/>
                      <a:pt x="125" y="385"/>
                    </a:cubicBezTo>
                    <a:cubicBezTo>
                      <a:pt x="126" y="384"/>
                      <a:pt x="127" y="382"/>
                      <a:pt x="126" y="379"/>
                    </a:cubicBezTo>
                    <a:cubicBezTo>
                      <a:pt x="103" y="339"/>
                      <a:pt x="103" y="339"/>
                      <a:pt x="103" y="339"/>
                    </a:cubicBezTo>
                    <a:cubicBezTo>
                      <a:pt x="139" y="318"/>
                      <a:pt x="139" y="318"/>
                      <a:pt x="139" y="318"/>
                    </a:cubicBezTo>
                    <a:cubicBezTo>
                      <a:pt x="164" y="303"/>
                      <a:pt x="164" y="303"/>
                      <a:pt x="164" y="303"/>
                    </a:cubicBezTo>
                    <a:cubicBezTo>
                      <a:pt x="188" y="289"/>
                      <a:pt x="188" y="289"/>
                      <a:pt x="188" y="289"/>
                    </a:cubicBezTo>
                    <a:cubicBezTo>
                      <a:pt x="160" y="259"/>
                      <a:pt x="142" y="219"/>
                      <a:pt x="142" y="174"/>
                    </a:cubicBezTo>
                    <a:cubicBezTo>
                      <a:pt x="142" y="107"/>
                      <a:pt x="182" y="49"/>
                      <a:pt x="239" y="22"/>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7" name="Freeform 7">
                <a:extLst>
                  <a:ext uri="{FF2B5EF4-FFF2-40B4-BE49-F238E27FC236}">
                    <a16:creationId xmlns:a16="http://schemas.microsoft.com/office/drawing/2014/main" id="{E8F42B2D-85E3-4E3A-A22B-8077C67E6A1B}"/>
                  </a:ext>
                </a:extLst>
              </p:cNvPr>
              <p:cNvSpPr>
                <a:spLocks/>
              </p:cNvSpPr>
              <p:nvPr/>
            </p:nvSpPr>
            <p:spPr bwMode="auto">
              <a:xfrm>
                <a:off x="9302433" y="2173883"/>
                <a:ext cx="209662" cy="284353"/>
              </a:xfrm>
              <a:custGeom>
                <a:avLst/>
                <a:gdLst>
                  <a:gd name="T0" fmla="*/ 260 w 282"/>
                  <a:gd name="T1" fmla="*/ 357 h 384"/>
                  <a:gd name="T2" fmla="*/ 260 w 282"/>
                  <a:gd name="T3" fmla="*/ 373 h 384"/>
                  <a:gd name="T4" fmla="*/ 280 w 282"/>
                  <a:gd name="T5" fmla="*/ 384 h 384"/>
                  <a:gd name="T6" fmla="*/ 282 w 282"/>
                  <a:gd name="T7" fmla="*/ 357 h 384"/>
                  <a:gd name="T8" fmla="*/ 136 w 282"/>
                  <a:gd name="T9" fmla="*/ 173 h 384"/>
                  <a:gd name="T10" fmla="*/ 131 w 282"/>
                  <a:gd name="T11" fmla="*/ 172 h 384"/>
                  <a:gd name="T12" fmla="*/ 131 w 282"/>
                  <a:gd name="T13" fmla="*/ 97 h 384"/>
                  <a:gd name="T14" fmla="*/ 176 w 282"/>
                  <a:gd name="T15" fmla="*/ 97 h 384"/>
                  <a:gd name="T16" fmla="*/ 182 w 282"/>
                  <a:gd name="T17" fmla="*/ 93 h 384"/>
                  <a:gd name="T18" fmla="*/ 180 w 282"/>
                  <a:gd name="T19" fmla="*/ 87 h 384"/>
                  <a:gd name="T20" fmla="*/ 96 w 282"/>
                  <a:gd name="T21" fmla="*/ 3 h 384"/>
                  <a:gd name="T22" fmla="*/ 86 w 282"/>
                  <a:gd name="T23" fmla="*/ 3 h 384"/>
                  <a:gd name="T24" fmla="*/ 2 w 282"/>
                  <a:gd name="T25" fmla="*/ 87 h 384"/>
                  <a:gd name="T26" fmla="*/ 1 w 282"/>
                  <a:gd name="T27" fmla="*/ 93 h 384"/>
                  <a:gd name="T28" fmla="*/ 6 w 282"/>
                  <a:gd name="T29" fmla="*/ 97 h 384"/>
                  <a:gd name="T30" fmla="*/ 54 w 282"/>
                  <a:gd name="T31" fmla="*/ 97 h 384"/>
                  <a:gd name="T32" fmla="*/ 54 w 282"/>
                  <a:gd name="T33" fmla="*/ 194 h 384"/>
                  <a:gd name="T34" fmla="*/ 92 w 282"/>
                  <a:gd name="T35" fmla="*/ 189 h 384"/>
                  <a:gd name="T36" fmla="*/ 260 w 282"/>
                  <a:gd name="T37" fmla="*/ 3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384">
                    <a:moveTo>
                      <a:pt x="260" y="357"/>
                    </a:moveTo>
                    <a:cubicBezTo>
                      <a:pt x="260" y="362"/>
                      <a:pt x="260" y="367"/>
                      <a:pt x="260" y="373"/>
                    </a:cubicBezTo>
                    <a:cubicBezTo>
                      <a:pt x="280" y="384"/>
                      <a:pt x="280" y="384"/>
                      <a:pt x="280" y="384"/>
                    </a:cubicBezTo>
                    <a:cubicBezTo>
                      <a:pt x="281" y="374"/>
                      <a:pt x="282" y="365"/>
                      <a:pt x="282" y="357"/>
                    </a:cubicBezTo>
                    <a:cubicBezTo>
                      <a:pt x="282" y="269"/>
                      <a:pt x="222" y="193"/>
                      <a:pt x="136" y="173"/>
                    </a:cubicBezTo>
                    <a:cubicBezTo>
                      <a:pt x="131" y="172"/>
                      <a:pt x="131" y="172"/>
                      <a:pt x="131" y="172"/>
                    </a:cubicBezTo>
                    <a:cubicBezTo>
                      <a:pt x="131" y="97"/>
                      <a:pt x="131" y="97"/>
                      <a:pt x="131" y="97"/>
                    </a:cubicBezTo>
                    <a:cubicBezTo>
                      <a:pt x="176" y="97"/>
                      <a:pt x="176" y="97"/>
                      <a:pt x="176" y="97"/>
                    </a:cubicBezTo>
                    <a:cubicBezTo>
                      <a:pt x="180" y="97"/>
                      <a:pt x="181" y="94"/>
                      <a:pt x="182" y="93"/>
                    </a:cubicBezTo>
                    <a:cubicBezTo>
                      <a:pt x="182" y="92"/>
                      <a:pt x="183" y="89"/>
                      <a:pt x="180" y="87"/>
                    </a:cubicBezTo>
                    <a:cubicBezTo>
                      <a:pt x="96" y="3"/>
                      <a:pt x="96" y="3"/>
                      <a:pt x="96" y="3"/>
                    </a:cubicBezTo>
                    <a:cubicBezTo>
                      <a:pt x="94" y="0"/>
                      <a:pt x="89" y="0"/>
                      <a:pt x="86" y="3"/>
                    </a:cubicBezTo>
                    <a:cubicBezTo>
                      <a:pt x="2" y="87"/>
                      <a:pt x="2" y="87"/>
                      <a:pt x="2" y="87"/>
                    </a:cubicBezTo>
                    <a:cubicBezTo>
                      <a:pt x="0" y="89"/>
                      <a:pt x="0" y="92"/>
                      <a:pt x="1" y="93"/>
                    </a:cubicBezTo>
                    <a:cubicBezTo>
                      <a:pt x="1" y="94"/>
                      <a:pt x="2" y="97"/>
                      <a:pt x="6" y="97"/>
                    </a:cubicBezTo>
                    <a:cubicBezTo>
                      <a:pt x="54" y="97"/>
                      <a:pt x="54" y="97"/>
                      <a:pt x="54" y="97"/>
                    </a:cubicBezTo>
                    <a:cubicBezTo>
                      <a:pt x="54" y="194"/>
                      <a:pt x="54" y="194"/>
                      <a:pt x="54" y="194"/>
                    </a:cubicBezTo>
                    <a:cubicBezTo>
                      <a:pt x="66" y="191"/>
                      <a:pt x="79" y="189"/>
                      <a:pt x="92" y="189"/>
                    </a:cubicBezTo>
                    <a:cubicBezTo>
                      <a:pt x="185" y="189"/>
                      <a:pt x="260" y="265"/>
                      <a:pt x="260" y="357"/>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8" name="Oval 8">
                <a:extLst>
                  <a:ext uri="{FF2B5EF4-FFF2-40B4-BE49-F238E27FC236}">
                    <a16:creationId xmlns:a16="http://schemas.microsoft.com/office/drawing/2014/main" id="{7CD0B432-2CDE-4F98-92DF-55515F2117BE}"/>
                  </a:ext>
                </a:extLst>
              </p:cNvPr>
              <p:cNvSpPr>
                <a:spLocks noChangeArrowheads="1"/>
              </p:cNvSpPr>
              <p:nvPr/>
            </p:nvSpPr>
            <p:spPr bwMode="auto">
              <a:xfrm>
                <a:off x="9324709" y="2392717"/>
                <a:ext cx="93038" cy="91727"/>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8" name="Group 7" descr="Large, pretrained AI models to unlock new scenarios">
            <a:extLst>
              <a:ext uri="{FF2B5EF4-FFF2-40B4-BE49-F238E27FC236}">
                <a16:creationId xmlns:a16="http://schemas.microsoft.com/office/drawing/2014/main" id="{10EA78AD-FFAD-8A7C-CE1E-5A12F6CCC9EE}"/>
              </a:ext>
            </a:extLst>
          </p:cNvPr>
          <p:cNvGrpSpPr/>
          <p:nvPr/>
        </p:nvGrpSpPr>
        <p:grpSpPr>
          <a:xfrm>
            <a:off x="6497591" y="2456597"/>
            <a:ext cx="4993685" cy="553998"/>
            <a:chOff x="6143941" y="1754560"/>
            <a:chExt cx="4993685" cy="553998"/>
          </a:xfrm>
        </p:grpSpPr>
        <p:sp>
          <p:nvSpPr>
            <p:cNvPr id="69" name="Text Placeholder 5">
              <a:extLst>
                <a:ext uri="{FF2B5EF4-FFF2-40B4-BE49-F238E27FC236}">
                  <a16:creationId xmlns:a16="http://schemas.microsoft.com/office/drawing/2014/main" id="{369276B0-B0ED-481B-94A8-4BE878F6FFEF}"/>
                </a:ext>
                <a:ext uri="{C183D7F6-B498-43B3-948B-1728B52AA6E4}">
                  <adec:decorative xmlns:adec="http://schemas.microsoft.com/office/drawing/2017/decorative" val="1"/>
                </a:ext>
              </a:extLst>
            </p:cNvPr>
            <p:cNvSpPr txBox="1">
              <a:spLocks/>
            </p:cNvSpPr>
            <p:nvPr/>
          </p:nvSpPr>
          <p:spPr>
            <a:xfrm>
              <a:off x="6945854" y="1754560"/>
              <a:ext cx="4191772"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Large, pretrained AI models to unlock new scenarios</a:t>
              </a:r>
            </a:p>
          </p:txBody>
        </p:sp>
        <p:grpSp>
          <p:nvGrpSpPr>
            <p:cNvPr id="70" name="manage">
              <a:extLst>
                <a:ext uri="{FF2B5EF4-FFF2-40B4-BE49-F238E27FC236}">
                  <a16:creationId xmlns:a16="http://schemas.microsoft.com/office/drawing/2014/main" id="{D16ED142-78F2-4824-9A39-91258900BCD7}"/>
                </a:ext>
                <a:ext uri="{C183D7F6-B498-43B3-948B-1728B52AA6E4}">
                  <adec:decorative xmlns:adec="http://schemas.microsoft.com/office/drawing/2017/decorative" val="1"/>
                </a:ext>
              </a:extLst>
            </p:cNvPr>
            <p:cNvGrpSpPr/>
            <p:nvPr/>
          </p:nvGrpSpPr>
          <p:grpSpPr>
            <a:xfrm>
              <a:off x="6143941" y="1797984"/>
              <a:ext cx="458117" cy="461214"/>
              <a:chOff x="4477326" y="5668469"/>
              <a:chExt cx="397725" cy="400412"/>
            </a:xfrm>
          </p:grpSpPr>
          <p:sp>
            <p:nvSpPr>
              <p:cNvPr id="71" name="Freeform: Shape 70">
                <a:extLst>
                  <a:ext uri="{FF2B5EF4-FFF2-40B4-BE49-F238E27FC236}">
                    <a16:creationId xmlns:a16="http://schemas.microsoft.com/office/drawing/2014/main" id="{F83FE82D-386E-4E9C-9FF1-744EFEE84221}"/>
                  </a:ext>
                </a:extLst>
              </p:cNvPr>
              <p:cNvSpPr/>
              <p:nvPr/>
            </p:nvSpPr>
            <p:spPr>
              <a:xfrm>
                <a:off x="4477326" y="5733854"/>
                <a:ext cx="82947" cy="124420"/>
              </a:xfrm>
              <a:custGeom>
                <a:avLst/>
                <a:gdLst>
                  <a:gd name="connsiteX0" fmla="*/ 52441 w 82947"/>
                  <a:gd name="connsiteY0" fmla="*/ 1328 h 124419"/>
                  <a:gd name="connsiteX1" fmla="*/ 1328 w 82947"/>
                  <a:gd name="connsiteY1" fmla="*/ 124264 h 124419"/>
                  <a:gd name="connsiteX2" fmla="*/ 43922 w 82947"/>
                  <a:gd name="connsiteY2" fmla="*/ 124264 h 124419"/>
                  <a:gd name="connsiteX3" fmla="*/ 82396 w 82947"/>
                  <a:gd name="connsiteY3" fmla="*/ 31294 h 124419"/>
                  <a:gd name="connsiteX4" fmla="*/ 52441 w 82947"/>
                  <a:gd name="connsiteY4" fmla="*/ 1328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7" h="124419">
                    <a:moveTo>
                      <a:pt x="52441" y="1328"/>
                    </a:moveTo>
                    <a:cubicBezTo>
                      <a:pt x="22695" y="34228"/>
                      <a:pt x="3842" y="77046"/>
                      <a:pt x="1328" y="124264"/>
                    </a:cubicBezTo>
                    <a:lnTo>
                      <a:pt x="43922" y="124264"/>
                    </a:lnTo>
                    <a:cubicBezTo>
                      <a:pt x="46296" y="88780"/>
                      <a:pt x="60401" y="56510"/>
                      <a:pt x="82396" y="31294"/>
                    </a:cubicBezTo>
                    <a:lnTo>
                      <a:pt x="52441" y="1328"/>
                    </a:ln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7B8FAE30-6278-47AD-8B45-594159EA7D72}"/>
                  </a:ext>
                </a:extLst>
              </p:cNvPr>
              <p:cNvSpPr/>
              <p:nvPr/>
            </p:nvSpPr>
            <p:spPr>
              <a:xfrm>
                <a:off x="4543450" y="5985934"/>
                <a:ext cx="124421" cy="82947"/>
              </a:xfrm>
              <a:custGeom>
                <a:avLst/>
                <a:gdLst>
                  <a:gd name="connsiteX0" fmla="*/ 1328 w 124420"/>
                  <a:gd name="connsiteY0" fmla="*/ 31224 h 82946"/>
                  <a:gd name="connsiteX1" fmla="*/ 124222 w 124420"/>
                  <a:gd name="connsiteY1" fmla="*/ 81725 h 82946"/>
                  <a:gd name="connsiteX2" fmla="*/ 124222 w 124420"/>
                  <a:gd name="connsiteY2" fmla="*/ 39955 h 82946"/>
                  <a:gd name="connsiteX3" fmla="*/ 31214 w 124420"/>
                  <a:gd name="connsiteY3" fmla="*/ 1328 h 82946"/>
                  <a:gd name="connsiteX4" fmla="*/ 1328 w 124420"/>
                  <a:gd name="connsiteY4" fmla="*/ 31224 h 8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0" h="82946">
                    <a:moveTo>
                      <a:pt x="1328" y="31224"/>
                    </a:moveTo>
                    <a:cubicBezTo>
                      <a:pt x="34286" y="60701"/>
                      <a:pt x="77089" y="79420"/>
                      <a:pt x="124222" y="81725"/>
                    </a:cubicBezTo>
                    <a:lnTo>
                      <a:pt x="124222" y="39955"/>
                    </a:lnTo>
                    <a:cubicBezTo>
                      <a:pt x="88680" y="37580"/>
                      <a:pt x="56421" y="23401"/>
                      <a:pt x="31214" y="1328"/>
                    </a:cubicBezTo>
                    <a:lnTo>
                      <a:pt x="1328" y="31224"/>
                    </a:ln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157D1770-B708-4062-8CFB-E6DC69A5F44B}"/>
                  </a:ext>
                </a:extLst>
              </p:cNvPr>
              <p:cNvSpPr/>
              <p:nvPr/>
            </p:nvSpPr>
            <p:spPr>
              <a:xfrm>
                <a:off x="4477326" y="5877812"/>
                <a:ext cx="82947" cy="124420"/>
              </a:xfrm>
              <a:custGeom>
                <a:avLst/>
                <a:gdLst>
                  <a:gd name="connsiteX0" fmla="*/ 1328 w 82947"/>
                  <a:gd name="connsiteY0" fmla="*/ 1328 h 124419"/>
                  <a:gd name="connsiteX1" fmla="*/ 52301 w 82947"/>
                  <a:gd name="connsiteY1" fmla="*/ 124264 h 124419"/>
                  <a:gd name="connsiteX2" fmla="*/ 82256 w 82947"/>
                  <a:gd name="connsiteY2" fmla="*/ 94298 h 124419"/>
                  <a:gd name="connsiteX3" fmla="*/ 43922 w 82947"/>
                  <a:gd name="connsiteY3" fmla="*/ 1328 h 124419"/>
                  <a:gd name="connsiteX4" fmla="*/ 1328 w 82947"/>
                  <a:gd name="connsiteY4" fmla="*/ 1328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7" h="124419">
                    <a:moveTo>
                      <a:pt x="1328" y="1328"/>
                    </a:moveTo>
                    <a:cubicBezTo>
                      <a:pt x="3772" y="48547"/>
                      <a:pt x="22625" y="91365"/>
                      <a:pt x="52301" y="124264"/>
                    </a:cubicBezTo>
                    <a:lnTo>
                      <a:pt x="82256" y="94298"/>
                    </a:lnTo>
                    <a:cubicBezTo>
                      <a:pt x="60331" y="69083"/>
                      <a:pt x="46296" y="36812"/>
                      <a:pt x="43922" y="1328"/>
                    </a:cubicBezTo>
                    <a:lnTo>
                      <a:pt x="1328" y="1328"/>
                    </a:ln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908E0A21-B8E8-432A-BDCA-13A12A35FE97}"/>
                  </a:ext>
                </a:extLst>
              </p:cNvPr>
              <p:cNvSpPr/>
              <p:nvPr/>
            </p:nvSpPr>
            <p:spPr>
              <a:xfrm>
                <a:off x="4795522" y="5734615"/>
                <a:ext cx="78800" cy="124420"/>
              </a:xfrm>
              <a:custGeom>
                <a:avLst/>
                <a:gdLst>
                  <a:gd name="connsiteX0" fmla="*/ 30306 w 78799"/>
                  <a:gd name="connsiteY0" fmla="*/ 1328 h 124419"/>
                  <a:gd name="connsiteX1" fmla="*/ 1328 w 78799"/>
                  <a:gd name="connsiteY1" fmla="*/ 30316 h 124419"/>
                  <a:gd name="connsiteX2" fmla="*/ 39942 w 78799"/>
                  <a:gd name="connsiteY2" fmla="*/ 123496 h 124419"/>
                  <a:gd name="connsiteX3" fmla="*/ 80720 w 78799"/>
                  <a:gd name="connsiteY3" fmla="*/ 123496 h 124419"/>
                  <a:gd name="connsiteX4" fmla="*/ 30306 w 78799"/>
                  <a:gd name="connsiteY4" fmla="*/ 1328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99" h="124419">
                    <a:moveTo>
                      <a:pt x="30306" y="1328"/>
                    </a:moveTo>
                    <a:lnTo>
                      <a:pt x="1328" y="30316"/>
                    </a:lnTo>
                    <a:cubicBezTo>
                      <a:pt x="23463" y="55532"/>
                      <a:pt x="37638" y="87873"/>
                      <a:pt x="39942" y="123496"/>
                    </a:cubicBezTo>
                    <a:lnTo>
                      <a:pt x="80720" y="123496"/>
                    </a:lnTo>
                    <a:cubicBezTo>
                      <a:pt x="78276" y="76627"/>
                      <a:pt x="59633" y="34088"/>
                      <a:pt x="30306" y="1328"/>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E77D6393-0E6D-4580-BC3C-5BF12054C9BB}"/>
                  </a:ext>
                </a:extLst>
              </p:cNvPr>
              <p:cNvSpPr/>
              <p:nvPr/>
            </p:nvSpPr>
            <p:spPr>
              <a:xfrm>
                <a:off x="4687360" y="5668533"/>
                <a:ext cx="124421" cy="78799"/>
              </a:xfrm>
              <a:custGeom>
                <a:avLst/>
                <a:gdLst>
                  <a:gd name="connsiteX0" fmla="*/ 1328 w 124420"/>
                  <a:gd name="connsiteY0" fmla="*/ 1328 h 78799"/>
                  <a:gd name="connsiteX1" fmla="*/ 1328 w 124420"/>
                  <a:gd name="connsiteY1" fmla="*/ 42959 h 78799"/>
                  <a:gd name="connsiteX2" fmla="*/ 94476 w 124420"/>
                  <a:gd name="connsiteY2" fmla="*/ 81306 h 78799"/>
                  <a:gd name="connsiteX3" fmla="*/ 123523 w 124420"/>
                  <a:gd name="connsiteY3" fmla="*/ 52249 h 78799"/>
                  <a:gd name="connsiteX4" fmla="*/ 1328 w 124420"/>
                  <a:gd name="connsiteY4" fmla="*/ 1328 h 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0" h="78799">
                    <a:moveTo>
                      <a:pt x="1328" y="1328"/>
                    </a:moveTo>
                    <a:lnTo>
                      <a:pt x="1328" y="42959"/>
                    </a:lnTo>
                    <a:cubicBezTo>
                      <a:pt x="36870" y="45264"/>
                      <a:pt x="69199" y="59304"/>
                      <a:pt x="94476" y="81306"/>
                    </a:cubicBezTo>
                    <a:lnTo>
                      <a:pt x="123523" y="52249"/>
                    </a:lnTo>
                    <a:cubicBezTo>
                      <a:pt x="90775" y="22772"/>
                      <a:pt x="48182" y="3913"/>
                      <a:pt x="1328" y="1328"/>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BD13494C-47BD-4198-B688-824C729A2983}"/>
                  </a:ext>
                </a:extLst>
              </p:cNvPr>
              <p:cNvSpPr/>
              <p:nvPr/>
            </p:nvSpPr>
            <p:spPr>
              <a:xfrm>
                <a:off x="4543519" y="5668469"/>
                <a:ext cx="124421" cy="78799"/>
              </a:xfrm>
              <a:custGeom>
                <a:avLst/>
                <a:gdLst>
                  <a:gd name="connsiteX0" fmla="*/ 124152 w 124420"/>
                  <a:gd name="connsiteY0" fmla="*/ 1328 h 78799"/>
                  <a:gd name="connsiteX1" fmla="*/ 1328 w 124420"/>
                  <a:gd name="connsiteY1" fmla="*/ 51690 h 78799"/>
                  <a:gd name="connsiteX2" fmla="*/ 31214 w 124420"/>
                  <a:gd name="connsiteY2" fmla="*/ 81586 h 78799"/>
                  <a:gd name="connsiteX3" fmla="*/ 124082 w 124420"/>
                  <a:gd name="connsiteY3" fmla="*/ 43029 h 78799"/>
                  <a:gd name="connsiteX4" fmla="*/ 124082 w 124420"/>
                  <a:gd name="connsiteY4" fmla="*/ 1328 h 78799"/>
                  <a:gd name="connsiteX5" fmla="*/ 124152 w 124420"/>
                  <a:gd name="connsiteY5" fmla="*/ 1328 h 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20" h="78799">
                    <a:moveTo>
                      <a:pt x="124152" y="1328"/>
                    </a:moveTo>
                    <a:cubicBezTo>
                      <a:pt x="77020" y="3633"/>
                      <a:pt x="34286" y="22283"/>
                      <a:pt x="1328" y="51690"/>
                    </a:cubicBezTo>
                    <a:lnTo>
                      <a:pt x="31214" y="81586"/>
                    </a:lnTo>
                    <a:cubicBezTo>
                      <a:pt x="56351" y="59583"/>
                      <a:pt x="88611" y="45473"/>
                      <a:pt x="124082" y="43029"/>
                    </a:cubicBezTo>
                    <a:lnTo>
                      <a:pt x="124082" y="1328"/>
                    </a:lnTo>
                    <a:lnTo>
                      <a:pt x="124152" y="1328"/>
                    </a:ln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1BADC839-DD1A-417F-9439-374D962DA73A}"/>
                  </a:ext>
                </a:extLst>
              </p:cNvPr>
              <p:cNvSpPr/>
              <p:nvPr/>
            </p:nvSpPr>
            <p:spPr>
              <a:xfrm>
                <a:off x="4833577" y="5877812"/>
                <a:ext cx="41474" cy="41473"/>
              </a:xfrm>
              <a:custGeom>
                <a:avLst/>
                <a:gdLst>
                  <a:gd name="connsiteX0" fmla="*/ 35753 w 41473"/>
                  <a:gd name="connsiteY0" fmla="*/ 44146 h 41473"/>
                  <a:gd name="connsiteX1" fmla="*/ 42666 w 41473"/>
                  <a:gd name="connsiteY1" fmla="*/ 1328 h 41473"/>
                  <a:gd name="connsiteX2" fmla="*/ 1887 w 41473"/>
                  <a:gd name="connsiteY2" fmla="*/ 1328 h 41473"/>
                  <a:gd name="connsiteX3" fmla="*/ 1328 w 41473"/>
                  <a:gd name="connsiteY3" fmla="*/ 7615 h 41473"/>
                  <a:gd name="connsiteX4" fmla="*/ 35753 w 41473"/>
                  <a:gd name="connsiteY4" fmla="*/ 44146 h 4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3" h="41473">
                    <a:moveTo>
                      <a:pt x="35753" y="44146"/>
                    </a:moveTo>
                    <a:cubicBezTo>
                      <a:pt x="39523" y="30386"/>
                      <a:pt x="41897" y="16066"/>
                      <a:pt x="42666" y="1328"/>
                    </a:cubicBezTo>
                    <a:lnTo>
                      <a:pt x="1887" y="1328"/>
                    </a:lnTo>
                    <a:cubicBezTo>
                      <a:pt x="1748" y="3424"/>
                      <a:pt x="1538" y="5519"/>
                      <a:pt x="1328" y="7615"/>
                    </a:cubicBezTo>
                    <a:cubicBezTo>
                      <a:pt x="16760" y="15298"/>
                      <a:pt x="29049" y="28290"/>
                      <a:pt x="35753" y="44146"/>
                    </a:cubicBez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C1E4D431-7043-430B-85C5-BD7BCC25992F}"/>
                  </a:ext>
                </a:extLst>
              </p:cNvPr>
              <p:cNvSpPr/>
              <p:nvPr/>
            </p:nvSpPr>
            <p:spPr>
              <a:xfrm>
                <a:off x="4687360" y="6016035"/>
                <a:ext cx="41474" cy="49768"/>
              </a:xfrm>
              <a:custGeom>
                <a:avLst/>
                <a:gdLst>
                  <a:gd name="connsiteX0" fmla="*/ 1328 w 41473"/>
                  <a:gd name="connsiteY0" fmla="*/ 9850 h 49768"/>
                  <a:gd name="connsiteX1" fmla="*/ 1328 w 41473"/>
                  <a:gd name="connsiteY1" fmla="*/ 51480 h 49768"/>
                  <a:gd name="connsiteX2" fmla="*/ 43154 w 41473"/>
                  <a:gd name="connsiteY2" fmla="*/ 44635 h 49768"/>
                  <a:gd name="connsiteX3" fmla="*/ 43154 w 41473"/>
                  <a:gd name="connsiteY3" fmla="*/ 1328 h 49768"/>
                  <a:gd name="connsiteX4" fmla="*/ 1328 w 41473"/>
                  <a:gd name="connsiteY4" fmla="*/ 9850 h 49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3" h="49768">
                    <a:moveTo>
                      <a:pt x="1328" y="9850"/>
                    </a:moveTo>
                    <a:lnTo>
                      <a:pt x="1328" y="51480"/>
                    </a:lnTo>
                    <a:cubicBezTo>
                      <a:pt x="15712" y="50712"/>
                      <a:pt x="29747" y="48337"/>
                      <a:pt x="43154" y="44635"/>
                    </a:cubicBezTo>
                    <a:lnTo>
                      <a:pt x="43154" y="1328"/>
                    </a:lnTo>
                    <a:cubicBezTo>
                      <a:pt x="29887" y="6008"/>
                      <a:pt x="15852" y="8872"/>
                      <a:pt x="1328" y="9850"/>
                    </a:cubicBez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74644DFB-25DE-4801-9B81-0C302C53FB8C}"/>
                  </a:ext>
                </a:extLst>
              </p:cNvPr>
              <p:cNvSpPr/>
              <p:nvPr/>
            </p:nvSpPr>
            <p:spPr>
              <a:xfrm>
                <a:off x="4562443" y="5789163"/>
                <a:ext cx="228104" cy="132715"/>
              </a:xfrm>
              <a:custGeom>
                <a:avLst/>
                <a:gdLst>
                  <a:gd name="connsiteX0" fmla="*/ 229100 w 228104"/>
                  <a:gd name="connsiteY0" fmla="*/ 89548 h 132714"/>
                  <a:gd name="connsiteX1" fmla="*/ 229588 w 228104"/>
                  <a:gd name="connsiteY1" fmla="*/ 82284 h 132714"/>
                  <a:gd name="connsiteX2" fmla="*/ 178127 w 228104"/>
                  <a:gd name="connsiteY2" fmla="*/ 30805 h 132714"/>
                  <a:gd name="connsiteX3" fmla="*/ 166606 w 228104"/>
                  <a:gd name="connsiteY3" fmla="*/ 32132 h 132714"/>
                  <a:gd name="connsiteX4" fmla="*/ 110676 w 228104"/>
                  <a:gd name="connsiteY4" fmla="*/ 1328 h 132714"/>
                  <a:gd name="connsiteX5" fmla="*/ 44481 w 228104"/>
                  <a:gd name="connsiteY5" fmla="*/ 67546 h 132714"/>
                  <a:gd name="connsiteX6" fmla="*/ 44551 w 228104"/>
                  <a:gd name="connsiteY6" fmla="*/ 70270 h 132714"/>
                  <a:gd name="connsiteX7" fmla="*/ 33937 w 228104"/>
                  <a:gd name="connsiteY7" fmla="*/ 68524 h 132714"/>
                  <a:gd name="connsiteX8" fmla="*/ 1328 w 228104"/>
                  <a:gd name="connsiteY8" fmla="*/ 101144 h 132714"/>
                  <a:gd name="connsiteX9" fmla="*/ 30725 w 228104"/>
                  <a:gd name="connsiteY9" fmla="*/ 133554 h 132714"/>
                  <a:gd name="connsiteX10" fmla="*/ 173309 w 228104"/>
                  <a:gd name="connsiteY10" fmla="*/ 133833 h 132714"/>
                  <a:gd name="connsiteX11" fmla="*/ 229100 w 228104"/>
                  <a:gd name="connsiteY11" fmla="*/ 89548 h 1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04" h="132714">
                    <a:moveTo>
                      <a:pt x="229100" y="89548"/>
                    </a:moveTo>
                    <a:cubicBezTo>
                      <a:pt x="229449" y="87174"/>
                      <a:pt x="229588" y="84799"/>
                      <a:pt x="229588" y="82284"/>
                    </a:cubicBezTo>
                    <a:cubicBezTo>
                      <a:pt x="229588" y="53855"/>
                      <a:pt x="206546" y="30805"/>
                      <a:pt x="178127" y="30805"/>
                    </a:cubicBezTo>
                    <a:cubicBezTo>
                      <a:pt x="174147" y="30805"/>
                      <a:pt x="170307" y="31224"/>
                      <a:pt x="166606" y="32132"/>
                    </a:cubicBezTo>
                    <a:cubicBezTo>
                      <a:pt x="154875" y="13622"/>
                      <a:pt x="134207" y="1328"/>
                      <a:pt x="110676" y="1328"/>
                    </a:cubicBezTo>
                    <a:cubicBezTo>
                      <a:pt x="74087" y="1328"/>
                      <a:pt x="44481" y="31015"/>
                      <a:pt x="44481" y="67546"/>
                    </a:cubicBezTo>
                    <a:cubicBezTo>
                      <a:pt x="44481" y="68454"/>
                      <a:pt x="44481" y="69362"/>
                      <a:pt x="44551" y="70270"/>
                    </a:cubicBezTo>
                    <a:cubicBezTo>
                      <a:pt x="41199" y="69152"/>
                      <a:pt x="37638" y="68524"/>
                      <a:pt x="33937" y="68524"/>
                    </a:cubicBezTo>
                    <a:cubicBezTo>
                      <a:pt x="15922" y="68524"/>
                      <a:pt x="1328" y="83123"/>
                      <a:pt x="1328" y="101144"/>
                    </a:cubicBezTo>
                    <a:cubicBezTo>
                      <a:pt x="1328" y="118047"/>
                      <a:pt x="14177" y="131947"/>
                      <a:pt x="30725" y="133554"/>
                    </a:cubicBezTo>
                    <a:lnTo>
                      <a:pt x="173309" y="133833"/>
                    </a:lnTo>
                    <a:cubicBezTo>
                      <a:pt x="182736" y="110713"/>
                      <a:pt x="203753" y="93530"/>
                      <a:pt x="229100" y="89548"/>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343658F1-4475-4F52-A244-34A81B6DB007}"/>
                  </a:ext>
                </a:extLst>
              </p:cNvPr>
              <p:cNvSpPr/>
              <p:nvPr/>
            </p:nvSpPr>
            <p:spPr>
              <a:xfrm>
                <a:off x="4749018" y="5895762"/>
                <a:ext cx="103684" cy="170041"/>
              </a:xfrm>
              <a:custGeom>
                <a:avLst/>
                <a:gdLst>
                  <a:gd name="connsiteX0" fmla="*/ 106276 w 103683"/>
                  <a:gd name="connsiteY0" fmla="*/ 53856 h 170040"/>
                  <a:gd name="connsiteX1" fmla="*/ 53767 w 103683"/>
                  <a:gd name="connsiteY1" fmla="*/ 1328 h 170040"/>
                  <a:gd name="connsiteX2" fmla="*/ 2097 w 103683"/>
                  <a:gd name="connsiteY2" fmla="*/ 45194 h 170040"/>
                  <a:gd name="connsiteX3" fmla="*/ 23603 w 103683"/>
                  <a:gd name="connsiteY3" fmla="*/ 45194 h 170040"/>
                  <a:gd name="connsiteX4" fmla="*/ 31633 w 103683"/>
                  <a:gd name="connsiteY4" fmla="*/ 31643 h 170040"/>
                  <a:gd name="connsiteX5" fmla="*/ 53837 w 103683"/>
                  <a:gd name="connsiteY5" fmla="*/ 22423 h 170040"/>
                  <a:gd name="connsiteX6" fmla="*/ 76042 w 103683"/>
                  <a:gd name="connsiteY6" fmla="*/ 31643 h 170040"/>
                  <a:gd name="connsiteX7" fmla="*/ 85259 w 103683"/>
                  <a:gd name="connsiteY7" fmla="*/ 53856 h 170040"/>
                  <a:gd name="connsiteX8" fmla="*/ 85259 w 103683"/>
                  <a:gd name="connsiteY8" fmla="*/ 66498 h 170040"/>
                  <a:gd name="connsiteX9" fmla="*/ 1328 w 103683"/>
                  <a:gd name="connsiteY9" fmla="*/ 66498 h 170040"/>
                  <a:gd name="connsiteX10" fmla="*/ 1328 w 103683"/>
                  <a:gd name="connsiteY10" fmla="*/ 171762 h 170040"/>
                  <a:gd name="connsiteX11" fmla="*/ 106206 w 103683"/>
                  <a:gd name="connsiteY11" fmla="*/ 171762 h 170040"/>
                  <a:gd name="connsiteX12" fmla="*/ 106206 w 103683"/>
                  <a:gd name="connsiteY12" fmla="*/ 73274 h 170040"/>
                  <a:gd name="connsiteX13" fmla="*/ 106276 w 103683"/>
                  <a:gd name="connsiteY13" fmla="*/ 53856 h 17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683" h="170040">
                    <a:moveTo>
                      <a:pt x="106276" y="53856"/>
                    </a:moveTo>
                    <a:cubicBezTo>
                      <a:pt x="106276" y="25008"/>
                      <a:pt x="82675" y="1328"/>
                      <a:pt x="53767" y="1328"/>
                    </a:cubicBezTo>
                    <a:cubicBezTo>
                      <a:pt x="27862" y="1328"/>
                      <a:pt x="6216" y="20397"/>
                      <a:pt x="2097" y="45194"/>
                    </a:cubicBezTo>
                    <a:lnTo>
                      <a:pt x="23603" y="45194"/>
                    </a:lnTo>
                    <a:cubicBezTo>
                      <a:pt x="25069" y="40095"/>
                      <a:pt x="27792" y="35485"/>
                      <a:pt x="31633" y="31643"/>
                    </a:cubicBezTo>
                    <a:cubicBezTo>
                      <a:pt x="37568" y="25706"/>
                      <a:pt x="45458" y="22423"/>
                      <a:pt x="53837" y="22423"/>
                    </a:cubicBezTo>
                    <a:cubicBezTo>
                      <a:pt x="62216" y="22423"/>
                      <a:pt x="70037" y="25706"/>
                      <a:pt x="76042" y="31643"/>
                    </a:cubicBezTo>
                    <a:cubicBezTo>
                      <a:pt x="81977" y="37580"/>
                      <a:pt x="85259" y="45473"/>
                      <a:pt x="85259" y="53856"/>
                    </a:cubicBezTo>
                    <a:cubicBezTo>
                      <a:pt x="85259" y="55532"/>
                      <a:pt x="85259" y="60282"/>
                      <a:pt x="85259" y="66498"/>
                    </a:cubicBezTo>
                    <a:lnTo>
                      <a:pt x="1328" y="66498"/>
                    </a:lnTo>
                    <a:lnTo>
                      <a:pt x="1328" y="171762"/>
                    </a:lnTo>
                    <a:lnTo>
                      <a:pt x="106206" y="171762"/>
                    </a:lnTo>
                    <a:lnTo>
                      <a:pt x="106206" y="73274"/>
                    </a:lnTo>
                    <a:cubicBezTo>
                      <a:pt x="106276" y="63774"/>
                      <a:pt x="106276" y="56091"/>
                      <a:pt x="106276" y="53856"/>
                    </a:cubicBez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95457C41-1E05-4806-8A8E-6A3988B8903B}"/>
                  </a:ext>
                </a:extLst>
              </p:cNvPr>
              <p:cNvSpPr/>
              <p:nvPr/>
            </p:nvSpPr>
            <p:spPr>
              <a:xfrm>
                <a:off x="4788400" y="6000806"/>
                <a:ext cx="24884" cy="24884"/>
              </a:xfrm>
              <a:custGeom>
                <a:avLst/>
                <a:gdLst>
                  <a:gd name="connsiteX0" fmla="*/ 14176 w 24884"/>
                  <a:gd name="connsiteY0" fmla="*/ 27033 h 24884"/>
                  <a:gd name="connsiteX1" fmla="*/ 27024 w 24884"/>
                  <a:gd name="connsiteY1" fmla="*/ 14181 h 24884"/>
                  <a:gd name="connsiteX2" fmla="*/ 14176 w 24884"/>
                  <a:gd name="connsiteY2" fmla="*/ 1328 h 24884"/>
                  <a:gd name="connsiteX3" fmla="*/ 1328 w 24884"/>
                  <a:gd name="connsiteY3" fmla="*/ 14181 h 24884"/>
                  <a:gd name="connsiteX4" fmla="*/ 14176 w 24884"/>
                  <a:gd name="connsiteY4" fmla="*/ 27033 h 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24884">
                    <a:moveTo>
                      <a:pt x="14176" y="27033"/>
                    </a:moveTo>
                    <a:cubicBezTo>
                      <a:pt x="21229" y="27033"/>
                      <a:pt x="27024" y="21306"/>
                      <a:pt x="27024" y="14181"/>
                    </a:cubicBezTo>
                    <a:cubicBezTo>
                      <a:pt x="27024" y="7126"/>
                      <a:pt x="21298" y="1328"/>
                      <a:pt x="14176" y="1328"/>
                    </a:cubicBezTo>
                    <a:cubicBezTo>
                      <a:pt x="7124" y="1328"/>
                      <a:pt x="1328" y="7056"/>
                      <a:pt x="1328" y="14181"/>
                    </a:cubicBezTo>
                    <a:cubicBezTo>
                      <a:pt x="1328" y="21306"/>
                      <a:pt x="7054" y="27033"/>
                      <a:pt x="14176" y="27033"/>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5" name="Group 4" descr="Enterprise-grade security with role-based access control (RBAC) and private networks">
            <a:extLst>
              <a:ext uri="{FF2B5EF4-FFF2-40B4-BE49-F238E27FC236}">
                <a16:creationId xmlns:a16="http://schemas.microsoft.com/office/drawing/2014/main" id="{7D5D4A7C-6286-9808-0D30-80E38F2711C1}"/>
              </a:ext>
            </a:extLst>
          </p:cNvPr>
          <p:cNvGrpSpPr/>
          <p:nvPr/>
        </p:nvGrpSpPr>
        <p:grpSpPr>
          <a:xfrm>
            <a:off x="6497588" y="5232548"/>
            <a:ext cx="5705316" cy="553998"/>
            <a:chOff x="6131901" y="4815976"/>
            <a:chExt cx="5705316" cy="553998"/>
          </a:xfrm>
        </p:grpSpPr>
        <p:sp>
          <p:nvSpPr>
            <p:cNvPr id="29" name="Text Placeholder 5">
              <a:extLst>
                <a:ext uri="{FF2B5EF4-FFF2-40B4-BE49-F238E27FC236}">
                  <a16:creationId xmlns:a16="http://schemas.microsoft.com/office/drawing/2014/main" id="{591A4881-5EDE-4631-92D4-760701C5E517}"/>
                </a:ext>
                <a:ext uri="{C183D7F6-B498-43B3-948B-1728B52AA6E4}">
                  <adec:decorative xmlns:adec="http://schemas.microsoft.com/office/drawing/2017/decorative" val="1"/>
                </a:ext>
              </a:extLst>
            </p:cNvPr>
            <p:cNvSpPr txBox="1">
              <a:spLocks/>
            </p:cNvSpPr>
            <p:nvPr/>
          </p:nvSpPr>
          <p:spPr>
            <a:xfrm>
              <a:off x="6933818" y="4815976"/>
              <a:ext cx="4903399"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Enterprise-grade security with role-based access control (RBAC) and private networks</a:t>
              </a:r>
            </a:p>
          </p:txBody>
        </p:sp>
        <p:grpSp>
          <p:nvGrpSpPr>
            <p:cNvPr id="82" name="seamless secure access">
              <a:extLst>
                <a:ext uri="{FF2B5EF4-FFF2-40B4-BE49-F238E27FC236}">
                  <a16:creationId xmlns:a16="http://schemas.microsoft.com/office/drawing/2014/main" id="{4ADBA9C2-11BB-4322-9BA4-6B8780EFAA6B}"/>
                </a:ext>
                <a:ext uri="{C183D7F6-B498-43B3-948B-1728B52AA6E4}">
                  <adec:decorative xmlns:adec="http://schemas.microsoft.com/office/drawing/2017/decorative" val="1"/>
                </a:ext>
              </a:extLst>
            </p:cNvPr>
            <p:cNvGrpSpPr>
              <a:grpSpLocks noChangeAspect="1"/>
            </p:cNvGrpSpPr>
            <p:nvPr/>
          </p:nvGrpSpPr>
          <p:grpSpPr bwMode="auto">
            <a:xfrm>
              <a:off x="6131901" y="4854850"/>
              <a:ext cx="477838" cy="476250"/>
              <a:chOff x="5183" y="3575"/>
              <a:chExt cx="301" cy="300"/>
            </a:xfrm>
          </p:grpSpPr>
          <p:sp>
            <p:nvSpPr>
              <p:cNvPr id="83" name="AutoShape 146">
                <a:extLst>
                  <a:ext uri="{FF2B5EF4-FFF2-40B4-BE49-F238E27FC236}">
                    <a16:creationId xmlns:a16="http://schemas.microsoft.com/office/drawing/2014/main" id="{3B5E2FBD-86D1-424A-93D5-CC9015B4B036}"/>
                  </a:ext>
                </a:extLst>
              </p:cNvPr>
              <p:cNvSpPr>
                <a:spLocks noChangeAspect="1" noChangeArrowheads="1" noTextEdit="1"/>
              </p:cNvSpPr>
              <p:nvPr/>
            </p:nvSpPr>
            <p:spPr bwMode="auto">
              <a:xfrm>
                <a:off x="5188" y="3575"/>
                <a:ext cx="296"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4" name="Freeform 148">
                <a:extLst>
                  <a:ext uri="{FF2B5EF4-FFF2-40B4-BE49-F238E27FC236}">
                    <a16:creationId xmlns:a16="http://schemas.microsoft.com/office/drawing/2014/main" id="{1766754A-EE2B-458F-A468-C1E0D2432D04}"/>
                  </a:ext>
                </a:extLst>
              </p:cNvPr>
              <p:cNvSpPr>
                <a:spLocks noEditPoints="1"/>
              </p:cNvSpPr>
              <p:nvPr/>
            </p:nvSpPr>
            <p:spPr bwMode="auto">
              <a:xfrm>
                <a:off x="5183" y="3670"/>
                <a:ext cx="290" cy="110"/>
              </a:xfrm>
              <a:custGeom>
                <a:avLst/>
                <a:gdLst>
                  <a:gd name="T0" fmla="*/ 185 w 185"/>
                  <a:gd name="T1" fmla="*/ 30 h 70"/>
                  <a:gd name="T2" fmla="*/ 73 w 185"/>
                  <a:gd name="T3" fmla="*/ 30 h 70"/>
                  <a:gd name="T4" fmla="*/ 63 w 185"/>
                  <a:gd name="T5" fmla="*/ 10 h 70"/>
                  <a:gd name="T6" fmla="*/ 38 w 185"/>
                  <a:gd name="T7" fmla="*/ 0 h 70"/>
                  <a:gd name="T8" fmla="*/ 13 w 185"/>
                  <a:gd name="T9" fmla="*/ 10 h 70"/>
                  <a:gd name="T10" fmla="*/ 13 w 185"/>
                  <a:gd name="T11" fmla="*/ 60 h 70"/>
                  <a:gd name="T12" fmla="*/ 38 w 185"/>
                  <a:gd name="T13" fmla="*/ 70 h 70"/>
                  <a:gd name="T14" fmla="*/ 63 w 185"/>
                  <a:gd name="T15" fmla="*/ 60 h 70"/>
                  <a:gd name="T16" fmla="*/ 73 w 185"/>
                  <a:gd name="T17" fmla="*/ 40 h 70"/>
                  <a:gd name="T18" fmla="*/ 145 w 185"/>
                  <a:gd name="T19" fmla="*/ 40 h 70"/>
                  <a:gd name="T20" fmla="*/ 145 w 185"/>
                  <a:gd name="T21" fmla="*/ 54 h 70"/>
                  <a:gd name="T22" fmla="*/ 175 w 185"/>
                  <a:gd name="T23" fmla="*/ 54 h 70"/>
                  <a:gd name="T24" fmla="*/ 175 w 185"/>
                  <a:gd name="T25" fmla="*/ 40 h 70"/>
                  <a:gd name="T26" fmla="*/ 185 w 185"/>
                  <a:gd name="T27" fmla="*/ 40 h 70"/>
                  <a:gd name="T28" fmla="*/ 185 w 185"/>
                  <a:gd name="T29" fmla="*/ 30 h 70"/>
                  <a:gd name="T30" fmla="*/ 56 w 185"/>
                  <a:gd name="T31" fmla="*/ 53 h 70"/>
                  <a:gd name="T32" fmla="*/ 38 w 185"/>
                  <a:gd name="T33" fmla="*/ 60 h 70"/>
                  <a:gd name="T34" fmla="*/ 21 w 185"/>
                  <a:gd name="T35" fmla="*/ 53 h 70"/>
                  <a:gd name="T36" fmla="*/ 21 w 185"/>
                  <a:gd name="T37" fmla="*/ 17 h 70"/>
                  <a:gd name="T38" fmla="*/ 38 w 185"/>
                  <a:gd name="T39" fmla="*/ 10 h 70"/>
                  <a:gd name="T40" fmla="*/ 56 w 185"/>
                  <a:gd name="T41" fmla="*/ 17 h 70"/>
                  <a:gd name="T42" fmla="*/ 64 w 185"/>
                  <a:gd name="T43" fmla="*/ 35 h 70"/>
                  <a:gd name="T44" fmla="*/ 56 w 185"/>
                  <a:gd name="T4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 h="70">
                    <a:moveTo>
                      <a:pt x="185" y="30"/>
                    </a:moveTo>
                    <a:cubicBezTo>
                      <a:pt x="73" y="30"/>
                      <a:pt x="73" y="30"/>
                      <a:pt x="73" y="30"/>
                    </a:cubicBezTo>
                    <a:cubicBezTo>
                      <a:pt x="72" y="23"/>
                      <a:pt x="69" y="16"/>
                      <a:pt x="63" y="10"/>
                    </a:cubicBezTo>
                    <a:cubicBezTo>
                      <a:pt x="56" y="3"/>
                      <a:pt x="47" y="0"/>
                      <a:pt x="38" y="0"/>
                    </a:cubicBezTo>
                    <a:cubicBezTo>
                      <a:pt x="29" y="0"/>
                      <a:pt x="20" y="3"/>
                      <a:pt x="13" y="10"/>
                    </a:cubicBezTo>
                    <a:cubicBezTo>
                      <a:pt x="0" y="24"/>
                      <a:pt x="0" y="46"/>
                      <a:pt x="13" y="60"/>
                    </a:cubicBezTo>
                    <a:cubicBezTo>
                      <a:pt x="20" y="67"/>
                      <a:pt x="29" y="70"/>
                      <a:pt x="38" y="70"/>
                    </a:cubicBezTo>
                    <a:cubicBezTo>
                      <a:pt x="47" y="70"/>
                      <a:pt x="56" y="67"/>
                      <a:pt x="63" y="60"/>
                    </a:cubicBezTo>
                    <a:cubicBezTo>
                      <a:pt x="69" y="54"/>
                      <a:pt x="72" y="47"/>
                      <a:pt x="73" y="40"/>
                    </a:cubicBezTo>
                    <a:cubicBezTo>
                      <a:pt x="145" y="40"/>
                      <a:pt x="145" y="40"/>
                      <a:pt x="145" y="40"/>
                    </a:cubicBezTo>
                    <a:cubicBezTo>
                      <a:pt x="145" y="54"/>
                      <a:pt x="145" y="54"/>
                      <a:pt x="145" y="54"/>
                    </a:cubicBezTo>
                    <a:cubicBezTo>
                      <a:pt x="175" y="54"/>
                      <a:pt x="175" y="54"/>
                      <a:pt x="175" y="54"/>
                    </a:cubicBezTo>
                    <a:cubicBezTo>
                      <a:pt x="175" y="40"/>
                      <a:pt x="175" y="40"/>
                      <a:pt x="175" y="40"/>
                    </a:cubicBezTo>
                    <a:cubicBezTo>
                      <a:pt x="185" y="40"/>
                      <a:pt x="185" y="40"/>
                      <a:pt x="185" y="40"/>
                    </a:cubicBezTo>
                    <a:lnTo>
                      <a:pt x="185" y="30"/>
                    </a:lnTo>
                    <a:close/>
                    <a:moveTo>
                      <a:pt x="56" y="53"/>
                    </a:moveTo>
                    <a:cubicBezTo>
                      <a:pt x="52" y="58"/>
                      <a:pt x="45" y="60"/>
                      <a:pt x="38" y="60"/>
                    </a:cubicBezTo>
                    <a:cubicBezTo>
                      <a:pt x="32" y="60"/>
                      <a:pt x="25" y="58"/>
                      <a:pt x="21" y="53"/>
                    </a:cubicBezTo>
                    <a:cubicBezTo>
                      <a:pt x="11" y="43"/>
                      <a:pt x="11" y="27"/>
                      <a:pt x="21" y="17"/>
                    </a:cubicBezTo>
                    <a:cubicBezTo>
                      <a:pt x="25" y="12"/>
                      <a:pt x="32" y="10"/>
                      <a:pt x="38" y="10"/>
                    </a:cubicBezTo>
                    <a:cubicBezTo>
                      <a:pt x="45" y="10"/>
                      <a:pt x="51" y="12"/>
                      <a:pt x="56" y="17"/>
                    </a:cubicBezTo>
                    <a:cubicBezTo>
                      <a:pt x="61" y="22"/>
                      <a:pt x="64" y="28"/>
                      <a:pt x="64" y="35"/>
                    </a:cubicBezTo>
                    <a:cubicBezTo>
                      <a:pt x="64" y="42"/>
                      <a:pt x="61" y="48"/>
                      <a:pt x="56" y="53"/>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5" name="Freeform 149">
                <a:extLst>
                  <a:ext uri="{FF2B5EF4-FFF2-40B4-BE49-F238E27FC236}">
                    <a16:creationId xmlns:a16="http://schemas.microsoft.com/office/drawing/2014/main" id="{1CD8DAA6-FA49-4E9F-9A87-BFBA65F9752A}"/>
                  </a:ext>
                </a:extLst>
              </p:cNvPr>
              <p:cNvSpPr>
                <a:spLocks/>
              </p:cNvSpPr>
              <p:nvPr/>
            </p:nvSpPr>
            <p:spPr bwMode="auto">
              <a:xfrm>
                <a:off x="5190" y="3577"/>
                <a:ext cx="292" cy="78"/>
              </a:xfrm>
              <a:custGeom>
                <a:avLst/>
                <a:gdLst>
                  <a:gd name="T0" fmla="*/ 292 w 292"/>
                  <a:gd name="T1" fmla="*/ 39 h 78"/>
                  <a:gd name="T2" fmla="*/ 253 w 292"/>
                  <a:gd name="T3" fmla="*/ 0 h 78"/>
                  <a:gd name="T4" fmla="*/ 253 w 292"/>
                  <a:gd name="T5" fmla="*/ 25 h 78"/>
                  <a:gd name="T6" fmla="*/ 0 w 292"/>
                  <a:gd name="T7" fmla="*/ 25 h 78"/>
                  <a:gd name="T8" fmla="*/ 0 w 292"/>
                  <a:gd name="T9" fmla="*/ 53 h 78"/>
                  <a:gd name="T10" fmla="*/ 253 w 292"/>
                  <a:gd name="T11" fmla="*/ 53 h 78"/>
                  <a:gd name="T12" fmla="*/ 253 w 292"/>
                  <a:gd name="T13" fmla="*/ 78 h 78"/>
                  <a:gd name="T14" fmla="*/ 292 w 292"/>
                  <a:gd name="T15" fmla="*/ 39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78">
                    <a:moveTo>
                      <a:pt x="292" y="39"/>
                    </a:moveTo>
                    <a:lnTo>
                      <a:pt x="253" y="0"/>
                    </a:lnTo>
                    <a:lnTo>
                      <a:pt x="253" y="25"/>
                    </a:lnTo>
                    <a:lnTo>
                      <a:pt x="0" y="25"/>
                    </a:lnTo>
                    <a:lnTo>
                      <a:pt x="0" y="53"/>
                    </a:lnTo>
                    <a:lnTo>
                      <a:pt x="253" y="53"/>
                    </a:lnTo>
                    <a:lnTo>
                      <a:pt x="253" y="78"/>
                    </a:lnTo>
                    <a:lnTo>
                      <a:pt x="292" y="39"/>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Freeform 150">
                <a:extLst>
                  <a:ext uri="{FF2B5EF4-FFF2-40B4-BE49-F238E27FC236}">
                    <a16:creationId xmlns:a16="http://schemas.microsoft.com/office/drawing/2014/main" id="{277FA94F-A1EB-474C-9595-2647E71883A2}"/>
                  </a:ext>
                </a:extLst>
              </p:cNvPr>
              <p:cNvSpPr>
                <a:spLocks/>
              </p:cNvSpPr>
              <p:nvPr/>
            </p:nvSpPr>
            <p:spPr bwMode="auto">
              <a:xfrm>
                <a:off x="5190" y="3797"/>
                <a:ext cx="292" cy="78"/>
              </a:xfrm>
              <a:custGeom>
                <a:avLst/>
                <a:gdLst>
                  <a:gd name="T0" fmla="*/ 292 w 292"/>
                  <a:gd name="T1" fmla="*/ 39 h 78"/>
                  <a:gd name="T2" fmla="*/ 253 w 292"/>
                  <a:gd name="T3" fmla="*/ 0 h 78"/>
                  <a:gd name="T4" fmla="*/ 253 w 292"/>
                  <a:gd name="T5" fmla="*/ 26 h 78"/>
                  <a:gd name="T6" fmla="*/ 0 w 292"/>
                  <a:gd name="T7" fmla="*/ 26 h 78"/>
                  <a:gd name="T8" fmla="*/ 0 w 292"/>
                  <a:gd name="T9" fmla="*/ 55 h 78"/>
                  <a:gd name="T10" fmla="*/ 253 w 292"/>
                  <a:gd name="T11" fmla="*/ 55 h 78"/>
                  <a:gd name="T12" fmla="*/ 253 w 292"/>
                  <a:gd name="T13" fmla="*/ 78 h 78"/>
                  <a:gd name="T14" fmla="*/ 292 w 292"/>
                  <a:gd name="T15" fmla="*/ 39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78">
                    <a:moveTo>
                      <a:pt x="292" y="39"/>
                    </a:moveTo>
                    <a:lnTo>
                      <a:pt x="253" y="0"/>
                    </a:lnTo>
                    <a:lnTo>
                      <a:pt x="253" y="26"/>
                    </a:lnTo>
                    <a:lnTo>
                      <a:pt x="0" y="26"/>
                    </a:lnTo>
                    <a:lnTo>
                      <a:pt x="0" y="55"/>
                    </a:lnTo>
                    <a:lnTo>
                      <a:pt x="253" y="55"/>
                    </a:lnTo>
                    <a:lnTo>
                      <a:pt x="253" y="78"/>
                    </a:lnTo>
                    <a:lnTo>
                      <a:pt x="292" y="39"/>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10" name="Rectangle: Rounded Corners 9">
            <a:extLst>
              <a:ext uri="{FF2B5EF4-FFF2-40B4-BE49-F238E27FC236}">
                <a16:creationId xmlns:a16="http://schemas.microsoft.com/office/drawing/2014/main" id="{0A121FC9-60EB-1E53-6423-481A293F3A2B}"/>
              </a:ext>
            </a:extLst>
          </p:cNvPr>
          <p:cNvSpPr/>
          <p:nvPr/>
        </p:nvSpPr>
        <p:spPr bwMode="auto">
          <a:xfrm>
            <a:off x="511044" y="3354496"/>
            <a:ext cx="2177696" cy="494400"/>
          </a:xfrm>
          <a:prstGeom prst="roundRect">
            <a:avLst>
              <a:gd name="adj" fmla="val 7485"/>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GPT-3</a:t>
            </a:r>
          </a:p>
        </p:txBody>
      </p:sp>
      <p:sp>
        <p:nvSpPr>
          <p:cNvPr id="13" name="Rectangle: Rounded Corners 12">
            <a:extLst>
              <a:ext uri="{FF2B5EF4-FFF2-40B4-BE49-F238E27FC236}">
                <a16:creationId xmlns:a16="http://schemas.microsoft.com/office/drawing/2014/main" id="{07177B4B-F9AD-06F8-A009-7FC06ADC00B5}"/>
              </a:ext>
            </a:extLst>
          </p:cNvPr>
          <p:cNvSpPr/>
          <p:nvPr/>
        </p:nvSpPr>
        <p:spPr bwMode="auto">
          <a:xfrm>
            <a:off x="2907344" y="3356627"/>
            <a:ext cx="2177696" cy="494400"/>
          </a:xfrm>
          <a:prstGeom prst="roundRect">
            <a:avLst>
              <a:gd name="adj" fmla="val 6173"/>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Codex</a:t>
            </a:r>
          </a:p>
        </p:txBody>
      </p:sp>
      <p:sp>
        <p:nvSpPr>
          <p:cNvPr id="16" name="Rectangle: Rounded Corners 15">
            <a:extLst>
              <a:ext uri="{FF2B5EF4-FFF2-40B4-BE49-F238E27FC236}">
                <a16:creationId xmlns:a16="http://schemas.microsoft.com/office/drawing/2014/main" id="{DDFE9BD2-3AB4-ED42-9B89-D55A7E4E469F}"/>
              </a:ext>
            </a:extLst>
          </p:cNvPr>
          <p:cNvSpPr/>
          <p:nvPr/>
        </p:nvSpPr>
        <p:spPr bwMode="auto">
          <a:xfrm>
            <a:off x="511044" y="3976044"/>
            <a:ext cx="2177696" cy="494400"/>
          </a:xfrm>
          <a:prstGeom prst="roundRect">
            <a:avLst>
              <a:gd name="adj" fmla="val 7485"/>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DALL·E </a:t>
            </a:r>
            <a:r>
              <a:rPr kumimoji="0" lang="en-US" sz="1400" b="0" i="1" u="none" strike="noStrike" kern="1200" cap="none" spc="-50" normalizeH="0" baseline="0" noProof="0">
                <a:ln w="3175">
                  <a:noFill/>
                </a:ln>
                <a:solidFill>
                  <a:prstClr val="white"/>
                </a:solidFill>
                <a:effectLst/>
                <a:uLnTx/>
                <a:uFillTx/>
                <a:latin typeface="Segoe UI Semibold"/>
                <a:ea typeface="+mn-ea"/>
                <a:cs typeface="Segoe UI" pitchFamily="34" charset="0"/>
              </a:rPr>
              <a:t>(preview)</a:t>
            </a:r>
            <a:endParaRPr kumimoji="0" lang="en-US" sz="2000" b="0" i="1"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grpSp>
        <p:nvGrpSpPr>
          <p:cNvPr id="4" name="Group 3" descr="Deployed within your Azure subscription, secured by you, accessed only by you, and tied to your datasets and applications">
            <a:extLst>
              <a:ext uri="{FF2B5EF4-FFF2-40B4-BE49-F238E27FC236}">
                <a16:creationId xmlns:a16="http://schemas.microsoft.com/office/drawing/2014/main" id="{65FD27A9-325C-E9A2-0747-792C5DA0A5B2}"/>
              </a:ext>
            </a:extLst>
          </p:cNvPr>
          <p:cNvGrpSpPr/>
          <p:nvPr/>
        </p:nvGrpSpPr>
        <p:grpSpPr>
          <a:xfrm>
            <a:off x="6497588" y="1250320"/>
            <a:ext cx="5401296" cy="830997"/>
            <a:chOff x="6070267" y="811320"/>
            <a:chExt cx="5401296" cy="830997"/>
          </a:xfrm>
        </p:grpSpPr>
        <p:pic>
          <p:nvPicPr>
            <p:cNvPr id="1028" name="Picture 4" descr="Microsoft • Indicia Training">
              <a:extLst>
                <a:ext uri="{FF2B5EF4-FFF2-40B4-BE49-F238E27FC236}">
                  <a16:creationId xmlns:a16="http://schemas.microsoft.com/office/drawing/2014/main" id="{A8415F91-5A99-FEB3-A6A8-9209B8FB9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267" y="881641"/>
              <a:ext cx="606164" cy="48367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5">
              <a:extLst>
                <a:ext uri="{FF2B5EF4-FFF2-40B4-BE49-F238E27FC236}">
                  <a16:creationId xmlns:a16="http://schemas.microsoft.com/office/drawing/2014/main" id="{EB8AA8EA-9E24-FBA9-44C3-E1AEBF0F2752}"/>
                </a:ext>
                <a:ext uri="{C183D7F6-B498-43B3-948B-1728B52AA6E4}">
                  <adec:decorative xmlns:adec="http://schemas.microsoft.com/office/drawing/2017/decorative" val="1"/>
                </a:ext>
              </a:extLst>
            </p:cNvPr>
            <p:cNvSpPr txBox="1">
              <a:spLocks/>
            </p:cNvSpPr>
            <p:nvPr/>
          </p:nvSpPr>
          <p:spPr>
            <a:xfrm>
              <a:off x="6872184" y="811320"/>
              <a:ext cx="4599379"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Deployed within your Azure subscription, secured by you, accessed only by you, and tied to your datasets and applications</a:t>
              </a:r>
            </a:p>
          </p:txBody>
        </p:sp>
      </p:grpSp>
      <p:sp>
        <p:nvSpPr>
          <p:cNvPr id="9" name="Rectangle: Rounded Corners 8">
            <a:extLst>
              <a:ext uri="{FF2B5EF4-FFF2-40B4-BE49-F238E27FC236}">
                <a16:creationId xmlns:a16="http://schemas.microsoft.com/office/drawing/2014/main" id="{38B7FE5D-33C7-1580-FA1E-9400589F26FD}"/>
              </a:ext>
            </a:extLst>
          </p:cNvPr>
          <p:cNvSpPr/>
          <p:nvPr/>
        </p:nvSpPr>
        <p:spPr bwMode="auto">
          <a:xfrm>
            <a:off x="2907344" y="4004650"/>
            <a:ext cx="2177696" cy="494400"/>
          </a:xfrm>
          <a:prstGeom prst="roundRect">
            <a:avLst>
              <a:gd name="adj" fmla="val 7485"/>
            </a:avLst>
          </a:prstGeom>
          <a:solidFill>
            <a:srgbClr val="BF8B00"/>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50" normalizeH="0" baseline="0" noProof="0" err="1">
                <a:ln w="3175">
                  <a:noFill/>
                </a:ln>
                <a:solidFill>
                  <a:prstClr val="white"/>
                </a:solidFill>
                <a:effectLst/>
                <a:uLnTx/>
                <a:uFillTx/>
                <a:latin typeface="Segoe UI Semibold"/>
                <a:ea typeface="+mn-ea"/>
                <a:cs typeface="Segoe UI" pitchFamily="34" charset="0"/>
              </a:rPr>
              <a:t>ChatGPT</a:t>
            </a:r>
            <a:r>
              <a:rPr kumimoji="0" lang="en-US" sz="2000" b="0" i="0" u="none" strike="noStrike" kern="0" cap="none" spc="-50" normalizeH="0" baseline="0" noProof="0">
                <a:ln w="3175">
                  <a:noFill/>
                </a:ln>
                <a:solidFill>
                  <a:prstClr val="white"/>
                </a:solidFill>
                <a:effectLst/>
                <a:uLnTx/>
                <a:uFillTx/>
                <a:latin typeface="Segoe UI Semibold"/>
                <a:ea typeface="+mn-ea"/>
                <a:cs typeface="Segoe UI" pitchFamily="34" charset="0"/>
              </a:rPr>
              <a:t> </a:t>
            </a:r>
            <a:r>
              <a:rPr kumimoji="0" lang="en-US" sz="1100" b="0" i="1" u="none" strike="noStrike" kern="0" cap="none" spc="-50" normalizeH="0" baseline="0" noProof="0">
                <a:ln w="3175">
                  <a:noFill/>
                </a:ln>
                <a:solidFill>
                  <a:prstClr val="white"/>
                </a:solidFill>
                <a:effectLst/>
                <a:uLnTx/>
                <a:uFillTx/>
                <a:latin typeface="Segoe UI Semibold"/>
                <a:ea typeface="+mn-ea"/>
                <a:cs typeface="Segoe UI" pitchFamily="34" charset="0"/>
              </a:rPr>
              <a:t>coming soon</a:t>
            </a:r>
            <a:endParaRPr kumimoji="0" lang="en-US" sz="2000" b="0" i="1" u="none" strike="noStrike" kern="0" cap="none" spc="-50" normalizeH="0" baseline="0" noProof="0">
              <a:ln w="3175">
                <a:noFill/>
              </a:ln>
              <a:solidFill>
                <a:prstClr val="white"/>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2937922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FC15-B298-CAFB-DAA1-85904D88EFF2}"/>
              </a:ext>
            </a:extLst>
          </p:cNvPr>
          <p:cNvSpPr>
            <a:spLocks noGrp="1"/>
          </p:cNvSpPr>
          <p:nvPr>
            <p:ph type="title"/>
          </p:nvPr>
        </p:nvSpPr>
        <p:spPr>
          <a:xfrm>
            <a:off x="588263" y="457200"/>
            <a:ext cx="11018520" cy="923330"/>
          </a:xfrm>
        </p:spPr>
        <p:txBody>
          <a:bodyPr/>
          <a:lstStyle/>
          <a:p>
            <a:pPr algn="ctr"/>
            <a:r>
              <a:rPr lang="en-GB" sz="2400" dirty="0"/>
              <a:t>Generative AI applied in the context of</a:t>
            </a:r>
            <a:br>
              <a:rPr lang="en-GB" dirty="0"/>
            </a:br>
            <a:r>
              <a:rPr lang="en-GB" dirty="0">
                <a:gradFill flip="none" rotWithShape="1">
                  <a:gsLst>
                    <a:gs pos="0">
                      <a:srgbClr val="CD9AD0"/>
                    </a:gs>
                    <a:gs pos="100000">
                      <a:srgbClr val="8EC8E8"/>
                    </a:gs>
                  </a:gsLst>
                  <a:lin ang="10800000" scaled="1"/>
                  <a:tileRect/>
                </a:gradFill>
              </a:rPr>
              <a:t>Consumer Goods </a:t>
            </a:r>
          </a:p>
        </p:txBody>
      </p:sp>
      <p:sp>
        <p:nvSpPr>
          <p:cNvPr id="5" name="TextBox 4">
            <a:extLst>
              <a:ext uri="{FF2B5EF4-FFF2-40B4-BE49-F238E27FC236}">
                <a16:creationId xmlns:a16="http://schemas.microsoft.com/office/drawing/2014/main" id="{7D0CBC85-BB9B-E63A-50D2-FA442817FF04}"/>
              </a:ext>
            </a:extLst>
          </p:cNvPr>
          <p:cNvSpPr txBox="1"/>
          <p:nvPr/>
        </p:nvSpPr>
        <p:spPr>
          <a:xfrm>
            <a:off x="903731" y="2423450"/>
            <a:ext cx="2112264" cy="446276"/>
          </a:xfrm>
          <a:prstGeom prst="rect">
            <a:avLst/>
          </a:prstGeom>
          <a:noFill/>
        </p:spPr>
        <p:txBody>
          <a:bodyPr wrap="square" lIns="0" rIns="0" bIns="182880">
            <a:spAutoFit/>
          </a:bodyPr>
          <a:lstStyle>
            <a:defPPr>
              <a:defRPr lang="en-US"/>
            </a:defPPr>
            <a:lvl1pPr algn="ctr">
              <a:defRPr sz="1400">
                <a:latin typeface="+mj-lt"/>
              </a:defRPr>
            </a:lvl1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1" indent="0" algn="ctr" defTabSz="914102" rtl="0" eaLnBrk="1" fontAlgn="base" latinLnBrk="0" hangingPunct="1">
              <a:lnSpc>
                <a:spcPct val="100000"/>
              </a:lnSpc>
              <a:spcBef>
                <a:spcPts val="0"/>
              </a:spcBef>
              <a:spcAft>
                <a:spcPct val="0"/>
              </a:spcAft>
              <a:buClrTx/>
              <a:buSzPct val="90000"/>
              <a:buFontTx/>
              <a:buNone/>
              <a:tabLst/>
              <a:defRPr/>
            </a:pPr>
            <a:r>
              <a:rPr kumimoji="0" lang="en-US" sz="1400" b="0" i="0" u="none" strike="noStrike" kern="0" cap="none" spc="0" normalizeH="0" baseline="0" noProof="0" dirty="0">
                <a:ln>
                  <a:noFill/>
                </a:ln>
                <a:solidFill>
                  <a:srgbClr val="FFFFFF"/>
                </a:solidFill>
                <a:effectLst/>
                <a:uLnTx/>
                <a:uFillTx/>
                <a:latin typeface="Segoe UI Semibold"/>
                <a:ea typeface="+mn-ea"/>
                <a:cs typeface="Segoe UI" panose="020B0502040204020203" pitchFamily="34" charset="0"/>
              </a:rPr>
              <a:t>Innovation Hub</a:t>
            </a:r>
          </a:p>
        </p:txBody>
      </p:sp>
      <p:sp>
        <p:nvSpPr>
          <p:cNvPr id="2130" name="Freeform 546">
            <a:extLst>
              <a:ext uri="{FF2B5EF4-FFF2-40B4-BE49-F238E27FC236}">
                <a16:creationId xmlns:a16="http://schemas.microsoft.com/office/drawing/2014/main" id="{8E51E1C9-3506-5F1A-D98F-98DA7C666BA9}"/>
              </a:ext>
              <a:ext uri="{C183D7F6-B498-43B3-948B-1728B52AA6E4}">
                <adec:decorative xmlns:adec="http://schemas.microsoft.com/office/drawing/2017/decorative" val="1"/>
              </a:ext>
            </a:extLst>
          </p:cNvPr>
          <p:cNvSpPr/>
          <p:nvPr/>
        </p:nvSpPr>
        <p:spPr bwMode="auto">
          <a:xfrm>
            <a:off x="697317" y="3372620"/>
            <a:ext cx="10797367" cy="960909"/>
          </a:xfrm>
          <a:custGeom>
            <a:avLst/>
            <a:gdLst>
              <a:gd name="connsiteX0" fmla="*/ 0 w 10480431"/>
              <a:gd name="connsiteY0" fmla="*/ 1120994 h 1271171"/>
              <a:gd name="connsiteX1" fmla="*/ 1728316 w 10480431"/>
              <a:gd name="connsiteY1" fmla="*/ 603 h 1271171"/>
              <a:gd name="connsiteX2" fmla="*/ 5873261 w 10480431"/>
              <a:gd name="connsiteY2" fmla="*/ 1251623 h 1271171"/>
              <a:gd name="connsiteX3" fmla="*/ 10480431 w 10480431"/>
              <a:gd name="connsiteY3" fmla="*/ 754229 h 1271171"/>
              <a:gd name="connsiteX0" fmla="*/ 0 w 10480431"/>
              <a:gd name="connsiteY0" fmla="*/ 1120426 h 1120426"/>
              <a:gd name="connsiteX1" fmla="*/ 1728316 w 10480431"/>
              <a:gd name="connsiteY1" fmla="*/ 35 h 1120426"/>
              <a:gd name="connsiteX2" fmla="*/ 5883335 w 10480431"/>
              <a:gd name="connsiteY2" fmla="*/ 1080233 h 1120426"/>
              <a:gd name="connsiteX3" fmla="*/ 10480431 w 10480431"/>
              <a:gd name="connsiteY3" fmla="*/ 753661 h 1120426"/>
              <a:gd name="connsiteX0" fmla="*/ 0 w 10480431"/>
              <a:gd name="connsiteY0" fmla="*/ 1120423 h 1120423"/>
              <a:gd name="connsiteX1" fmla="*/ 1728316 w 10480431"/>
              <a:gd name="connsiteY1" fmla="*/ 32 h 1120423"/>
              <a:gd name="connsiteX2" fmla="*/ 5883335 w 10480431"/>
              <a:gd name="connsiteY2" fmla="*/ 1080230 h 1120423"/>
              <a:gd name="connsiteX3" fmla="*/ 10480431 w 10480431"/>
              <a:gd name="connsiteY3" fmla="*/ 753658 h 1120423"/>
              <a:gd name="connsiteX0" fmla="*/ 0 w 10480431"/>
              <a:gd name="connsiteY0" fmla="*/ 1120423 h 1120423"/>
              <a:gd name="connsiteX1" fmla="*/ 1728316 w 10480431"/>
              <a:gd name="connsiteY1" fmla="*/ 32 h 1120423"/>
              <a:gd name="connsiteX2" fmla="*/ 5883335 w 10480431"/>
              <a:gd name="connsiteY2" fmla="*/ 1080230 h 1120423"/>
              <a:gd name="connsiteX3" fmla="*/ 10480431 w 10480431"/>
              <a:gd name="connsiteY3" fmla="*/ 753658 h 1120423"/>
              <a:gd name="connsiteX0" fmla="*/ 0 w 10480431"/>
              <a:gd name="connsiteY0" fmla="*/ 1120422 h 1120422"/>
              <a:gd name="connsiteX1" fmla="*/ 1728316 w 10480431"/>
              <a:gd name="connsiteY1" fmla="*/ 31 h 1120422"/>
              <a:gd name="connsiteX2" fmla="*/ 5883335 w 10480431"/>
              <a:gd name="connsiteY2" fmla="*/ 1080229 h 1120422"/>
              <a:gd name="connsiteX3" fmla="*/ 10480431 w 10480431"/>
              <a:gd name="connsiteY3" fmla="*/ 753657 h 1120422"/>
              <a:gd name="connsiteX0" fmla="*/ 0 w 10555974"/>
              <a:gd name="connsiteY0" fmla="*/ 1120424 h 1120424"/>
              <a:gd name="connsiteX1" fmla="*/ 1728316 w 10555974"/>
              <a:gd name="connsiteY1" fmla="*/ 33 h 1120424"/>
              <a:gd name="connsiteX2" fmla="*/ 5883335 w 10555974"/>
              <a:gd name="connsiteY2" fmla="*/ 1080231 h 1120424"/>
              <a:gd name="connsiteX3" fmla="*/ 10555974 w 10555974"/>
              <a:gd name="connsiteY3" fmla="*/ 552692 h 1120424"/>
              <a:gd name="connsiteX0" fmla="*/ 0 w 10555974"/>
              <a:gd name="connsiteY0" fmla="*/ 1120424 h 1143162"/>
              <a:gd name="connsiteX1" fmla="*/ 1728316 w 10555974"/>
              <a:gd name="connsiteY1" fmla="*/ 33 h 1143162"/>
              <a:gd name="connsiteX2" fmla="*/ 5883335 w 10555974"/>
              <a:gd name="connsiteY2" fmla="*/ 1080231 h 1143162"/>
              <a:gd name="connsiteX3" fmla="*/ 10555974 w 10555974"/>
              <a:gd name="connsiteY3" fmla="*/ 552692 h 1143162"/>
              <a:gd name="connsiteX0" fmla="*/ 0 w 10555974"/>
              <a:gd name="connsiteY0" fmla="*/ 1120423 h 1120423"/>
              <a:gd name="connsiteX1" fmla="*/ 1728316 w 10555974"/>
              <a:gd name="connsiteY1" fmla="*/ 32 h 1120423"/>
              <a:gd name="connsiteX2" fmla="*/ 5883335 w 10555974"/>
              <a:gd name="connsiteY2" fmla="*/ 1080230 h 1120423"/>
              <a:gd name="connsiteX3" fmla="*/ 10555974 w 10555974"/>
              <a:gd name="connsiteY3" fmla="*/ 552691 h 1120423"/>
              <a:gd name="connsiteX0" fmla="*/ 0 w 10555974"/>
              <a:gd name="connsiteY0" fmla="*/ 1120422 h 1120422"/>
              <a:gd name="connsiteX1" fmla="*/ 1728316 w 10555974"/>
              <a:gd name="connsiteY1" fmla="*/ 31 h 1120422"/>
              <a:gd name="connsiteX2" fmla="*/ 5883335 w 10555974"/>
              <a:gd name="connsiteY2" fmla="*/ 1080229 h 1120422"/>
              <a:gd name="connsiteX3" fmla="*/ 10555974 w 10555974"/>
              <a:gd name="connsiteY3" fmla="*/ 552690 h 1120422"/>
              <a:gd name="connsiteX0" fmla="*/ 0 w 10555974"/>
              <a:gd name="connsiteY0" fmla="*/ 1120421 h 1120421"/>
              <a:gd name="connsiteX1" fmla="*/ 1728316 w 10555974"/>
              <a:gd name="connsiteY1" fmla="*/ 30 h 1120421"/>
              <a:gd name="connsiteX2" fmla="*/ 5883335 w 10555974"/>
              <a:gd name="connsiteY2" fmla="*/ 1080228 h 1120421"/>
              <a:gd name="connsiteX3" fmla="*/ 10555974 w 10555974"/>
              <a:gd name="connsiteY3" fmla="*/ 552689 h 1120421"/>
              <a:gd name="connsiteX0" fmla="*/ 0 w 10555974"/>
              <a:gd name="connsiteY0" fmla="*/ 1120423 h 1123072"/>
              <a:gd name="connsiteX1" fmla="*/ 1728316 w 10555974"/>
              <a:gd name="connsiteY1" fmla="*/ 32 h 1123072"/>
              <a:gd name="connsiteX2" fmla="*/ 5883335 w 10555974"/>
              <a:gd name="connsiteY2" fmla="*/ 1080230 h 1123072"/>
              <a:gd name="connsiteX3" fmla="*/ 10555974 w 10555974"/>
              <a:gd name="connsiteY3" fmla="*/ 552691 h 1123072"/>
              <a:gd name="connsiteX0" fmla="*/ 0 w 10555974"/>
              <a:gd name="connsiteY0" fmla="*/ 1120423 h 1145123"/>
              <a:gd name="connsiteX1" fmla="*/ 1728316 w 10555974"/>
              <a:gd name="connsiteY1" fmla="*/ 32 h 1145123"/>
              <a:gd name="connsiteX2" fmla="*/ 5883335 w 10555974"/>
              <a:gd name="connsiteY2" fmla="*/ 1080230 h 1145123"/>
              <a:gd name="connsiteX3" fmla="*/ 10555974 w 10555974"/>
              <a:gd name="connsiteY3" fmla="*/ 552691 h 1145123"/>
              <a:gd name="connsiteX0" fmla="*/ 0 w 10555974"/>
              <a:gd name="connsiteY0" fmla="*/ 1120464 h 1132231"/>
              <a:gd name="connsiteX1" fmla="*/ 1728316 w 10555974"/>
              <a:gd name="connsiteY1" fmla="*/ 73 h 1132231"/>
              <a:gd name="connsiteX2" fmla="*/ 5883336 w 10555974"/>
              <a:gd name="connsiteY2" fmla="*/ 1060174 h 1132231"/>
              <a:gd name="connsiteX3" fmla="*/ 10555974 w 10555974"/>
              <a:gd name="connsiteY3" fmla="*/ 552732 h 1132231"/>
              <a:gd name="connsiteX0" fmla="*/ 0 w 10555974"/>
              <a:gd name="connsiteY0" fmla="*/ 1120472 h 1177777"/>
              <a:gd name="connsiteX1" fmla="*/ 1728316 w 10555974"/>
              <a:gd name="connsiteY1" fmla="*/ 81 h 1177777"/>
              <a:gd name="connsiteX2" fmla="*/ 5883336 w 10555974"/>
              <a:gd name="connsiteY2" fmla="*/ 1060182 h 1177777"/>
              <a:gd name="connsiteX3" fmla="*/ 10555974 w 10555974"/>
              <a:gd name="connsiteY3" fmla="*/ 552740 h 1177777"/>
            </a:gdLst>
            <a:ahLst/>
            <a:cxnLst>
              <a:cxn ang="0">
                <a:pos x="connsiteX0" y="connsiteY0"/>
              </a:cxn>
              <a:cxn ang="0">
                <a:pos x="connsiteX1" y="connsiteY1"/>
              </a:cxn>
              <a:cxn ang="0">
                <a:pos x="connsiteX2" y="connsiteY2"/>
              </a:cxn>
              <a:cxn ang="0">
                <a:pos x="connsiteX3" y="connsiteY3"/>
              </a:cxn>
            </a:cxnLst>
            <a:rect l="l" t="t" r="r" b="b"/>
            <a:pathLst>
              <a:path w="10555974" h="1177777">
                <a:moveTo>
                  <a:pt x="0" y="1120472"/>
                </a:moveTo>
                <a:cubicBezTo>
                  <a:pt x="374719" y="549391"/>
                  <a:pt x="747760" y="10129"/>
                  <a:pt x="1728316" y="81"/>
                </a:cubicBezTo>
                <a:cubicBezTo>
                  <a:pt x="2708872" y="-9967"/>
                  <a:pt x="4553075" y="907782"/>
                  <a:pt x="5883336" y="1060182"/>
                </a:cubicBezTo>
                <a:cubicBezTo>
                  <a:pt x="7213597" y="1212582"/>
                  <a:pt x="9037690" y="1352422"/>
                  <a:pt x="10555974" y="552740"/>
                </a:cubicBezTo>
              </a:path>
            </a:pathLst>
          </a:cu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sp useBgFill="1">
        <p:nvSpPr>
          <p:cNvPr id="27" name="Oval 26">
            <a:extLst>
              <a:ext uri="{FF2B5EF4-FFF2-40B4-BE49-F238E27FC236}">
                <a16:creationId xmlns:a16="http://schemas.microsoft.com/office/drawing/2014/main" id="{5FE509CF-E1EC-F820-F3B2-DD5AF653BB5F}"/>
              </a:ext>
              <a:ext uri="{C183D7F6-B498-43B3-948B-1728B52AA6E4}">
                <adec:decorative xmlns:adec="http://schemas.microsoft.com/office/drawing/2017/decorative" val="1"/>
              </a:ext>
            </a:extLst>
          </p:cNvPr>
          <p:cNvSpPr>
            <a:spLocks/>
          </p:cNvSpPr>
          <p:nvPr/>
        </p:nvSpPr>
        <p:spPr bwMode="auto">
          <a:xfrm>
            <a:off x="1401654" y="2876370"/>
            <a:ext cx="1116419"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29" name="manage multiple" descr="manage multiple">
            <a:extLst>
              <a:ext uri="{FF2B5EF4-FFF2-40B4-BE49-F238E27FC236}">
                <a16:creationId xmlns:a16="http://schemas.microsoft.com/office/drawing/2014/main" id="{FA309267-5987-826A-28A9-4F5A39DEC789}"/>
              </a:ext>
            </a:extLst>
          </p:cNvPr>
          <p:cNvGrpSpPr/>
          <p:nvPr/>
        </p:nvGrpSpPr>
        <p:grpSpPr>
          <a:xfrm>
            <a:off x="1768728" y="3225092"/>
            <a:ext cx="382270" cy="380810"/>
            <a:chOff x="730250" y="1231433"/>
            <a:chExt cx="382270" cy="380810"/>
          </a:xfrm>
        </p:grpSpPr>
        <p:sp>
          <p:nvSpPr>
            <p:cNvPr id="33" name="Freeform 541">
              <a:extLst>
                <a:ext uri="{FF2B5EF4-FFF2-40B4-BE49-F238E27FC236}">
                  <a16:creationId xmlns:a16="http://schemas.microsoft.com/office/drawing/2014/main" id="{AE1975DC-0418-4274-F021-79A96B8CFF50}"/>
                </a:ext>
              </a:extLst>
            </p:cNvPr>
            <p:cNvSpPr>
              <a:spLocks/>
            </p:cNvSpPr>
            <p:nvPr/>
          </p:nvSpPr>
          <p:spPr bwMode="auto">
            <a:xfrm>
              <a:off x="766727" y="1418190"/>
              <a:ext cx="157577" cy="157576"/>
            </a:xfrm>
            <a:custGeom>
              <a:avLst/>
              <a:gdLst>
                <a:gd name="T0" fmla="*/ 103 w 108"/>
                <a:gd name="T1" fmla="*/ 0 h 108"/>
                <a:gd name="T2" fmla="*/ 0 w 108"/>
                <a:gd name="T3" fmla="*/ 103 h 108"/>
                <a:gd name="T4" fmla="*/ 5 w 108"/>
                <a:gd name="T5" fmla="*/ 108 h 108"/>
                <a:gd name="T6" fmla="*/ 108 w 108"/>
                <a:gd name="T7" fmla="*/ 5 h 108"/>
                <a:gd name="T8" fmla="*/ 103 w 108"/>
                <a:gd name="T9" fmla="*/ 0 h 108"/>
              </a:gdLst>
              <a:ahLst/>
              <a:cxnLst>
                <a:cxn ang="0">
                  <a:pos x="T0" y="T1"/>
                </a:cxn>
                <a:cxn ang="0">
                  <a:pos x="T2" y="T3"/>
                </a:cxn>
                <a:cxn ang="0">
                  <a:pos x="T4" y="T5"/>
                </a:cxn>
                <a:cxn ang="0">
                  <a:pos x="T6" y="T7"/>
                </a:cxn>
                <a:cxn ang="0">
                  <a:pos x="T8" y="T9"/>
                </a:cxn>
              </a:cxnLst>
              <a:rect l="0" t="0" r="r" b="b"/>
              <a:pathLst>
                <a:path w="108" h="108">
                  <a:moveTo>
                    <a:pt x="103" y="0"/>
                  </a:moveTo>
                  <a:lnTo>
                    <a:pt x="0" y="103"/>
                  </a:lnTo>
                  <a:lnTo>
                    <a:pt x="5" y="108"/>
                  </a:lnTo>
                  <a:lnTo>
                    <a:pt x="108" y="5"/>
                  </a:lnTo>
                  <a:lnTo>
                    <a:pt x="103"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4" name="Freeform 542">
              <a:extLst>
                <a:ext uri="{FF2B5EF4-FFF2-40B4-BE49-F238E27FC236}">
                  <a16:creationId xmlns:a16="http://schemas.microsoft.com/office/drawing/2014/main" id="{DB512169-C721-583D-AEED-84CAA1F1AD5E}"/>
                </a:ext>
              </a:extLst>
            </p:cNvPr>
            <p:cNvSpPr>
              <a:spLocks/>
            </p:cNvSpPr>
            <p:nvPr/>
          </p:nvSpPr>
          <p:spPr bwMode="auto">
            <a:xfrm>
              <a:off x="865941" y="1421108"/>
              <a:ext cx="59821" cy="153200"/>
            </a:xfrm>
            <a:custGeom>
              <a:avLst/>
              <a:gdLst>
                <a:gd name="T0" fmla="*/ 35 w 41"/>
                <a:gd name="T1" fmla="*/ 0 h 105"/>
                <a:gd name="T2" fmla="*/ 0 w 41"/>
                <a:gd name="T3" fmla="*/ 103 h 105"/>
                <a:gd name="T4" fmla="*/ 7 w 41"/>
                <a:gd name="T5" fmla="*/ 105 h 105"/>
                <a:gd name="T6" fmla="*/ 41 w 41"/>
                <a:gd name="T7" fmla="*/ 2 h 105"/>
                <a:gd name="T8" fmla="*/ 35 w 41"/>
                <a:gd name="T9" fmla="*/ 0 h 105"/>
              </a:gdLst>
              <a:ahLst/>
              <a:cxnLst>
                <a:cxn ang="0">
                  <a:pos x="T0" y="T1"/>
                </a:cxn>
                <a:cxn ang="0">
                  <a:pos x="T2" y="T3"/>
                </a:cxn>
                <a:cxn ang="0">
                  <a:pos x="T4" y="T5"/>
                </a:cxn>
                <a:cxn ang="0">
                  <a:pos x="T6" y="T7"/>
                </a:cxn>
                <a:cxn ang="0">
                  <a:pos x="T8" y="T9"/>
                </a:cxn>
              </a:cxnLst>
              <a:rect l="0" t="0" r="r" b="b"/>
              <a:pathLst>
                <a:path w="41" h="105">
                  <a:moveTo>
                    <a:pt x="35" y="0"/>
                  </a:moveTo>
                  <a:lnTo>
                    <a:pt x="0" y="103"/>
                  </a:lnTo>
                  <a:lnTo>
                    <a:pt x="7" y="105"/>
                  </a:lnTo>
                  <a:lnTo>
                    <a:pt x="41" y="2"/>
                  </a:lnTo>
                  <a:lnTo>
                    <a:pt x="35"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5" name="Freeform 543">
              <a:extLst>
                <a:ext uri="{FF2B5EF4-FFF2-40B4-BE49-F238E27FC236}">
                  <a16:creationId xmlns:a16="http://schemas.microsoft.com/office/drawing/2014/main" id="{84518071-228A-2F1E-99BA-FF1F42510B8F}"/>
                </a:ext>
              </a:extLst>
            </p:cNvPr>
            <p:cNvSpPr>
              <a:spLocks/>
            </p:cNvSpPr>
            <p:nvPr/>
          </p:nvSpPr>
          <p:spPr bwMode="auto">
            <a:xfrm>
              <a:off x="769645" y="1416731"/>
              <a:ext cx="153200" cy="59821"/>
            </a:xfrm>
            <a:custGeom>
              <a:avLst/>
              <a:gdLst>
                <a:gd name="T0" fmla="*/ 103 w 105"/>
                <a:gd name="T1" fmla="*/ 0 h 41"/>
                <a:gd name="T2" fmla="*/ 0 w 105"/>
                <a:gd name="T3" fmla="*/ 35 h 41"/>
                <a:gd name="T4" fmla="*/ 2 w 105"/>
                <a:gd name="T5" fmla="*/ 41 h 41"/>
                <a:gd name="T6" fmla="*/ 105 w 105"/>
                <a:gd name="T7" fmla="*/ 7 h 41"/>
                <a:gd name="T8" fmla="*/ 103 w 105"/>
                <a:gd name="T9" fmla="*/ 0 h 41"/>
              </a:gdLst>
              <a:ahLst/>
              <a:cxnLst>
                <a:cxn ang="0">
                  <a:pos x="T0" y="T1"/>
                </a:cxn>
                <a:cxn ang="0">
                  <a:pos x="T2" y="T3"/>
                </a:cxn>
                <a:cxn ang="0">
                  <a:pos x="T4" y="T5"/>
                </a:cxn>
                <a:cxn ang="0">
                  <a:pos x="T6" y="T7"/>
                </a:cxn>
                <a:cxn ang="0">
                  <a:pos x="T8" y="T9"/>
                </a:cxn>
              </a:cxnLst>
              <a:rect l="0" t="0" r="r" b="b"/>
              <a:pathLst>
                <a:path w="105" h="41">
                  <a:moveTo>
                    <a:pt x="103" y="0"/>
                  </a:moveTo>
                  <a:lnTo>
                    <a:pt x="0" y="35"/>
                  </a:lnTo>
                  <a:lnTo>
                    <a:pt x="2" y="41"/>
                  </a:lnTo>
                  <a:lnTo>
                    <a:pt x="105" y="7"/>
                  </a:lnTo>
                  <a:lnTo>
                    <a:pt x="103"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6" name="Freeform 544">
              <a:extLst>
                <a:ext uri="{FF2B5EF4-FFF2-40B4-BE49-F238E27FC236}">
                  <a16:creationId xmlns:a16="http://schemas.microsoft.com/office/drawing/2014/main" id="{29D59670-4F66-A0EB-D138-E8079C7BFA07}"/>
                </a:ext>
              </a:extLst>
            </p:cNvPr>
            <p:cNvSpPr>
              <a:spLocks/>
            </p:cNvSpPr>
            <p:nvPr/>
          </p:nvSpPr>
          <p:spPr bwMode="auto">
            <a:xfrm>
              <a:off x="769645" y="1367123"/>
              <a:ext cx="153200" cy="59821"/>
            </a:xfrm>
            <a:custGeom>
              <a:avLst/>
              <a:gdLst>
                <a:gd name="T0" fmla="*/ 2 w 105"/>
                <a:gd name="T1" fmla="*/ 0 h 41"/>
                <a:gd name="T2" fmla="*/ 0 w 105"/>
                <a:gd name="T3" fmla="*/ 6 h 41"/>
                <a:gd name="T4" fmla="*/ 103 w 105"/>
                <a:gd name="T5" fmla="*/ 41 h 41"/>
                <a:gd name="T6" fmla="*/ 105 w 105"/>
                <a:gd name="T7" fmla="*/ 35 h 41"/>
                <a:gd name="T8" fmla="*/ 2 w 105"/>
                <a:gd name="T9" fmla="*/ 0 h 41"/>
              </a:gdLst>
              <a:ahLst/>
              <a:cxnLst>
                <a:cxn ang="0">
                  <a:pos x="T0" y="T1"/>
                </a:cxn>
                <a:cxn ang="0">
                  <a:pos x="T2" y="T3"/>
                </a:cxn>
                <a:cxn ang="0">
                  <a:pos x="T4" y="T5"/>
                </a:cxn>
                <a:cxn ang="0">
                  <a:pos x="T6" y="T7"/>
                </a:cxn>
                <a:cxn ang="0">
                  <a:pos x="T8" y="T9"/>
                </a:cxn>
              </a:cxnLst>
              <a:rect l="0" t="0" r="r" b="b"/>
              <a:pathLst>
                <a:path w="105" h="41">
                  <a:moveTo>
                    <a:pt x="2" y="0"/>
                  </a:moveTo>
                  <a:lnTo>
                    <a:pt x="0" y="6"/>
                  </a:lnTo>
                  <a:lnTo>
                    <a:pt x="103" y="41"/>
                  </a:lnTo>
                  <a:lnTo>
                    <a:pt x="105" y="35"/>
                  </a:lnTo>
                  <a:lnTo>
                    <a:pt x="2"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7" name="Freeform 545">
              <a:extLst>
                <a:ext uri="{FF2B5EF4-FFF2-40B4-BE49-F238E27FC236}">
                  <a16:creationId xmlns:a16="http://schemas.microsoft.com/office/drawing/2014/main" id="{BEA124DD-F836-9C3F-18BB-3FF38BEAD7A0}"/>
                </a:ext>
              </a:extLst>
            </p:cNvPr>
            <p:cNvSpPr>
              <a:spLocks/>
            </p:cNvSpPr>
            <p:nvPr/>
          </p:nvSpPr>
          <p:spPr bwMode="auto">
            <a:xfrm>
              <a:off x="917007" y="1418190"/>
              <a:ext cx="157577" cy="157576"/>
            </a:xfrm>
            <a:custGeom>
              <a:avLst/>
              <a:gdLst>
                <a:gd name="T0" fmla="*/ 5 w 108"/>
                <a:gd name="T1" fmla="*/ 0 h 108"/>
                <a:gd name="T2" fmla="*/ 0 w 108"/>
                <a:gd name="T3" fmla="*/ 5 h 108"/>
                <a:gd name="T4" fmla="*/ 104 w 108"/>
                <a:gd name="T5" fmla="*/ 108 h 108"/>
                <a:gd name="T6" fmla="*/ 108 w 108"/>
                <a:gd name="T7" fmla="*/ 103 h 108"/>
                <a:gd name="T8" fmla="*/ 5 w 108"/>
                <a:gd name="T9" fmla="*/ 0 h 108"/>
              </a:gdLst>
              <a:ahLst/>
              <a:cxnLst>
                <a:cxn ang="0">
                  <a:pos x="T0" y="T1"/>
                </a:cxn>
                <a:cxn ang="0">
                  <a:pos x="T2" y="T3"/>
                </a:cxn>
                <a:cxn ang="0">
                  <a:pos x="T4" y="T5"/>
                </a:cxn>
                <a:cxn ang="0">
                  <a:pos x="T6" y="T7"/>
                </a:cxn>
                <a:cxn ang="0">
                  <a:pos x="T8" y="T9"/>
                </a:cxn>
              </a:cxnLst>
              <a:rect l="0" t="0" r="r" b="b"/>
              <a:pathLst>
                <a:path w="108" h="108">
                  <a:moveTo>
                    <a:pt x="5" y="0"/>
                  </a:moveTo>
                  <a:lnTo>
                    <a:pt x="0" y="5"/>
                  </a:lnTo>
                  <a:lnTo>
                    <a:pt x="104" y="108"/>
                  </a:lnTo>
                  <a:lnTo>
                    <a:pt x="108" y="103"/>
                  </a:lnTo>
                  <a:lnTo>
                    <a:pt x="5"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8" name="Freeform 546">
              <a:extLst>
                <a:ext uri="{FF2B5EF4-FFF2-40B4-BE49-F238E27FC236}">
                  <a16:creationId xmlns:a16="http://schemas.microsoft.com/office/drawing/2014/main" id="{6A9562E0-5F27-708E-67A2-EF332D999CCF}"/>
                </a:ext>
              </a:extLst>
            </p:cNvPr>
            <p:cNvSpPr>
              <a:spLocks/>
            </p:cNvSpPr>
            <p:nvPr/>
          </p:nvSpPr>
          <p:spPr bwMode="auto">
            <a:xfrm>
              <a:off x="917007" y="1421108"/>
              <a:ext cx="59821" cy="153200"/>
            </a:xfrm>
            <a:custGeom>
              <a:avLst/>
              <a:gdLst>
                <a:gd name="T0" fmla="*/ 6 w 41"/>
                <a:gd name="T1" fmla="*/ 0 h 105"/>
                <a:gd name="T2" fmla="*/ 0 w 41"/>
                <a:gd name="T3" fmla="*/ 2 h 105"/>
                <a:gd name="T4" fmla="*/ 34 w 41"/>
                <a:gd name="T5" fmla="*/ 105 h 105"/>
                <a:gd name="T6" fmla="*/ 41 w 41"/>
                <a:gd name="T7" fmla="*/ 103 h 105"/>
                <a:gd name="T8" fmla="*/ 6 w 41"/>
                <a:gd name="T9" fmla="*/ 0 h 105"/>
              </a:gdLst>
              <a:ahLst/>
              <a:cxnLst>
                <a:cxn ang="0">
                  <a:pos x="T0" y="T1"/>
                </a:cxn>
                <a:cxn ang="0">
                  <a:pos x="T2" y="T3"/>
                </a:cxn>
                <a:cxn ang="0">
                  <a:pos x="T4" y="T5"/>
                </a:cxn>
                <a:cxn ang="0">
                  <a:pos x="T6" y="T7"/>
                </a:cxn>
                <a:cxn ang="0">
                  <a:pos x="T8" y="T9"/>
                </a:cxn>
              </a:cxnLst>
              <a:rect l="0" t="0" r="r" b="b"/>
              <a:pathLst>
                <a:path w="41" h="105">
                  <a:moveTo>
                    <a:pt x="6" y="0"/>
                  </a:moveTo>
                  <a:lnTo>
                    <a:pt x="0" y="2"/>
                  </a:lnTo>
                  <a:lnTo>
                    <a:pt x="34" y="105"/>
                  </a:lnTo>
                  <a:lnTo>
                    <a:pt x="41" y="103"/>
                  </a:lnTo>
                  <a:lnTo>
                    <a:pt x="6"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9" name="Freeform 547">
              <a:extLst>
                <a:ext uri="{FF2B5EF4-FFF2-40B4-BE49-F238E27FC236}">
                  <a16:creationId xmlns:a16="http://schemas.microsoft.com/office/drawing/2014/main" id="{8FDB64B5-2E0D-EBE6-652A-2D020C7FE7F0}"/>
                </a:ext>
              </a:extLst>
            </p:cNvPr>
            <p:cNvSpPr>
              <a:spLocks/>
            </p:cNvSpPr>
            <p:nvPr/>
          </p:nvSpPr>
          <p:spPr bwMode="auto">
            <a:xfrm>
              <a:off x="919925" y="1418190"/>
              <a:ext cx="153200" cy="58362"/>
            </a:xfrm>
            <a:custGeom>
              <a:avLst/>
              <a:gdLst>
                <a:gd name="T0" fmla="*/ 2 w 105"/>
                <a:gd name="T1" fmla="*/ 0 h 40"/>
                <a:gd name="T2" fmla="*/ 0 w 105"/>
                <a:gd name="T3" fmla="*/ 6 h 40"/>
                <a:gd name="T4" fmla="*/ 103 w 105"/>
                <a:gd name="T5" fmla="*/ 40 h 40"/>
                <a:gd name="T6" fmla="*/ 105 w 105"/>
                <a:gd name="T7" fmla="*/ 34 h 40"/>
                <a:gd name="T8" fmla="*/ 2 w 105"/>
                <a:gd name="T9" fmla="*/ 0 h 40"/>
              </a:gdLst>
              <a:ahLst/>
              <a:cxnLst>
                <a:cxn ang="0">
                  <a:pos x="T0" y="T1"/>
                </a:cxn>
                <a:cxn ang="0">
                  <a:pos x="T2" y="T3"/>
                </a:cxn>
                <a:cxn ang="0">
                  <a:pos x="T4" y="T5"/>
                </a:cxn>
                <a:cxn ang="0">
                  <a:pos x="T6" y="T7"/>
                </a:cxn>
                <a:cxn ang="0">
                  <a:pos x="T8" y="T9"/>
                </a:cxn>
              </a:cxnLst>
              <a:rect l="0" t="0" r="r" b="b"/>
              <a:pathLst>
                <a:path w="105" h="40">
                  <a:moveTo>
                    <a:pt x="2" y="0"/>
                  </a:moveTo>
                  <a:lnTo>
                    <a:pt x="0" y="6"/>
                  </a:lnTo>
                  <a:lnTo>
                    <a:pt x="103" y="40"/>
                  </a:lnTo>
                  <a:lnTo>
                    <a:pt x="105" y="34"/>
                  </a:lnTo>
                  <a:lnTo>
                    <a:pt x="2"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1" name="Freeform 548">
              <a:extLst>
                <a:ext uri="{FF2B5EF4-FFF2-40B4-BE49-F238E27FC236}">
                  <a16:creationId xmlns:a16="http://schemas.microsoft.com/office/drawing/2014/main" id="{8876235B-A16E-FBB5-2304-87FE72C52412}"/>
                </a:ext>
              </a:extLst>
            </p:cNvPr>
            <p:cNvSpPr>
              <a:spLocks/>
            </p:cNvSpPr>
            <p:nvPr/>
          </p:nvSpPr>
          <p:spPr bwMode="auto">
            <a:xfrm>
              <a:off x="919925" y="1367123"/>
              <a:ext cx="153200" cy="59821"/>
            </a:xfrm>
            <a:custGeom>
              <a:avLst/>
              <a:gdLst>
                <a:gd name="T0" fmla="*/ 103 w 105"/>
                <a:gd name="T1" fmla="*/ 0 h 41"/>
                <a:gd name="T2" fmla="*/ 0 w 105"/>
                <a:gd name="T3" fmla="*/ 34 h 41"/>
                <a:gd name="T4" fmla="*/ 2 w 105"/>
                <a:gd name="T5" fmla="*/ 41 h 41"/>
                <a:gd name="T6" fmla="*/ 105 w 105"/>
                <a:gd name="T7" fmla="*/ 6 h 41"/>
                <a:gd name="T8" fmla="*/ 103 w 105"/>
                <a:gd name="T9" fmla="*/ 0 h 41"/>
              </a:gdLst>
              <a:ahLst/>
              <a:cxnLst>
                <a:cxn ang="0">
                  <a:pos x="T0" y="T1"/>
                </a:cxn>
                <a:cxn ang="0">
                  <a:pos x="T2" y="T3"/>
                </a:cxn>
                <a:cxn ang="0">
                  <a:pos x="T4" y="T5"/>
                </a:cxn>
                <a:cxn ang="0">
                  <a:pos x="T6" y="T7"/>
                </a:cxn>
                <a:cxn ang="0">
                  <a:pos x="T8" y="T9"/>
                </a:cxn>
              </a:cxnLst>
              <a:rect l="0" t="0" r="r" b="b"/>
              <a:pathLst>
                <a:path w="105" h="41">
                  <a:moveTo>
                    <a:pt x="103" y="0"/>
                  </a:moveTo>
                  <a:lnTo>
                    <a:pt x="0" y="34"/>
                  </a:lnTo>
                  <a:lnTo>
                    <a:pt x="2" y="41"/>
                  </a:lnTo>
                  <a:lnTo>
                    <a:pt x="105" y="6"/>
                  </a:lnTo>
                  <a:lnTo>
                    <a:pt x="103"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2" name="Freeform 549">
              <a:extLst>
                <a:ext uri="{FF2B5EF4-FFF2-40B4-BE49-F238E27FC236}">
                  <a16:creationId xmlns:a16="http://schemas.microsoft.com/office/drawing/2014/main" id="{4E8C574C-7185-59EB-8D57-4724F2185DFC}"/>
                </a:ext>
              </a:extLst>
            </p:cNvPr>
            <p:cNvSpPr>
              <a:spLocks/>
            </p:cNvSpPr>
            <p:nvPr/>
          </p:nvSpPr>
          <p:spPr bwMode="auto">
            <a:xfrm>
              <a:off x="865941" y="1269368"/>
              <a:ext cx="59821" cy="154658"/>
            </a:xfrm>
            <a:custGeom>
              <a:avLst/>
              <a:gdLst>
                <a:gd name="T0" fmla="*/ 7 w 41"/>
                <a:gd name="T1" fmla="*/ 0 h 106"/>
                <a:gd name="T2" fmla="*/ 0 w 41"/>
                <a:gd name="T3" fmla="*/ 3 h 106"/>
                <a:gd name="T4" fmla="*/ 35 w 41"/>
                <a:gd name="T5" fmla="*/ 106 h 106"/>
                <a:gd name="T6" fmla="*/ 41 w 41"/>
                <a:gd name="T7" fmla="*/ 104 h 106"/>
                <a:gd name="T8" fmla="*/ 7 w 41"/>
                <a:gd name="T9" fmla="*/ 0 h 106"/>
              </a:gdLst>
              <a:ahLst/>
              <a:cxnLst>
                <a:cxn ang="0">
                  <a:pos x="T0" y="T1"/>
                </a:cxn>
                <a:cxn ang="0">
                  <a:pos x="T2" y="T3"/>
                </a:cxn>
                <a:cxn ang="0">
                  <a:pos x="T4" y="T5"/>
                </a:cxn>
                <a:cxn ang="0">
                  <a:pos x="T6" y="T7"/>
                </a:cxn>
                <a:cxn ang="0">
                  <a:pos x="T8" y="T9"/>
                </a:cxn>
              </a:cxnLst>
              <a:rect l="0" t="0" r="r" b="b"/>
              <a:pathLst>
                <a:path w="41" h="106">
                  <a:moveTo>
                    <a:pt x="7" y="0"/>
                  </a:moveTo>
                  <a:lnTo>
                    <a:pt x="0" y="3"/>
                  </a:lnTo>
                  <a:lnTo>
                    <a:pt x="35" y="106"/>
                  </a:lnTo>
                  <a:lnTo>
                    <a:pt x="41" y="104"/>
                  </a:lnTo>
                  <a:lnTo>
                    <a:pt x="7"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3" name="Freeform 550">
              <a:extLst>
                <a:ext uri="{FF2B5EF4-FFF2-40B4-BE49-F238E27FC236}">
                  <a16:creationId xmlns:a16="http://schemas.microsoft.com/office/drawing/2014/main" id="{0E297DE9-A99A-DC5C-98C0-0552D9AF702E}"/>
                </a:ext>
              </a:extLst>
            </p:cNvPr>
            <p:cNvSpPr>
              <a:spLocks/>
            </p:cNvSpPr>
            <p:nvPr/>
          </p:nvSpPr>
          <p:spPr bwMode="auto">
            <a:xfrm>
              <a:off x="917007" y="1267909"/>
              <a:ext cx="157577" cy="157576"/>
            </a:xfrm>
            <a:custGeom>
              <a:avLst/>
              <a:gdLst>
                <a:gd name="T0" fmla="*/ 104 w 108"/>
                <a:gd name="T1" fmla="*/ 0 h 108"/>
                <a:gd name="T2" fmla="*/ 0 w 108"/>
                <a:gd name="T3" fmla="*/ 103 h 108"/>
                <a:gd name="T4" fmla="*/ 5 w 108"/>
                <a:gd name="T5" fmla="*/ 108 h 108"/>
                <a:gd name="T6" fmla="*/ 108 w 108"/>
                <a:gd name="T7" fmla="*/ 5 h 108"/>
                <a:gd name="T8" fmla="*/ 104 w 108"/>
                <a:gd name="T9" fmla="*/ 0 h 108"/>
              </a:gdLst>
              <a:ahLst/>
              <a:cxnLst>
                <a:cxn ang="0">
                  <a:pos x="T0" y="T1"/>
                </a:cxn>
                <a:cxn ang="0">
                  <a:pos x="T2" y="T3"/>
                </a:cxn>
                <a:cxn ang="0">
                  <a:pos x="T4" y="T5"/>
                </a:cxn>
                <a:cxn ang="0">
                  <a:pos x="T6" y="T7"/>
                </a:cxn>
                <a:cxn ang="0">
                  <a:pos x="T8" y="T9"/>
                </a:cxn>
              </a:cxnLst>
              <a:rect l="0" t="0" r="r" b="b"/>
              <a:pathLst>
                <a:path w="108" h="108">
                  <a:moveTo>
                    <a:pt x="104" y="0"/>
                  </a:moveTo>
                  <a:lnTo>
                    <a:pt x="0" y="103"/>
                  </a:lnTo>
                  <a:lnTo>
                    <a:pt x="5" y="108"/>
                  </a:lnTo>
                  <a:lnTo>
                    <a:pt x="108" y="5"/>
                  </a:lnTo>
                  <a:lnTo>
                    <a:pt x="104"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4" name="Oval 551">
              <a:extLst>
                <a:ext uri="{FF2B5EF4-FFF2-40B4-BE49-F238E27FC236}">
                  <a16:creationId xmlns:a16="http://schemas.microsoft.com/office/drawing/2014/main" id="{96BE2870-FDFA-A9CB-AF4B-5AAA9E3939B1}"/>
                </a:ext>
              </a:extLst>
            </p:cNvPr>
            <p:cNvSpPr>
              <a:spLocks noChangeArrowheads="1"/>
            </p:cNvSpPr>
            <p:nvPr/>
          </p:nvSpPr>
          <p:spPr bwMode="auto">
            <a:xfrm>
              <a:off x="830924" y="1332106"/>
              <a:ext cx="180921" cy="179462"/>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0" name="Rectangle 552">
              <a:extLst>
                <a:ext uri="{FF2B5EF4-FFF2-40B4-BE49-F238E27FC236}">
                  <a16:creationId xmlns:a16="http://schemas.microsoft.com/office/drawing/2014/main" id="{73C6C044-79E2-8A80-7AAB-473FE286F292}"/>
                </a:ext>
              </a:extLst>
            </p:cNvPr>
            <p:cNvSpPr>
              <a:spLocks noChangeArrowheads="1"/>
            </p:cNvSpPr>
            <p:nvPr/>
          </p:nvSpPr>
          <p:spPr bwMode="auto">
            <a:xfrm>
              <a:off x="730250" y="1531995"/>
              <a:ext cx="80248" cy="8024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1" name="Rectangle 553">
              <a:extLst>
                <a:ext uri="{FF2B5EF4-FFF2-40B4-BE49-F238E27FC236}">
                  <a16:creationId xmlns:a16="http://schemas.microsoft.com/office/drawing/2014/main" id="{4E1E96DB-F21A-611D-FE45-DBB87F41A53E}"/>
                </a:ext>
              </a:extLst>
            </p:cNvPr>
            <p:cNvSpPr>
              <a:spLocks noChangeArrowheads="1"/>
            </p:cNvSpPr>
            <p:nvPr/>
          </p:nvSpPr>
          <p:spPr bwMode="auto">
            <a:xfrm>
              <a:off x="851351" y="1552422"/>
              <a:ext cx="39395" cy="3939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4" name="Rectangle 554">
              <a:extLst>
                <a:ext uri="{FF2B5EF4-FFF2-40B4-BE49-F238E27FC236}">
                  <a16:creationId xmlns:a16="http://schemas.microsoft.com/office/drawing/2014/main" id="{0A858199-A985-7E2D-45A2-76A62049031F}"/>
                </a:ext>
              </a:extLst>
            </p:cNvPr>
            <p:cNvSpPr>
              <a:spLocks noChangeArrowheads="1"/>
            </p:cNvSpPr>
            <p:nvPr/>
          </p:nvSpPr>
          <p:spPr bwMode="auto">
            <a:xfrm>
              <a:off x="931598" y="1531995"/>
              <a:ext cx="80248" cy="8024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5" name="Rectangle 555">
              <a:extLst>
                <a:ext uri="{FF2B5EF4-FFF2-40B4-BE49-F238E27FC236}">
                  <a16:creationId xmlns:a16="http://schemas.microsoft.com/office/drawing/2014/main" id="{4B51FDC4-0ECD-F8B0-562A-E571547669B8}"/>
                </a:ext>
              </a:extLst>
            </p:cNvPr>
            <p:cNvSpPr>
              <a:spLocks noChangeArrowheads="1"/>
            </p:cNvSpPr>
            <p:nvPr/>
          </p:nvSpPr>
          <p:spPr bwMode="auto">
            <a:xfrm>
              <a:off x="1051239" y="1552422"/>
              <a:ext cx="40853" cy="3939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6" name="Rectangle 556">
              <a:extLst>
                <a:ext uri="{FF2B5EF4-FFF2-40B4-BE49-F238E27FC236}">
                  <a16:creationId xmlns:a16="http://schemas.microsoft.com/office/drawing/2014/main" id="{6EA7E30E-AB14-8AE3-419D-51814B64677F}"/>
                </a:ext>
              </a:extLst>
            </p:cNvPr>
            <p:cNvSpPr>
              <a:spLocks noChangeArrowheads="1"/>
            </p:cNvSpPr>
            <p:nvPr/>
          </p:nvSpPr>
          <p:spPr bwMode="auto">
            <a:xfrm>
              <a:off x="730250" y="1332106"/>
              <a:ext cx="80248" cy="8024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2" name="Rectangle 557">
              <a:extLst>
                <a:ext uri="{FF2B5EF4-FFF2-40B4-BE49-F238E27FC236}">
                  <a16:creationId xmlns:a16="http://schemas.microsoft.com/office/drawing/2014/main" id="{886ED466-15A4-D26A-8DC3-D46EEBB1536A}"/>
                </a:ext>
              </a:extLst>
            </p:cNvPr>
            <p:cNvSpPr>
              <a:spLocks noChangeArrowheads="1"/>
            </p:cNvSpPr>
            <p:nvPr/>
          </p:nvSpPr>
          <p:spPr bwMode="auto">
            <a:xfrm>
              <a:off x="750677" y="1451748"/>
              <a:ext cx="39395" cy="4085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3" name="Rectangle 558">
              <a:extLst>
                <a:ext uri="{FF2B5EF4-FFF2-40B4-BE49-F238E27FC236}">
                  <a16:creationId xmlns:a16="http://schemas.microsoft.com/office/drawing/2014/main" id="{969B7A21-9380-0DAB-A03B-F186A2DEBEAA}"/>
                </a:ext>
              </a:extLst>
            </p:cNvPr>
            <p:cNvSpPr>
              <a:spLocks noChangeArrowheads="1"/>
            </p:cNvSpPr>
            <p:nvPr/>
          </p:nvSpPr>
          <p:spPr bwMode="auto">
            <a:xfrm>
              <a:off x="1051239" y="1351074"/>
              <a:ext cx="40853" cy="4085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048" name="Rectangle 559">
              <a:extLst>
                <a:ext uri="{FF2B5EF4-FFF2-40B4-BE49-F238E27FC236}">
                  <a16:creationId xmlns:a16="http://schemas.microsoft.com/office/drawing/2014/main" id="{D0E96990-F37B-B87E-4F0C-9BA85492E1F8}"/>
                </a:ext>
              </a:extLst>
            </p:cNvPr>
            <p:cNvSpPr>
              <a:spLocks noChangeArrowheads="1"/>
            </p:cNvSpPr>
            <p:nvPr/>
          </p:nvSpPr>
          <p:spPr bwMode="auto">
            <a:xfrm>
              <a:off x="1032272" y="1431321"/>
              <a:ext cx="80248" cy="8024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049" name="Rectangle 560">
              <a:extLst>
                <a:ext uri="{FF2B5EF4-FFF2-40B4-BE49-F238E27FC236}">
                  <a16:creationId xmlns:a16="http://schemas.microsoft.com/office/drawing/2014/main" id="{9FD82F22-DE0B-FA4F-17D5-0D9B819D6557}"/>
                </a:ext>
              </a:extLst>
            </p:cNvPr>
            <p:cNvSpPr>
              <a:spLocks noChangeArrowheads="1"/>
            </p:cNvSpPr>
            <p:nvPr/>
          </p:nvSpPr>
          <p:spPr bwMode="auto">
            <a:xfrm>
              <a:off x="851351" y="1251860"/>
              <a:ext cx="39395" cy="3939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051" name="Rectangle 561">
              <a:extLst>
                <a:ext uri="{FF2B5EF4-FFF2-40B4-BE49-F238E27FC236}">
                  <a16:creationId xmlns:a16="http://schemas.microsoft.com/office/drawing/2014/main" id="{9102D4AF-A315-7F7F-0980-AC85C479D253}"/>
                </a:ext>
              </a:extLst>
            </p:cNvPr>
            <p:cNvSpPr>
              <a:spLocks noChangeArrowheads="1"/>
            </p:cNvSpPr>
            <p:nvPr/>
          </p:nvSpPr>
          <p:spPr bwMode="auto">
            <a:xfrm>
              <a:off x="1032272" y="1231433"/>
              <a:ext cx="80248" cy="8024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8" name="Straight Connector 7">
            <a:extLst>
              <a:ext uri="{FF2B5EF4-FFF2-40B4-BE49-F238E27FC236}">
                <a16:creationId xmlns:a16="http://schemas.microsoft.com/office/drawing/2014/main" id="{51CE97EB-B394-DB2A-B268-FCA01C984FC1}"/>
              </a:ext>
              <a:ext uri="{C183D7F6-B498-43B3-948B-1728B52AA6E4}">
                <adec:decorative xmlns:adec="http://schemas.microsoft.com/office/drawing/2017/decorative" val="1"/>
              </a:ext>
            </a:extLst>
          </p:cNvPr>
          <p:cNvCxnSpPr>
            <a:cxnSpLocks/>
            <a:stCxn id="59" idx="0"/>
            <a:endCxn id="27" idx="4"/>
          </p:cNvCxnSpPr>
          <p:nvPr/>
        </p:nvCxnSpPr>
        <p:spPr>
          <a:xfrm flipV="1">
            <a:off x="1959863" y="3954624"/>
            <a:ext cx="1" cy="675124"/>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9" name="TextBox 58">
            <a:extLst>
              <a:ext uri="{FF2B5EF4-FFF2-40B4-BE49-F238E27FC236}">
                <a16:creationId xmlns:a16="http://schemas.microsoft.com/office/drawing/2014/main" id="{D4DFC24D-063F-A0DC-86D3-6D7FF40D89F2}"/>
              </a:ext>
            </a:extLst>
          </p:cNvPr>
          <p:cNvSpPr txBox="1"/>
          <p:nvPr/>
        </p:nvSpPr>
        <p:spPr>
          <a:xfrm>
            <a:off x="300190" y="4629748"/>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R&amp;D Manager</a:t>
            </a:r>
          </a:p>
        </p:txBody>
      </p:sp>
      <p:sp>
        <p:nvSpPr>
          <p:cNvPr id="58" name="Rectangle: Rounded Corners 57">
            <a:extLst>
              <a:ext uri="{FF2B5EF4-FFF2-40B4-BE49-F238E27FC236}">
                <a16:creationId xmlns:a16="http://schemas.microsoft.com/office/drawing/2014/main" id="{DB572AE5-863A-807E-EE31-20410F701DB8}"/>
              </a:ext>
              <a:ext uri="{C183D7F6-B498-43B3-948B-1728B52AA6E4}">
                <adec:decorative xmlns:adec="http://schemas.microsoft.com/office/drawing/2017/decorative" val="1"/>
              </a:ext>
            </a:extLst>
          </p:cNvPr>
          <p:cNvSpPr/>
          <p:nvPr/>
        </p:nvSpPr>
        <p:spPr bwMode="auto">
          <a:xfrm>
            <a:off x="300190" y="5034215"/>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Automatically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generate or auto-complete</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potential product innovation,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analyzing</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customer trends and calling out insights</a:t>
            </a:r>
          </a:p>
        </p:txBody>
      </p:sp>
      <p:sp>
        <p:nvSpPr>
          <p:cNvPr id="2055" name="TextBox 2054">
            <a:extLst>
              <a:ext uri="{FF2B5EF4-FFF2-40B4-BE49-F238E27FC236}">
                <a16:creationId xmlns:a16="http://schemas.microsoft.com/office/drawing/2014/main" id="{45F13659-755F-5280-86DA-74A254309A67}"/>
              </a:ext>
            </a:extLst>
          </p:cNvPr>
          <p:cNvSpPr txBox="1"/>
          <p:nvPr/>
        </p:nvSpPr>
        <p:spPr>
          <a:xfrm>
            <a:off x="3058630" y="1863831"/>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Front-Line Worker</a:t>
            </a:r>
          </a:p>
        </p:txBody>
      </p:sp>
      <p:sp>
        <p:nvSpPr>
          <p:cNvPr id="2052" name="Rectangle: Rounded Corners 2051">
            <a:extLst>
              <a:ext uri="{FF2B5EF4-FFF2-40B4-BE49-F238E27FC236}">
                <a16:creationId xmlns:a16="http://schemas.microsoft.com/office/drawing/2014/main" id="{10D6E2D8-3790-A91E-B077-CE9942050103}"/>
              </a:ext>
              <a:ext uri="{C183D7F6-B498-43B3-948B-1728B52AA6E4}">
                <adec:decorative xmlns:adec="http://schemas.microsoft.com/office/drawing/2017/decorative" val="1"/>
              </a:ext>
            </a:extLst>
          </p:cNvPr>
          <p:cNvSpPr/>
          <p:nvPr/>
        </p:nvSpPr>
        <p:spPr bwMode="auto">
          <a:xfrm>
            <a:off x="3058630" y="2284387"/>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Identify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production errors, anomalies and</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defects from images,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improving overall</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product quality and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driving productivity gains</a:t>
            </a:r>
          </a:p>
        </p:txBody>
      </p:sp>
      <p:cxnSp>
        <p:nvCxnSpPr>
          <p:cNvPr id="11" name="Straight Connector 10">
            <a:extLst>
              <a:ext uri="{FF2B5EF4-FFF2-40B4-BE49-F238E27FC236}">
                <a16:creationId xmlns:a16="http://schemas.microsoft.com/office/drawing/2014/main" id="{38B49493-867D-8B93-7950-7A5179C7284C}"/>
              </a:ext>
              <a:ext uri="{C183D7F6-B498-43B3-948B-1728B52AA6E4}">
                <adec:decorative xmlns:adec="http://schemas.microsoft.com/office/drawing/2017/decorative" val="1"/>
              </a:ext>
            </a:extLst>
          </p:cNvPr>
          <p:cNvCxnSpPr>
            <a:cxnSpLocks/>
            <a:stCxn id="24" idx="0"/>
            <a:endCxn id="2052" idx="2"/>
          </p:cNvCxnSpPr>
          <p:nvPr/>
        </p:nvCxnSpPr>
        <p:spPr>
          <a:xfrm flipV="1">
            <a:off x="4718303" y="3115384"/>
            <a:ext cx="0" cy="198860"/>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useBgFill="1">
        <p:nvSpPr>
          <p:cNvPr id="24" name="Oval 23">
            <a:extLst>
              <a:ext uri="{FF2B5EF4-FFF2-40B4-BE49-F238E27FC236}">
                <a16:creationId xmlns:a16="http://schemas.microsoft.com/office/drawing/2014/main" id="{26D1B887-8DCC-657A-8D43-08AF2DB3D43D}"/>
              </a:ext>
              <a:ext uri="{C183D7F6-B498-43B3-948B-1728B52AA6E4}">
                <adec:decorative xmlns:adec="http://schemas.microsoft.com/office/drawing/2017/decorative" val="1"/>
              </a:ext>
            </a:extLst>
          </p:cNvPr>
          <p:cNvSpPr>
            <a:spLocks/>
          </p:cNvSpPr>
          <p:nvPr/>
        </p:nvSpPr>
        <p:spPr bwMode="auto">
          <a:xfrm>
            <a:off x="4170974" y="3314244"/>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2072" name="factory 2" descr="factory">
            <a:extLst>
              <a:ext uri="{FF2B5EF4-FFF2-40B4-BE49-F238E27FC236}">
                <a16:creationId xmlns:a16="http://schemas.microsoft.com/office/drawing/2014/main" id="{2B44B6B8-665F-8728-4BB6-A49AABE10194}"/>
              </a:ext>
            </a:extLst>
          </p:cNvPr>
          <p:cNvGrpSpPr/>
          <p:nvPr/>
        </p:nvGrpSpPr>
        <p:grpSpPr>
          <a:xfrm>
            <a:off x="4502562" y="3637630"/>
            <a:ext cx="431482" cy="431482"/>
            <a:chOff x="1648778" y="5692140"/>
            <a:chExt cx="431482" cy="431482"/>
          </a:xfrm>
        </p:grpSpPr>
        <p:sp>
          <p:nvSpPr>
            <p:cNvPr id="2074" name="Freeform: Shape 2073">
              <a:extLst>
                <a:ext uri="{FF2B5EF4-FFF2-40B4-BE49-F238E27FC236}">
                  <a16:creationId xmlns:a16="http://schemas.microsoft.com/office/drawing/2014/main" id="{9ED0E78A-83C1-FD3F-8987-73CB6A8596E3}"/>
                </a:ext>
              </a:extLst>
            </p:cNvPr>
            <p:cNvSpPr/>
            <p:nvPr/>
          </p:nvSpPr>
          <p:spPr>
            <a:xfrm>
              <a:off x="1704406" y="5805778"/>
              <a:ext cx="195724" cy="315827"/>
            </a:xfrm>
            <a:custGeom>
              <a:avLst/>
              <a:gdLst>
                <a:gd name="connsiteX0" fmla="*/ 1548 w 195723"/>
                <a:gd name="connsiteY0" fmla="*/ 316768 h 315827"/>
                <a:gd name="connsiteX1" fmla="*/ 195498 w 195723"/>
                <a:gd name="connsiteY1" fmla="*/ 316768 h 315827"/>
                <a:gd name="connsiteX2" fmla="*/ 195498 w 195723"/>
                <a:gd name="connsiteY2" fmla="*/ 1548 h 315827"/>
                <a:gd name="connsiteX3" fmla="*/ 1548 w 195723"/>
                <a:gd name="connsiteY3" fmla="*/ 1548 h 315827"/>
                <a:gd name="connsiteX4" fmla="*/ 1548 w 195723"/>
                <a:gd name="connsiteY4" fmla="*/ 316768 h 31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23" h="315827">
                  <a:moveTo>
                    <a:pt x="1548" y="316768"/>
                  </a:moveTo>
                  <a:lnTo>
                    <a:pt x="195498" y="316768"/>
                  </a:lnTo>
                  <a:lnTo>
                    <a:pt x="195498" y="1548"/>
                  </a:lnTo>
                  <a:lnTo>
                    <a:pt x="1548" y="1548"/>
                  </a:lnTo>
                  <a:lnTo>
                    <a:pt x="1548" y="316768"/>
                  </a:ln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76" name="Freeform: Shape 2075">
              <a:extLst>
                <a:ext uri="{FF2B5EF4-FFF2-40B4-BE49-F238E27FC236}">
                  <a16:creationId xmlns:a16="http://schemas.microsoft.com/office/drawing/2014/main" id="{78782B99-22B7-66DC-2F41-5EFCE6B79217}"/>
                </a:ext>
              </a:extLst>
            </p:cNvPr>
            <p:cNvSpPr/>
            <p:nvPr/>
          </p:nvSpPr>
          <p:spPr>
            <a:xfrm>
              <a:off x="1891025" y="5872815"/>
              <a:ext cx="186827" cy="249103"/>
            </a:xfrm>
            <a:custGeom>
              <a:avLst/>
              <a:gdLst>
                <a:gd name="connsiteX0" fmla="*/ 1548 w 186827"/>
                <a:gd name="connsiteY0" fmla="*/ 249740 h 249103"/>
                <a:gd name="connsiteX1" fmla="*/ 188165 w 186827"/>
                <a:gd name="connsiteY1" fmla="*/ 249740 h 249103"/>
                <a:gd name="connsiteX2" fmla="*/ 188165 w 186827"/>
                <a:gd name="connsiteY2" fmla="*/ 1548 h 249103"/>
                <a:gd name="connsiteX3" fmla="*/ 1548 w 186827"/>
                <a:gd name="connsiteY3" fmla="*/ 1548 h 249103"/>
                <a:gd name="connsiteX4" fmla="*/ 1548 w 186827"/>
                <a:gd name="connsiteY4" fmla="*/ 249740 h 249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27" h="249103">
                  <a:moveTo>
                    <a:pt x="1548" y="249740"/>
                  </a:moveTo>
                  <a:lnTo>
                    <a:pt x="188165" y="249740"/>
                  </a:lnTo>
                  <a:lnTo>
                    <a:pt x="188165" y="1548"/>
                  </a:lnTo>
                  <a:lnTo>
                    <a:pt x="1548" y="1548"/>
                  </a:lnTo>
                  <a:lnTo>
                    <a:pt x="1548" y="249740"/>
                  </a:ln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78" name="Freeform: Shape 2077">
              <a:extLst>
                <a:ext uri="{FF2B5EF4-FFF2-40B4-BE49-F238E27FC236}">
                  <a16:creationId xmlns:a16="http://schemas.microsoft.com/office/drawing/2014/main" id="{ACF65A4E-CE09-AC9F-3372-0F592323D804}"/>
                </a:ext>
              </a:extLst>
            </p:cNvPr>
            <p:cNvSpPr/>
            <p:nvPr/>
          </p:nvSpPr>
          <p:spPr>
            <a:xfrm>
              <a:off x="1650606" y="5694120"/>
              <a:ext cx="88965" cy="44483"/>
            </a:xfrm>
            <a:custGeom>
              <a:avLst/>
              <a:gdLst>
                <a:gd name="connsiteX0" fmla="*/ 1548 w 88965"/>
                <a:gd name="connsiteY0" fmla="*/ 46258 h 44482"/>
                <a:gd name="connsiteX1" fmla="*/ 91414 w 88965"/>
                <a:gd name="connsiteY1" fmla="*/ 46258 h 44482"/>
                <a:gd name="connsiteX2" fmla="*/ 91414 w 88965"/>
                <a:gd name="connsiteY2" fmla="*/ 1548 h 44482"/>
                <a:gd name="connsiteX3" fmla="*/ 1548 w 88965"/>
                <a:gd name="connsiteY3" fmla="*/ 1548 h 44482"/>
                <a:gd name="connsiteX4" fmla="*/ 1548 w 88965"/>
                <a:gd name="connsiteY4" fmla="*/ 46258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65" h="44482">
                  <a:moveTo>
                    <a:pt x="1548" y="46258"/>
                  </a:moveTo>
                  <a:lnTo>
                    <a:pt x="91414" y="46258"/>
                  </a:lnTo>
                  <a:lnTo>
                    <a:pt x="91414" y="1548"/>
                  </a:lnTo>
                  <a:lnTo>
                    <a:pt x="1548" y="1548"/>
                  </a:lnTo>
                  <a:lnTo>
                    <a:pt x="1548" y="46258"/>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79" name="Freeform: Shape 2078">
              <a:extLst>
                <a:ext uri="{FF2B5EF4-FFF2-40B4-BE49-F238E27FC236}">
                  <a16:creationId xmlns:a16="http://schemas.microsoft.com/office/drawing/2014/main" id="{3F588A7E-E254-7ED3-BDD6-F9F4F1984B57}"/>
                </a:ext>
              </a:extLst>
            </p:cNvPr>
            <p:cNvSpPr/>
            <p:nvPr/>
          </p:nvSpPr>
          <p:spPr>
            <a:xfrm>
              <a:off x="1674476" y="5727447"/>
              <a:ext cx="44483" cy="395896"/>
            </a:xfrm>
            <a:custGeom>
              <a:avLst/>
              <a:gdLst>
                <a:gd name="connsiteX0" fmla="*/ 1548 w 44482"/>
                <a:gd name="connsiteY0" fmla="*/ 395105 h 395895"/>
                <a:gd name="connsiteX1" fmla="*/ 45321 w 44482"/>
                <a:gd name="connsiteY1" fmla="*/ 395105 h 395895"/>
                <a:gd name="connsiteX2" fmla="*/ 45321 w 44482"/>
                <a:gd name="connsiteY2" fmla="*/ 1548 h 395895"/>
                <a:gd name="connsiteX3" fmla="*/ 1548 w 44482"/>
                <a:gd name="connsiteY3" fmla="*/ 1548 h 395895"/>
                <a:gd name="connsiteX4" fmla="*/ 1548 w 44482"/>
                <a:gd name="connsiteY4" fmla="*/ 395105 h 39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395895">
                  <a:moveTo>
                    <a:pt x="1548" y="395105"/>
                  </a:moveTo>
                  <a:lnTo>
                    <a:pt x="45321" y="395105"/>
                  </a:lnTo>
                  <a:lnTo>
                    <a:pt x="45321" y="1548"/>
                  </a:lnTo>
                  <a:lnTo>
                    <a:pt x="1548" y="1548"/>
                  </a:lnTo>
                  <a:lnTo>
                    <a:pt x="1548" y="395105"/>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0" name="Freeform: Shape 2079">
              <a:extLst>
                <a:ext uri="{FF2B5EF4-FFF2-40B4-BE49-F238E27FC236}">
                  <a16:creationId xmlns:a16="http://schemas.microsoft.com/office/drawing/2014/main" id="{163E93F8-8B17-3F8F-13DD-CB10B3903392}"/>
                </a:ext>
              </a:extLst>
            </p:cNvPr>
            <p:cNvSpPr/>
            <p:nvPr/>
          </p:nvSpPr>
          <p:spPr>
            <a:xfrm>
              <a:off x="1953878" y="6053978"/>
              <a:ext cx="44483" cy="66724"/>
            </a:xfrm>
            <a:custGeom>
              <a:avLst/>
              <a:gdLst>
                <a:gd name="connsiteX0" fmla="*/ 46594 w 44482"/>
                <a:gd name="connsiteY0" fmla="*/ 68726 h 66724"/>
                <a:gd name="connsiteX1" fmla="*/ 46594 w 44482"/>
                <a:gd name="connsiteY1" fmla="*/ 1548 h 66724"/>
                <a:gd name="connsiteX2" fmla="*/ 1548 w 44482"/>
                <a:gd name="connsiteY2" fmla="*/ 1548 h 66724"/>
                <a:gd name="connsiteX3" fmla="*/ 1548 w 44482"/>
                <a:gd name="connsiteY3" fmla="*/ 68726 h 66724"/>
                <a:gd name="connsiteX4" fmla="*/ 46594 w 44482"/>
                <a:gd name="connsiteY4" fmla="*/ 68726 h 6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66724">
                  <a:moveTo>
                    <a:pt x="46594" y="68726"/>
                  </a:moveTo>
                  <a:lnTo>
                    <a:pt x="46594" y="1548"/>
                  </a:lnTo>
                  <a:lnTo>
                    <a:pt x="1548" y="1548"/>
                  </a:lnTo>
                  <a:lnTo>
                    <a:pt x="1548" y="68726"/>
                  </a:lnTo>
                  <a:lnTo>
                    <a:pt x="46594" y="68726"/>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1" name="Freeform: Shape 2080">
              <a:extLst>
                <a:ext uri="{FF2B5EF4-FFF2-40B4-BE49-F238E27FC236}">
                  <a16:creationId xmlns:a16="http://schemas.microsoft.com/office/drawing/2014/main" id="{43106B6D-1A93-8C41-9345-D12392083AAE}"/>
                </a:ext>
              </a:extLst>
            </p:cNvPr>
            <p:cNvSpPr/>
            <p:nvPr/>
          </p:nvSpPr>
          <p:spPr>
            <a:xfrm>
              <a:off x="1774293" y="6053978"/>
              <a:ext cx="44483" cy="66724"/>
            </a:xfrm>
            <a:custGeom>
              <a:avLst/>
              <a:gdLst>
                <a:gd name="connsiteX0" fmla="*/ 46593 w 44482"/>
                <a:gd name="connsiteY0" fmla="*/ 68726 h 66724"/>
                <a:gd name="connsiteX1" fmla="*/ 46593 w 44482"/>
                <a:gd name="connsiteY1" fmla="*/ 1548 h 66724"/>
                <a:gd name="connsiteX2" fmla="*/ 1548 w 44482"/>
                <a:gd name="connsiteY2" fmla="*/ 1548 h 66724"/>
                <a:gd name="connsiteX3" fmla="*/ 1548 w 44482"/>
                <a:gd name="connsiteY3" fmla="*/ 68726 h 66724"/>
                <a:gd name="connsiteX4" fmla="*/ 46593 w 44482"/>
                <a:gd name="connsiteY4" fmla="*/ 68726 h 6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66724">
                  <a:moveTo>
                    <a:pt x="46593" y="68726"/>
                  </a:moveTo>
                  <a:lnTo>
                    <a:pt x="46593" y="1548"/>
                  </a:lnTo>
                  <a:lnTo>
                    <a:pt x="1548" y="1548"/>
                  </a:lnTo>
                  <a:lnTo>
                    <a:pt x="1548" y="68726"/>
                  </a:lnTo>
                  <a:lnTo>
                    <a:pt x="46593" y="68726"/>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2" name="Freeform: Shape 2081">
              <a:extLst>
                <a:ext uri="{FF2B5EF4-FFF2-40B4-BE49-F238E27FC236}">
                  <a16:creationId xmlns:a16="http://schemas.microsoft.com/office/drawing/2014/main" id="{23D81D68-26CC-8FDA-141F-A6546736FBAC}"/>
                </a:ext>
              </a:extLst>
            </p:cNvPr>
            <p:cNvSpPr/>
            <p:nvPr/>
          </p:nvSpPr>
          <p:spPr>
            <a:xfrm>
              <a:off x="1740548" y="5851390"/>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3" name="Freeform: Shape 2082">
              <a:extLst>
                <a:ext uri="{FF2B5EF4-FFF2-40B4-BE49-F238E27FC236}">
                  <a16:creationId xmlns:a16="http://schemas.microsoft.com/office/drawing/2014/main" id="{756474C9-0160-4650-92F0-2DF8937013BB}"/>
                </a:ext>
              </a:extLst>
            </p:cNvPr>
            <p:cNvSpPr/>
            <p:nvPr/>
          </p:nvSpPr>
          <p:spPr>
            <a:xfrm>
              <a:off x="1807889" y="5851390"/>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4" name="Freeform: Shape 2083">
              <a:extLst>
                <a:ext uri="{FF2B5EF4-FFF2-40B4-BE49-F238E27FC236}">
                  <a16:creationId xmlns:a16="http://schemas.microsoft.com/office/drawing/2014/main" id="{4F0408E8-128F-5306-91D3-93CA5103EBBB}"/>
                </a:ext>
              </a:extLst>
            </p:cNvPr>
            <p:cNvSpPr/>
            <p:nvPr/>
          </p:nvSpPr>
          <p:spPr>
            <a:xfrm>
              <a:off x="1740548" y="5918045"/>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5" name="Freeform: Shape 2084">
              <a:extLst>
                <a:ext uri="{FF2B5EF4-FFF2-40B4-BE49-F238E27FC236}">
                  <a16:creationId xmlns:a16="http://schemas.microsoft.com/office/drawing/2014/main" id="{1B9D85C0-BB26-3BBF-D69C-C9326C6E9061}"/>
                </a:ext>
              </a:extLst>
            </p:cNvPr>
            <p:cNvSpPr/>
            <p:nvPr/>
          </p:nvSpPr>
          <p:spPr>
            <a:xfrm>
              <a:off x="1807889" y="5918045"/>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6" name="Freeform: Shape 2085">
              <a:extLst>
                <a:ext uri="{FF2B5EF4-FFF2-40B4-BE49-F238E27FC236}">
                  <a16:creationId xmlns:a16="http://schemas.microsoft.com/office/drawing/2014/main" id="{69A07A48-D4B2-809D-8131-26B1465008D4}"/>
                </a:ext>
              </a:extLst>
            </p:cNvPr>
            <p:cNvSpPr/>
            <p:nvPr/>
          </p:nvSpPr>
          <p:spPr>
            <a:xfrm>
              <a:off x="1740548" y="5985447"/>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7" name="Freeform: Shape 2086">
              <a:extLst>
                <a:ext uri="{FF2B5EF4-FFF2-40B4-BE49-F238E27FC236}">
                  <a16:creationId xmlns:a16="http://schemas.microsoft.com/office/drawing/2014/main" id="{DE0954F6-DA1E-12EE-16B8-6B3490EFBF98}"/>
                </a:ext>
              </a:extLst>
            </p:cNvPr>
            <p:cNvSpPr/>
            <p:nvPr/>
          </p:nvSpPr>
          <p:spPr>
            <a:xfrm>
              <a:off x="1807889" y="5985447"/>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8" name="Freeform: Shape 2087">
              <a:extLst>
                <a:ext uri="{FF2B5EF4-FFF2-40B4-BE49-F238E27FC236}">
                  <a16:creationId xmlns:a16="http://schemas.microsoft.com/office/drawing/2014/main" id="{6C530AC6-A8C3-B854-905A-A48A9CC87244}"/>
                </a:ext>
              </a:extLst>
            </p:cNvPr>
            <p:cNvSpPr/>
            <p:nvPr/>
          </p:nvSpPr>
          <p:spPr>
            <a:xfrm>
              <a:off x="1920130" y="5918045"/>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9" name="Freeform: Shape 2088">
              <a:extLst>
                <a:ext uri="{FF2B5EF4-FFF2-40B4-BE49-F238E27FC236}">
                  <a16:creationId xmlns:a16="http://schemas.microsoft.com/office/drawing/2014/main" id="{E977DB5E-A71F-C689-E92F-C1878FEADFBF}"/>
                </a:ext>
              </a:extLst>
            </p:cNvPr>
            <p:cNvSpPr/>
            <p:nvPr/>
          </p:nvSpPr>
          <p:spPr>
            <a:xfrm>
              <a:off x="1920130" y="5985447"/>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90" name="Freeform: Shape 2089">
              <a:extLst>
                <a:ext uri="{FF2B5EF4-FFF2-40B4-BE49-F238E27FC236}">
                  <a16:creationId xmlns:a16="http://schemas.microsoft.com/office/drawing/2014/main" id="{1B71427E-D607-2812-9F8E-F2ACFF8E1257}"/>
                </a:ext>
              </a:extLst>
            </p:cNvPr>
            <p:cNvSpPr/>
            <p:nvPr/>
          </p:nvSpPr>
          <p:spPr>
            <a:xfrm>
              <a:off x="1987475" y="5918045"/>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91" name="Freeform: Shape 2090">
              <a:extLst>
                <a:ext uri="{FF2B5EF4-FFF2-40B4-BE49-F238E27FC236}">
                  <a16:creationId xmlns:a16="http://schemas.microsoft.com/office/drawing/2014/main" id="{C373A205-E8EC-D736-69E7-5AE92D1DBA47}"/>
                </a:ext>
              </a:extLst>
            </p:cNvPr>
            <p:cNvSpPr/>
            <p:nvPr/>
          </p:nvSpPr>
          <p:spPr>
            <a:xfrm>
              <a:off x="1987475" y="5985447"/>
              <a:ext cx="44483" cy="44483"/>
            </a:xfrm>
            <a:custGeom>
              <a:avLst/>
              <a:gdLst>
                <a:gd name="connsiteX0" fmla="*/ 1548 w 44482"/>
                <a:gd name="connsiteY0" fmla="*/ 46333 h 44482"/>
                <a:gd name="connsiteX1" fmla="*/ 46294 w 44482"/>
                <a:gd name="connsiteY1" fmla="*/ 46333 h 44482"/>
                <a:gd name="connsiteX2" fmla="*/ 46294 w 44482"/>
                <a:gd name="connsiteY2" fmla="*/ 1548 h 44482"/>
                <a:gd name="connsiteX3" fmla="*/ 1548 w 44482"/>
                <a:gd name="connsiteY3" fmla="*/ 1548 h 44482"/>
                <a:gd name="connsiteX4" fmla="*/ 1548 w 44482"/>
                <a:gd name="connsiteY4" fmla="*/ 46333 h 4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2" h="44482">
                  <a:moveTo>
                    <a:pt x="1548" y="46333"/>
                  </a:moveTo>
                  <a:lnTo>
                    <a:pt x="46294" y="46333"/>
                  </a:lnTo>
                  <a:lnTo>
                    <a:pt x="46294" y="1548"/>
                  </a:lnTo>
                  <a:lnTo>
                    <a:pt x="1548" y="1548"/>
                  </a:lnTo>
                  <a:lnTo>
                    <a:pt x="1548" y="46333"/>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92" name="Freeform: Shape 2091">
              <a:extLst>
                <a:ext uri="{FF2B5EF4-FFF2-40B4-BE49-F238E27FC236}">
                  <a16:creationId xmlns:a16="http://schemas.microsoft.com/office/drawing/2014/main" id="{D8C9F3CC-998D-F4EE-380B-D97F3D143B19}"/>
                </a:ext>
              </a:extLst>
            </p:cNvPr>
            <p:cNvSpPr/>
            <p:nvPr/>
          </p:nvSpPr>
          <p:spPr>
            <a:xfrm>
              <a:off x="1934574" y="5748941"/>
              <a:ext cx="80069" cy="80069"/>
            </a:xfrm>
            <a:custGeom>
              <a:avLst/>
              <a:gdLst>
                <a:gd name="connsiteX0" fmla="*/ 81911 w 80068"/>
                <a:gd name="connsiteY0" fmla="*/ 41765 h 80068"/>
                <a:gd name="connsiteX1" fmla="*/ 41729 w 80068"/>
                <a:gd name="connsiteY1" fmla="*/ 81982 h 80068"/>
                <a:gd name="connsiteX2" fmla="*/ 1548 w 80068"/>
                <a:gd name="connsiteY2" fmla="*/ 41765 h 80068"/>
                <a:gd name="connsiteX3" fmla="*/ 41729 w 80068"/>
                <a:gd name="connsiteY3" fmla="*/ 1548 h 80068"/>
                <a:gd name="connsiteX4" fmla="*/ 81911 w 80068"/>
                <a:gd name="connsiteY4" fmla="*/ 41765 h 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68" h="80068">
                  <a:moveTo>
                    <a:pt x="81911" y="41765"/>
                  </a:moveTo>
                  <a:cubicBezTo>
                    <a:pt x="81911" y="63932"/>
                    <a:pt x="63953" y="81982"/>
                    <a:pt x="41729" y="81982"/>
                  </a:cubicBezTo>
                  <a:cubicBezTo>
                    <a:pt x="19581" y="81982"/>
                    <a:pt x="1548" y="64008"/>
                    <a:pt x="1548" y="41765"/>
                  </a:cubicBezTo>
                  <a:cubicBezTo>
                    <a:pt x="1548" y="19522"/>
                    <a:pt x="19506" y="1548"/>
                    <a:pt x="41729" y="1548"/>
                  </a:cubicBezTo>
                  <a:cubicBezTo>
                    <a:pt x="63953" y="1548"/>
                    <a:pt x="81911" y="19597"/>
                    <a:pt x="81911" y="41765"/>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93" name="Freeform: Shape 2092">
              <a:extLst>
                <a:ext uri="{FF2B5EF4-FFF2-40B4-BE49-F238E27FC236}">
                  <a16:creationId xmlns:a16="http://schemas.microsoft.com/office/drawing/2014/main" id="{2D1C5C11-6D26-8501-E7E4-B1F2A88D72AA}"/>
                </a:ext>
              </a:extLst>
            </p:cNvPr>
            <p:cNvSpPr/>
            <p:nvPr/>
          </p:nvSpPr>
          <p:spPr>
            <a:xfrm>
              <a:off x="1921255" y="5799262"/>
              <a:ext cx="133448" cy="31138"/>
            </a:xfrm>
            <a:custGeom>
              <a:avLst/>
              <a:gdLst>
                <a:gd name="connsiteX0" fmla="*/ 120297 w 133448"/>
                <a:gd name="connsiteY0" fmla="*/ 31654 h 31137"/>
                <a:gd name="connsiteX1" fmla="*/ 16588 w 133448"/>
                <a:gd name="connsiteY1" fmla="*/ 31654 h 31137"/>
                <a:gd name="connsiteX2" fmla="*/ 1548 w 133448"/>
                <a:gd name="connsiteY2" fmla="*/ 16601 h 31137"/>
                <a:gd name="connsiteX3" fmla="*/ 16588 w 133448"/>
                <a:gd name="connsiteY3" fmla="*/ 1548 h 31137"/>
                <a:gd name="connsiteX4" fmla="*/ 120372 w 133448"/>
                <a:gd name="connsiteY4" fmla="*/ 1548 h 31137"/>
                <a:gd name="connsiteX5" fmla="*/ 135413 w 133448"/>
                <a:gd name="connsiteY5" fmla="*/ 16601 h 31137"/>
                <a:gd name="connsiteX6" fmla="*/ 120297 w 133448"/>
                <a:gd name="connsiteY6" fmla="*/ 31654 h 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48" h="31137">
                  <a:moveTo>
                    <a:pt x="120297" y="31654"/>
                  </a:moveTo>
                  <a:lnTo>
                    <a:pt x="16588" y="31654"/>
                  </a:lnTo>
                  <a:cubicBezTo>
                    <a:pt x="8282" y="31654"/>
                    <a:pt x="1548" y="24914"/>
                    <a:pt x="1548" y="16601"/>
                  </a:cubicBezTo>
                  <a:cubicBezTo>
                    <a:pt x="1548" y="8288"/>
                    <a:pt x="8282" y="1548"/>
                    <a:pt x="16588" y="1548"/>
                  </a:cubicBezTo>
                  <a:lnTo>
                    <a:pt x="120372" y="1548"/>
                  </a:lnTo>
                  <a:cubicBezTo>
                    <a:pt x="128678" y="1548"/>
                    <a:pt x="135413" y="8288"/>
                    <a:pt x="135413" y="16601"/>
                  </a:cubicBezTo>
                  <a:cubicBezTo>
                    <a:pt x="135413" y="24914"/>
                    <a:pt x="128678" y="31654"/>
                    <a:pt x="120297" y="31654"/>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94" name="Freeform: Shape 2093">
              <a:extLst>
                <a:ext uri="{FF2B5EF4-FFF2-40B4-BE49-F238E27FC236}">
                  <a16:creationId xmlns:a16="http://schemas.microsoft.com/office/drawing/2014/main" id="{54957510-7F07-F2E3-7A2F-547C85F18055}"/>
                </a:ext>
              </a:extLst>
            </p:cNvPr>
            <p:cNvSpPr/>
            <p:nvPr/>
          </p:nvSpPr>
          <p:spPr>
            <a:xfrm>
              <a:off x="1988148" y="5762355"/>
              <a:ext cx="53379" cy="53379"/>
            </a:xfrm>
            <a:custGeom>
              <a:avLst/>
              <a:gdLst>
                <a:gd name="connsiteX0" fmla="*/ 55124 w 53379"/>
                <a:gd name="connsiteY0" fmla="*/ 28359 h 53379"/>
                <a:gd name="connsiteX1" fmla="*/ 28336 w 53379"/>
                <a:gd name="connsiteY1" fmla="*/ 55170 h 53379"/>
                <a:gd name="connsiteX2" fmla="*/ 1548 w 53379"/>
                <a:gd name="connsiteY2" fmla="*/ 28359 h 53379"/>
                <a:gd name="connsiteX3" fmla="*/ 28336 w 53379"/>
                <a:gd name="connsiteY3" fmla="*/ 1548 h 53379"/>
                <a:gd name="connsiteX4" fmla="*/ 55124 w 53379"/>
                <a:gd name="connsiteY4" fmla="*/ 28359 h 5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79" h="53379">
                  <a:moveTo>
                    <a:pt x="55124" y="28359"/>
                  </a:moveTo>
                  <a:cubicBezTo>
                    <a:pt x="55124" y="43188"/>
                    <a:pt x="43151" y="55170"/>
                    <a:pt x="28336" y="55170"/>
                  </a:cubicBezTo>
                  <a:cubicBezTo>
                    <a:pt x="13520" y="55170"/>
                    <a:pt x="1548" y="43188"/>
                    <a:pt x="1548" y="28359"/>
                  </a:cubicBezTo>
                  <a:cubicBezTo>
                    <a:pt x="1548" y="13530"/>
                    <a:pt x="13520" y="1548"/>
                    <a:pt x="28336" y="1548"/>
                  </a:cubicBezTo>
                  <a:cubicBezTo>
                    <a:pt x="43151" y="1548"/>
                    <a:pt x="55124" y="13530"/>
                    <a:pt x="55124" y="28359"/>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7" name="TextBox 46">
            <a:extLst>
              <a:ext uri="{FF2B5EF4-FFF2-40B4-BE49-F238E27FC236}">
                <a16:creationId xmlns:a16="http://schemas.microsoft.com/office/drawing/2014/main" id="{14224203-4D35-353C-D6BA-438B76B7C6A6}"/>
              </a:ext>
            </a:extLst>
          </p:cNvPr>
          <p:cNvSpPr txBox="1"/>
          <p:nvPr/>
        </p:nvSpPr>
        <p:spPr>
          <a:xfrm>
            <a:off x="3662171" y="4392509"/>
            <a:ext cx="2112264" cy="446276"/>
          </a:xfrm>
          <a:prstGeom prst="rect">
            <a:avLst/>
          </a:prstGeom>
          <a:noFill/>
        </p:spPr>
        <p:txBody>
          <a:bodyPr wrap="square" lIns="0" tIns="182880" rIns="0">
            <a:spAutoFit/>
          </a:bodyPr>
          <a:lstStyle>
            <a:defPPr>
              <a:defRPr lang="en-US"/>
            </a:def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Factory </a:t>
            </a:r>
          </a:p>
        </p:txBody>
      </p:sp>
      <p:sp>
        <p:nvSpPr>
          <p:cNvPr id="48" name="TextBox 47">
            <a:extLst>
              <a:ext uri="{FF2B5EF4-FFF2-40B4-BE49-F238E27FC236}">
                <a16:creationId xmlns:a16="http://schemas.microsoft.com/office/drawing/2014/main" id="{4835250F-E2B7-C204-B6E3-2878C99589FB}"/>
              </a:ext>
            </a:extLst>
          </p:cNvPr>
          <p:cNvSpPr txBox="1"/>
          <p:nvPr/>
        </p:nvSpPr>
        <p:spPr>
          <a:xfrm>
            <a:off x="6419086" y="3262461"/>
            <a:ext cx="2115314" cy="446276"/>
          </a:xfrm>
          <a:prstGeom prst="rect">
            <a:avLst/>
          </a:prstGeom>
          <a:noFill/>
        </p:spPr>
        <p:txBody>
          <a:bodyPr wrap="square" lIns="0" rIns="0" bIns="182880">
            <a:spAutoFit/>
          </a:bodyPr>
          <a:lstStyle>
            <a:defPPr>
              <a:defRPr lang="en-US"/>
            </a:def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Headquarter/Marketing</a:t>
            </a:r>
          </a:p>
        </p:txBody>
      </p:sp>
      <p:sp useBgFill="1">
        <p:nvSpPr>
          <p:cNvPr id="31" name="Oval 30">
            <a:extLst>
              <a:ext uri="{FF2B5EF4-FFF2-40B4-BE49-F238E27FC236}">
                <a16:creationId xmlns:a16="http://schemas.microsoft.com/office/drawing/2014/main" id="{93DAE1E1-4620-73FF-DBBC-ECE98EE4D986}"/>
              </a:ext>
              <a:ext uri="{C183D7F6-B498-43B3-948B-1728B52AA6E4}">
                <adec:decorative xmlns:adec="http://schemas.microsoft.com/office/drawing/2017/decorative" val="1"/>
              </a:ext>
            </a:extLst>
          </p:cNvPr>
          <p:cNvSpPr>
            <a:spLocks/>
          </p:cNvSpPr>
          <p:nvPr/>
        </p:nvSpPr>
        <p:spPr bwMode="auto">
          <a:xfrm>
            <a:off x="6929414" y="3716403"/>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2105" name="IoT 2" descr="IoT, building">
            <a:extLst>
              <a:ext uri="{FF2B5EF4-FFF2-40B4-BE49-F238E27FC236}">
                <a16:creationId xmlns:a16="http://schemas.microsoft.com/office/drawing/2014/main" id="{8067CA9B-6312-BBCE-5FA9-DE72008AE568}"/>
              </a:ext>
            </a:extLst>
          </p:cNvPr>
          <p:cNvGrpSpPr/>
          <p:nvPr/>
        </p:nvGrpSpPr>
        <p:grpSpPr>
          <a:xfrm>
            <a:off x="7276760" y="4055546"/>
            <a:ext cx="399967" cy="399968"/>
            <a:chOff x="2523385" y="4873946"/>
            <a:chExt cx="399967" cy="399968"/>
          </a:xfrm>
        </p:grpSpPr>
        <p:sp>
          <p:nvSpPr>
            <p:cNvPr id="2106" name="Freeform 5">
              <a:extLst>
                <a:ext uri="{FF2B5EF4-FFF2-40B4-BE49-F238E27FC236}">
                  <a16:creationId xmlns:a16="http://schemas.microsoft.com/office/drawing/2014/main" id="{6B9528CD-B987-09D0-2CA6-DD7FAB4E55FE}"/>
                </a:ext>
              </a:extLst>
            </p:cNvPr>
            <p:cNvSpPr>
              <a:spLocks noEditPoints="1"/>
            </p:cNvSpPr>
            <p:nvPr/>
          </p:nvSpPr>
          <p:spPr bwMode="auto">
            <a:xfrm>
              <a:off x="2566961" y="4894178"/>
              <a:ext cx="312816" cy="379736"/>
            </a:xfrm>
            <a:custGeom>
              <a:avLst/>
              <a:gdLst>
                <a:gd name="T0" fmla="*/ 0 w 301"/>
                <a:gd name="T1" fmla="*/ 251 h 364"/>
                <a:gd name="T2" fmla="*/ 46 w 301"/>
                <a:gd name="T3" fmla="*/ 247 h 364"/>
                <a:gd name="T4" fmla="*/ 49 w 301"/>
                <a:gd name="T5" fmla="*/ 202 h 364"/>
                <a:gd name="T6" fmla="*/ 35 w 301"/>
                <a:gd name="T7" fmla="*/ 237 h 364"/>
                <a:gd name="T8" fmla="*/ 2 w 301"/>
                <a:gd name="T9" fmla="*/ 228 h 364"/>
                <a:gd name="T10" fmla="*/ 25 w 301"/>
                <a:gd name="T11" fmla="*/ 202 h 364"/>
                <a:gd name="T12" fmla="*/ 40 w 301"/>
                <a:gd name="T13" fmla="*/ 230 h 364"/>
                <a:gd name="T14" fmla="*/ 191 w 301"/>
                <a:gd name="T15" fmla="*/ 22 h 364"/>
                <a:gd name="T16" fmla="*/ 173 w 301"/>
                <a:gd name="T17" fmla="*/ 82 h 364"/>
                <a:gd name="T18" fmla="*/ 112 w 301"/>
                <a:gd name="T19" fmla="*/ 66 h 364"/>
                <a:gd name="T20" fmla="*/ 135 w 301"/>
                <a:gd name="T21" fmla="*/ 0 h 364"/>
                <a:gd name="T22" fmla="*/ 23 w 301"/>
                <a:gd name="T23" fmla="*/ 177 h 364"/>
                <a:gd name="T24" fmla="*/ 66 w 301"/>
                <a:gd name="T25" fmla="*/ 222 h 364"/>
                <a:gd name="T26" fmla="*/ 23 w 301"/>
                <a:gd name="T27" fmla="*/ 268 h 364"/>
                <a:gd name="T28" fmla="*/ 101 w 301"/>
                <a:gd name="T29" fmla="*/ 364 h 364"/>
                <a:gd name="T30" fmla="*/ 201 w 301"/>
                <a:gd name="T31" fmla="*/ 364 h 364"/>
                <a:gd name="T32" fmla="*/ 279 w 301"/>
                <a:gd name="T33" fmla="*/ 188 h 364"/>
                <a:gd name="T34" fmla="*/ 235 w 301"/>
                <a:gd name="T35" fmla="*/ 143 h 364"/>
                <a:gd name="T36" fmla="*/ 279 w 301"/>
                <a:gd name="T37" fmla="*/ 97 h 364"/>
                <a:gd name="T38" fmla="*/ 167 w 301"/>
                <a:gd name="T39" fmla="*/ 0 h 364"/>
                <a:gd name="T40" fmla="*/ 60 w 301"/>
                <a:gd name="T41" fmla="*/ 121 h 364"/>
                <a:gd name="T42" fmla="*/ 171 w 301"/>
                <a:gd name="T43" fmla="*/ 243 h 364"/>
                <a:gd name="T44" fmla="*/ 171 w 301"/>
                <a:gd name="T45" fmla="*/ 202 h 364"/>
                <a:gd name="T46" fmla="*/ 131 w 301"/>
                <a:gd name="T47" fmla="*/ 162 h 364"/>
                <a:gd name="T48" fmla="*/ 171 w 301"/>
                <a:gd name="T49" fmla="*/ 162 h 364"/>
                <a:gd name="T50" fmla="*/ 201 w 301"/>
                <a:gd name="T51" fmla="*/ 202 h 364"/>
                <a:gd name="T52" fmla="*/ 280 w 301"/>
                <a:gd name="T53" fmla="*/ 107 h 364"/>
                <a:gd name="T54" fmla="*/ 246 w 301"/>
                <a:gd name="T55" fmla="*/ 137 h 364"/>
                <a:gd name="T56" fmla="*/ 270 w 301"/>
                <a:gd name="T57" fmla="*/ 176 h 364"/>
                <a:gd name="T58" fmla="*/ 301 w 301"/>
                <a:gd name="T59" fmla="*/ 114 h 364"/>
                <a:gd name="T60" fmla="*/ 269 w 301"/>
                <a:gd name="T61" fmla="*/ 159 h 364"/>
                <a:gd name="T62" fmla="*/ 266 w 301"/>
                <a:gd name="T63" fmla="*/ 128 h 364"/>
                <a:gd name="T64" fmla="*/ 297 w 301"/>
                <a:gd name="T65" fmla="*/ 131 h 364"/>
                <a:gd name="T66" fmla="*/ 295 w 301"/>
                <a:gd name="T67" fmla="*/ 157 h 364"/>
                <a:gd name="T68" fmla="*/ 179 w 301"/>
                <a:gd name="T69" fmla="*/ 22 h 364"/>
                <a:gd name="T70" fmla="*/ 118 w 301"/>
                <a:gd name="T71" fmla="*/ 29 h 364"/>
                <a:gd name="T72" fmla="*/ 156 w 301"/>
                <a:gd name="T73" fmla="*/ 78 h 364"/>
                <a:gd name="T74" fmla="*/ 179 w 301"/>
                <a:gd name="T75" fmla="*/ 22 h 364"/>
                <a:gd name="T76" fmla="*/ 140 w 301"/>
                <a:gd name="T77" fmla="*/ 59 h 364"/>
                <a:gd name="T78" fmla="*/ 141 w 301"/>
                <a:gd name="T79" fmla="*/ 25 h 364"/>
                <a:gd name="T80" fmla="*/ 171 w 301"/>
                <a:gd name="T81" fmla="*/ 43 h 364"/>
                <a:gd name="T82" fmla="*/ 21 w 301"/>
                <a:gd name="T83" fmla="*/ 187 h 364"/>
                <a:gd name="T84" fmla="*/ 15 w 301"/>
                <a:gd name="T85" fmla="*/ 257 h 364"/>
                <a:gd name="T86" fmla="*/ 54 w 301"/>
                <a:gd name="T87" fmla="*/ 233 h 364"/>
                <a:gd name="T88" fmla="*/ 37 w 301"/>
                <a:gd name="T89" fmla="*/ 191 h 364"/>
                <a:gd name="T90" fmla="*/ 23 w 301"/>
                <a:gd name="T91" fmla="*/ 242 h 364"/>
                <a:gd name="T92" fmla="*/ 3 w 301"/>
                <a:gd name="T93" fmla="*/ 215 h 364"/>
                <a:gd name="T94" fmla="*/ 37 w 301"/>
                <a:gd name="T95" fmla="*/ 209 h 364"/>
                <a:gd name="T96" fmla="*/ 35 w 301"/>
                <a:gd name="T97" fmla="*/ 23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1" h="364">
                  <a:moveTo>
                    <a:pt x="21" y="187"/>
                  </a:moveTo>
                  <a:cubicBezTo>
                    <a:pt x="14" y="187"/>
                    <a:pt x="6" y="189"/>
                    <a:pt x="0" y="194"/>
                  </a:cubicBezTo>
                  <a:cubicBezTo>
                    <a:pt x="0" y="251"/>
                    <a:pt x="0" y="251"/>
                    <a:pt x="0" y="251"/>
                  </a:cubicBezTo>
                  <a:cubicBezTo>
                    <a:pt x="5" y="254"/>
                    <a:pt x="10" y="256"/>
                    <a:pt x="15" y="257"/>
                  </a:cubicBezTo>
                  <a:cubicBezTo>
                    <a:pt x="21" y="258"/>
                    <a:pt x="27" y="258"/>
                    <a:pt x="32" y="256"/>
                  </a:cubicBezTo>
                  <a:cubicBezTo>
                    <a:pt x="37" y="254"/>
                    <a:pt x="42" y="251"/>
                    <a:pt x="46" y="247"/>
                  </a:cubicBezTo>
                  <a:cubicBezTo>
                    <a:pt x="50" y="243"/>
                    <a:pt x="53" y="239"/>
                    <a:pt x="54" y="233"/>
                  </a:cubicBezTo>
                  <a:cubicBezTo>
                    <a:pt x="56" y="228"/>
                    <a:pt x="57" y="222"/>
                    <a:pt x="56" y="217"/>
                  </a:cubicBezTo>
                  <a:cubicBezTo>
                    <a:pt x="55" y="211"/>
                    <a:pt x="53" y="206"/>
                    <a:pt x="49" y="202"/>
                  </a:cubicBezTo>
                  <a:cubicBezTo>
                    <a:pt x="46" y="197"/>
                    <a:pt x="42" y="193"/>
                    <a:pt x="37" y="191"/>
                  </a:cubicBezTo>
                  <a:cubicBezTo>
                    <a:pt x="32" y="188"/>
                    <a:pt x="27" y="187"/>
                    <a:pt x="21" y="187"/>
                  </a:cubicBezTo>
                  <a:moveTo>
                    <a:pt x="35" y="237"/>
                  </a:moveTo>
                  <a:cubicBezTo>
                    <a:pt x="32" y="240"/>
                    <a:pt x="28" y="242"/>
                    <a:pt x="23" y="242"/>
                  </a:cubicBezTo>
                  <a:cubicBezTo>
                    <a:pt x="18" y="243"/>
                    <a:pt x="14" y="242"/>
                    <a:pt x="10" y="239"/>
                  </a:cubicBezTo>
                  <a:cubicBezTo>
                    <a:pt x="6" y="237"/>
                    <a:pt x="3" y="233"/>
                    <a:pt x="2" y="228"/>
                  </a:cubicBezTo>
                  <a:cubicBezTo>
                    <a:pt x="1" y="224"/>
                    <a:pt x="1" y="219"/>
                    <a:pt x="3" y="215"/>
                  </a:cubicBezTo>
                  <a:cubicBezTo>
                    <a:pt x="4" y="210"/>
                    <a:pt x="8" y="207"/>
                    <a:pt x="12" y="204"/>
                  </a:cubicBezTo>
                  <a:cubicBezTo>
                    <a:pt x="16" y="202"/>
                    <a:pt x="20" y="202"/>
                    <a:pt x="25" y="202"/>
                  </a:cubicBezTo>
                  <a:cubicBezTo>
                    <a:pt x="30" y="203"/>
                    <a:pt x="34" y="206"/>
                    <a:pt x="37" y="209"/>
                  </a:cubicBezTo>
                  <a:cubicBezTo>
                    <a:pt x="39" y="213"/>
                    <a:pt x="41" y="218"/>
                    <a:pt x="41" y="222"/>
                  </a:cubicBezTo>
                  <a:cubicBezTo>
                    <a:pt x="41" y="225"/>
                    <a:pt x="41" y="228"/>
                    <a:pt x="40" y="230"/>
                  </a:cubicBezTo>
                  <a:cubicBezTo>
                    <a:pt x="39" y="233"/>
                    <a:pt x="37" y="235"/>
                    <a:pt x="35" y="237"/>
                  </a:cubicBezTo>
                  <a:moveTo>
                    <a:pt x="167" y="0"/>
                  </a:moveTo>
                  <a:cubicBezTo>
                    <a:pt x="177" y="4"/>
                    <a:pt x="186" y="12"/>
                    <a:pt x="191" y="22"/>
                  </a:cubicBezTo>
                  <a:cubicBezTo>
                    <a:pt x="194" y="29"/>
                    <a:pt x="196" y="36"/>
                    <a:pt x="196" y="44"/>
                  </a:cubicBezTo>
                  <a:cubicBezTo>
                    <a:pt x="196" y="52"/>
                    <a:pt x="193" y="60"/>
                    <a:pt x="189" y="66"/>
                  </a:cubicBezTo>
                  <a:cubicBezTo>
                    <a:pt x="185" y="73"/>
                    <a:pt x="180" y="78"/>
                    <a:pt x="173" y="82"/>
                  </a:cubicBezTo>
                  <a:cubicBezTo>
                    <a:pt x="166" y="86"/>
                    <a:pt x="159" y="88"/>
                    <a:pt x="151" y="88"/>
                  </a:cubicBezTo>
                  <a:cubicBezTo>
                    <a:pt x="143" y="88"/>
                    <a:pt x="135" y="86"/>
                    <a:pt x="129" y="82"/>
                  </a:cubicBezTo>
                  <a:cubicBezTo>
                    <a:pt x="122" y="78"/>
                    <a:pt x="116" y="73"/>
                    <a:pt x="112" y="66"/>
                  </a:cubicBezTo>
                  <a:cubicBezTo>
                    <a:pt x="108" y="60"/>
                    <a:pt x="106" y="52"/>
                    <a:pt x="106" y="44"/>
                  </a:cubicBezTo>
                  <a:cubicBezTo>
                    <a:pt x="105" y="36"/>
                    <a:pt x="107" y="29"/>
                    <a:pt x="111" y="22"/>
                  </a:cubicBezTo>
                  <a:cubicBezTo>
                    <a:pt x="116" y="12"/>
                    <a:pt x="124" y="4"/>
                    <a:pt x="135" y="0"/>
                  </a:cubicBezTo>
                  <a:cubicBezTo>
                    <a:pt x="0" y="0"/>
                    <a:pt x="0" y="0"/>
                    <a:pt x="0" y="0"/>
                  </a:cubicBezTo>
                  <a:cubicBezTo>
                    <a:pt x="0" y="182"/>
                    <a:pt x="0" y="182"/>
                    <a:pt x="0" y="182"/>
                  </a:cubicBezTo>
                  <a:cubicBezTo>
                    <a:pt x="7" y="178"/>
                    <a:pt x="15" y="177"/>
                    <a:pt x="23" y="177"/>
                  </a:cubicBezTo>
                  <a:cubicBezTo>
                    <a:pt x="30" y="177"/>
                    <a:pt x="38" y="179"/>
                    <a:pt x="45" y="183"/>
                  </a:cubicBezTo>
                  <a:cubicBezTo>
                    <a:pt x="51" y="188"/>
                    <a:pt x="57" y="193"/>
                    <a:pt x="60" y="200"/>
                  </a:cubicBezTo>
                  <a:cubicBezTo>
                    <a:pt x="64" y="207"/>
                    <a:pt x="66" y="215"/>
                    <a:pt x="66" y="222"/>
                  </a:cubicBezTo>
                  <a:cubicBezTo>
                    <a:pt x="66" y="230"/>
                    <a:pt x="64" y="238"/>
                    <a:pt x="60" y="245"/>
                  </a:cubicBezTo>
                  <a:cubicBezTo>
                    <a:pt x="57" y="251"/>
                    <a:pt x="51" y="257"/>
                    <a:pt x="45" y="261"/>
                  </a:cubicBezTo>
                  <a:cubicBezTo>
                    <a:pt x="38" y="265"/>
                    <a:pt x="30" y="268"/>
                    <a:pt x="23" y="268"/>
                  </a:cubicBezTo>
                  <a:cubicBezTo>
                    <a:pt x="15" y="268"/>
                    <a:pt x="7" y="266"/>
                    <a:pt x="0" y="263"/>
                  </a:cubicBezTo>
                  <a:cubicBezTo>
                    <a:pt x="0" y="364"/>
                    <a:pt x="0" y="364"/>
                    <a:pt x="0" y="364"/>
                  </a:cubicBezTo>
                  <a:cubicBezTo>
                    <a:pt x="101" y="364"/>
                    <a:pt x="101" y="364"/>
                    <a:pt x="101" y="364"/>
                  </a:cubicBezTo>
                  <a:cubicBezTo>
                    <a:pt x="101" y="283"/>
                    <a:pt x="101" y="283"/>
                    <a:pt x="101" y="283"/>
                  </a:cubicBezTo>
                  <a:cubicBezTo>
                    <a:pt x="201" y="283"/>
                    <a:pt x="201" y="283"/>
                    <a:pt x="201" y="283"/>
                  </a:cubicBezTo>
                  <a:cubicBezTo>
                    <a:pt x="201" y="364"/>
                    <a:pt x="201" y="364"/>
                    <a:pt x="201" y="364"/>
                  </a:cubicBezTo>
                  <a:cubicBezTo>
                    <a:pt x="301" y="364"/>
                    <a:pt x="301" y="364"/>
                    <a:pt x="301" y="364"/>
                  </a:cubicBezTo>
                  <a:cubicBezTo>
                    <a:pt x="301" y="183"/>
                    <a:pt x="301" y="183"/>
                    <a:pt x="301" y="183"/>
                  </a:cubicBezTo>
                  <a:cubicBezTo>
                    <a:pt x="294" y="187"/>
                    <a:pt x="287" y="188"/>
                    <a:pt x="279" y="188"/>
                  </a:cubicBezTo>
                  <a:cubicBezTo>
                    <a:pt x="271" y="188"/>
                    <a:pt x="264" y="186"/>
                    <a:pt x="257" y="182"/>
                  </a:cubicBezTo>
                  <a:cubicBezTo>
                    <a:pt x="250" y="177"/>
                    <a:pt x="245" y="172"/>
                    <a:pt x="241" y="165"/>
                  </a:cubicBezTo>
                  <a:cubicBezTo>
                    <a:pt x="237" y="158"/>
                    <a:pt x="235" y="150"/>
                    <a:pt x="235" y="143"/>
                  </a:cubicBezTo>
                  <a:cubicBezTo>
                    <a:pt x="235" y="135"/>
                    <a:pt x="237" y="127"/>
                    <a:pt x="241" y="120"/>
                  </a:cubicBezTo>
                  <a:cubicBezTo>
                    <a:pt x="245" y="114"/>
                    <a:pt x="250" y="108"/>
                    <a:pt x="257" y="104"/>
                  </a:cubicBezTo>
                  <a:cubicBezTo>
                    <a:pt x="264" y="100"/>
                    <a:pt x="271" y="98"/>
                    <a:pt x="279" y="97"/>
                  </a:cubicBezTo>
                  <a:cubicBezTo>
                    <a:pt x="287" y="97"/>
                    <a:pt x="294" y="99"/>
                    <a:pt x="301" y="102"/>
                  </a:cubicBezTo>
                  <a:cubicBezTo>
                    <a:pt x="301" y="0"/>
                    <a:pt x="301" y="0"/>
                    <a:pt x="301" y="0"/>
                  </a:cubicBezTo>
                  <a:cubicBezTo>
                    <a:pt x="167" y="0"/>
                    <a:pt x="167" y="0"/>
                    <a:pt x="167" y="0"/>
                  </a:cubicBezTo>
                  <a:moveTo>
                    <a:pt x="101" y="162"/>
                  </a:moveTo>
                  <a:cubicBezTo>
                    <a:pt x="60" y="162"/>
                    <a:pt x="60" y="162"/>
                    <a:pt x="60" y="162"/>
                  </a:cubicBezTo>
                  <a:cubicBezTo>
                    <a:pt x="60" y="121"/>
                    <a:pt x="60" y="121"/>
                    <a:pt x="60" y="121"/>
                  </a:cubicBezTo>
                  <a:cubicBezTo>
                    <a:pt x="101" y="121"/>
                    <a:pt x="101" y="121"/>
                    <a:pt x="101" y="121"/>
                  </a:cubicBezTo>
                  <a:cubicBezTo>
                    <a:pt x="101" y="162"/>
                    <a:pt x="101" y="162"/>
                    <a:pt x="101" y="162"/>
                  </a:cubicBezTo>
                  <a:moveTo>
                    <a:pt x="171" y="243"/>
                  </a:moveTo>
                  <a:cubicBezTo>
                    <a:pt x="131" y="243"/>
                    <a:pt x="131" y="243"/>
                    <a:pt x="131" y="243"/>
                  </a:cubicBezTo>
                  <a:cubicBezTo>
                    <a:pt x="131" y="202"/>
                    <a:pt x="131" y="202"/>
                    <a:pt x="131" y="202"/>
                  </a:cubicBezTo>
                  <a:cubicBezTo>
                    <a:pt x="171" y="202"/>
                    <a:pt x="171" y="202"/>
                    <a:pt x="171" y="202"/>
                  </a:cubicBezTo>
                  <a:cubicBezTo>
                    <a:pt x="171" y="243"/>
                    <a:pt x="171" y="243"/>
                    <a:pt x="171" y="243"/>
                  </a:cubicBezTo>
                  <a:moveTo>
                    <a:pt x="171" y="162"/>
                  </a:moveTo>
                  <a:cubicBezTo>
                    <a:pt x="131" y="162"/>
                    <a:pt x="131" y="162"/>
                    <a:pt x="131" y="162"/>
                  </a:cubicBezTo>
                  <a:cubicBezTo>
                    <a:pt x="131" y="121"/>
                    <a:pt x="131" y="121"/>
                    <a:pt x="131" y="121"/>
                  </a:cubicBezTo>
                  <a:cubicBezTo>
                    <a:pt x="171" y="121"/>
                    <a:pt x="171" y="121"/>
                    <a:pt x="171" y="121"/>
                  </a:cubicBezTo>
                  <a:cubicBezTo>
                    <a:pt x="171" y="162"/>
                    <a:pt x="171" y="162"/>
                    <a:pt x="171" y="162"/>
                  </a:cubicBezTo>
                  <a:moveTo>
                    <a:pt x="241" y="243"/>
                  </a:moveTo>
                  <a:cubicBezTo>
                    <a:pt x="201" y="243"/>
                    <a:pt x="201" y="243"/>
                    <a:pt x="201" y="243"/>
                  </a:cubicBezTo>
                  <a:cubicBezTo>
                    <a:pt x="201" y="202"/>
                    <a:pt x="201" y="202"/>
                    <a:pt x="201" y="202"/>
                  </a:cubicBezTo>
                  <a:cubicBezTo>
                    <a:pt x="241" y="202"/>
                    <a:pt x="241" y="202"/>
                    <a:pt x="241" y="202"/>
                  </a:cubicBezTo>
                  <a:cubicBezTo>
                    <a:pt x="241" y="243"/>
                    <a:pt x="241" y="243"/>
                    <a:pt x="241" y="243"/>
                  </a:cubicBezTo>
                  <a:moveTo>
                    <a:pt x="280" y="107"/>
                  </a:moveTo>
                  <a:cubicBezTo>
                    <a:pt x="275" y="107"/>
                    <a:pt x="269" y="109"/>
                    <a:pt x="264" y="111"/>
                  </a:cubicBezTo>
                  <a:cubicBezTo>
                    <a:pt x="260" y="114"/>
                    <a:pt x="255" y="117"/>
                    <a:pt x="252" y="122"/>
                  </a:cubicBezTo>
                  <a:cubicBezTo>
                    <a:pt x="249" y="126"/>
                    <a:pt x="247" y="132"/>
                    <a:pt x="246" y="137"/>
                  </a:cubicBezTo>
                  <a:cubicBezTo>
                    <a:pt x="245" y="143"/>
                    <a:pt x="245" y="148"/>
                    <a:pt x="247" y="154"/>
                  </a:cubicBezTo>
                  <a:cubicBezTo>
                    <a:pt x="249" y="159"/>
                    <a:pt x="252" y="164"/>
                    <a:pt x="256" y="168"/>
                  </a:cubicBezTo>
                  <a:cubicBezTo>
                    <a:pt x="260" y="172"/>
                    <a:pt x="264" y="175"/>
                    <a:pt x="270" y="176"/>
                  </a:cubicBezTo>
                  <a:cubicBezTo>
                    <a:pt x="275" y="178"/>
                    <a:pt x="281" y="178"/>
                    <a:pt x="286" y="178"/>
                  </a:cubicBezTo>
                  <a:cubicBezTo>
                    <a:pt x="292" y="177"/>
                    <a:pt x="297" y="175"/>
                    <a:pt x="301" y="171"/>
                  </a:cubicBezTo>
                  <a:cubicBezTo>
                    <a:pt x="301" y="114"/>
                    <a:pt x="301" y="114"/>
                    <a:pt x="301" y="114"/>
                  </a:cubicBezTo>
                  <a:cubicBezTo>
                    <a:pt x="295" y="110"/>
                    <a:pt x="288" y="107"/>
                    <a:pt x="280" y="107"/>
                  </a:cubicBezTo>
                  <a:moveTo>
                    <a:pt x="280" y="163"/>
                  </a:moveTo>
                  <a:cubicBezTo>
                    <a:pt x="276" y="163"/>
                    <a:pt x="273" y="162"/>
                    <a:pt x="269" y="159"/>
                  </a:cubicBezTo>
                  <a:cubicBezTo>
                    <a:pt x="266" y="157"/>
                    <a:pt x="263" y="154"/>
                    <a:pt x="262" y="150"/>
                  </a:cubicBezTo>
                  <a:cubicBezTo>
                    <a:pt x="260" y="147"/>
                    <a:pt x="260" y="143"/>
                    <a:pt x="261" y="139"/>
                  </a:cubicBezTo>
                  <a:cubicBezTo>
                    <a:pt x="262" y="135"/>
                    <a:pt x="263" y="131"/>
                    <a:pt x="266" y="128"/>
                  </a:cubicBezTo>
                  <a:cubicBezTo>
                    <a:pt x="269" y="126"/>
                    <a:pt x="273" y="124"/>
                    <a:pt x="277" y="123"/>
                  </a:cubicBezTo>
                  <a:cubicBezTo>
                    <a:pt x="280" y="122"/>
                    <a:pt x="284" y="122"/>
                    <a:pt x="288" y="124"/>
                  </a:cubicBezTo>
                  <a:cubicBezTo>
                    <a:pt x="292" y="126"/>
                    <a:pt x="295" y="128"/>
                    <a:pt x="297" y="131"/>
                  </a:cubicBezTo>
                  <a:cubicBezTo>
                    <a:pt x="299" y="135"/>
                    <a:pt x="300" y="139"/>
                    <a:pt x="300" y="143"/>
                  </a:cubicBezTo>
                  <a:cubicBezTo>
                    <a:pt x="301" y="145"/>
                    <a:pt x="300" y="148"/>
                    <a:pt x="299" y="150"/>
                  </a:cubicBezTo>
                  <a:cubicBezTo>
                    <a:pt x="298" y="153"/>
                    <a:pt x="297" y="155"/>
                    <a:pt x="295" y="157"/>
                  </a:cubicBezTo>
                  <a:cubicBezTo>
                    <a:pt x="293" y="159"/>
                    <a:pt x="291" y="160"/>
                    <a:pt x="288" y="161"/>
                  </a:cubicBezTo>
                  <a:cubicBezTo>
                    <a:pt x="286" y="162"/>
                    <a:pt x="283" y="163"/>
                    <a:pt x="280" y="163"/>
                  </a:cubicBezTo>
                  <a:moveTo>
                    <a:pt x="179" y="22"/>
                  </a:moveTo>
                  <a:cubicBezTo>
                    <a:pt x="174" y="15"/>
                    <a:pt x="167" y="10"/>
                    <a:pt x="159" y="8"/>
                  </a:cubicBezTo>
                  <a:cubicBezTo>
                    <a:pt x="151" y="6"/>
                    <a:pt x="142" y="7"/>
                    <a:pt x="135" y="11"/>
                  </a:cubicBezTo>
                  <a:cubicBezTo>
                    <a:pt x="127" y="15"/>
                    <a:pt x="121" y="21"/>
                    <a:pt x="118" y="29"/>
                  </a:cubicBezTo>
                  <a:cubicBezTo>
                    <a:pt x="115" y="37"/>
                    <a:pt x="115" y="46"/>
                    <a:pt x="117" y="54"/>
                  </a:cubicBezTo>
                  <a:cubicBezTo>
                    <a:pt x="120" y="62"/>
                    <a:pt x="125" y="68"/>
                    <a:pt x="132" y="73"/>
                  </a:cubicBezTo>
                  <a:cubicBezTo>
                    <a:pt x="140" y="77"/>
                    <a:pt x="148" y="79"/>
                    <a:pt x="156" y="78"/>
                  </a:cubicBezTo>
                  <a:cubicBezTo>
                    <a:pt x="165" y="76"/>
                    <a:pt x="172" y="72"/>
                    <a:pt x="177" y="66"/>
                  </a:cubicBezTo>
                  <a:cubicBezTo>
                    <a:pt x="183" y="59"/>
                    <a:pt x="186" y="51"/>
                    <a:pt x="186" y="43"/>
                  </a:cubicBezTo>
                  <a:cubicBezTo>
                    <a:pt x="186" y="35"/>
                    <a:pt x="183" y="28"/>
                    <a:pt x="179" y="22"/>
                  </a:cubicBezTo>
                  <a:moveTo>
                    <a:pt x="165" y="57"/>
                  </a:moveTo>
                  <a:cubicBezTo>
                    <a:pt x="162" y="60"/>
                    <a:pt x="157" y="62"/>
                    <a:pt x="153" y="63"/>
                  </a:cubicBezTo>
                  <a:cubicBezTo>
                    <a:pt x="148" y="63"/>
                    <a:pt x="143" y="62"/>
                    <a:pt x="140" y="59"/>
                  </a:cubicBezTo>
                  <a:cubicBezTo>
                    <a:pt x="136" y="57"/>
                    <a:pt x="133" y="53"/>
                    <a:pt x="132" y="48"/>
                  </a:cubicBezTo>
                  <a:cubicBezTo>
                    <a:pt x="130" y="44"/>
                    <a:pt x="130" y="39"/>
                    <a:pt x="132" y="35"/>
                  </a:cubicBezTo>
                  <a:cubicBezTo>
                    <a:pt x="134" y="31"/>
                    <a:pt x="137" y="27"/>
                    <a:pt x="141" y="25"/>
                  </a:cubicBezTo>
                  <a:cubicBezTo>
                    <a:pt x="145" y="23"/>
                    <a:pt x="150" y="22"/>
                    <a:pt x="155" y="23"/>
                  </a:cubicBezTo>
                  <a:cubicBezTo>
                    <a:pt x="159" y="24"/>
                    <a:pt x="163" y="26"/>
                    <a:pt x="166" y="30"/>
                  </a:cubicBezTo>
                  <a:cubicBezTo>
                    <a:pt x="169" y="33"/>
                    <a:pt x="171" y="38"/>
                    <a:pt x="171" y="43"/>
                  </a:cubicBezTo>
                  <a:cubicBezTo>
                    <a:pt x="171" y="45"/>
                    <a:pt x="170" y="48"/>
                    <a:pt x="169" y="50"/>
                  </a:cubicBezTo>
                  <a:cubicBezTo>
                    <a:pt x="168" y="53"/>
                    <a:pt x="167" y="55"/>
                    <a:pt x="165" y="57"/>
                  </a:cubicBezTo>
                  <a:moveTo>
                    <a:pt x="21" y="187"/>
                  </a:moveTo>
                  <a:cubicBezTo>
                    <a:pt x="14" y="187"/>
                    <a:pt x="6" y="189"/>
                    <a:pt x="0" y="194"/>
                  </a:cubicBezTo>
                  <a:cubicBezTo>
                    <a:pt x="0" y="251"/>
                    <a:pt x="0" y="251"/>
                    <a:pt x="0" y="251"/>
                  </a:cubicBezTo>
                  <a:cubicBezTo>
                    <a:pt x="5" y="254"/>
                    <a:pt x="10" y="256"/>
                    <a:pt x="15" y="257"/>
                  </a:cubicBezTo>
                  <a:cubicBezTo>
                    <a:pt x="21" y="258"/>
                    <a:pt x="27" y="258"/>
                    <a:pt x="32" y="256"/>
                  </a:cubicBezTo>
                  <a:cubicBezTo>
                    <a:pt x="37" y="254"/>
                    <a:pt x="42" y="251"/>
                    <a:pt x="46" y="247"/>
                  </a:cubicBezTo>
                  <a:cubicBezTo>
                    <a:pt x="50" y="243"/>
                    <a:pt x="53" y="239"/>
                    <a:pt x="54" y="233"/>
                  </a:cubicBezTo>
                  <a:cubicBezTo>
                    <a:pt x="56" y="228"/>
                    <a:pt x="57" y="222"/>
                    <a:pt x="56" y="217"/>
                  </a:cubicBezTo>
                  <a:cubicBezTo>
                    <a:pt x="55" y="211"/>
                    <a:pt x="53" y="206"/>
                    <a:pt x="49" y="202"/>
                  </a:cubicBezTo>
                  <a:cubicBezTo>
                    <a:pt x="46" y="197"/>
                    <a:pt x="42" y="193"/>
                    <a:pt x="37" y="191"/>
                  </a:cubicBezTo>
                  <a:cubicBezTo>
                    <a:pt x="32" y="188"/>
                    <a:pt x="27" y="187"/>
                    <a:pt x="21" y="187"/>
                  </a:cubicBezTo>
                  <a:moveTo>
                    <a:pt x="35" y="237"/>
                  </a:moveTo>
                  <a:cubicBezTo>
                    <a:pt x="32" y="240"/>
                    <a:pt x="28" y="242"/>
                    <a:pt x="23" y="242"/>
                  </a:cubicBezTo>
                  <a:cubicBezTo>
                    <a:pt x="18" y="243"/>
                    <a:pt x="14" y="242"/>
                    <a:pt x="10" y="239"/>
                  </a:cubicBezTo>
                  <a:cubicBezTo>
                    <a:pt x="6" y="237"/>
                    <a:pt x="3" y="233"/>
                    <a:pt x="2" y="228"/>
                  </a:cubicBezTo>
                  <a:cubicBezTo>
                    <a:pt x="1" y="224"/>
                    <a:pt x="1" y="219"/>
                    <a:pt x="3" y="215"/>
                  </a:cubicBezTo>
                  <a:cubicBezTo>
                    <a:pt x="4" y="210"/>
                    <a:pt x="8" y="207"/>
                    <a:pt x="12" y="204"/>
                  </a:cubicBezTo>
                  <a:cubicBezTo>
                    <a:pt x="16" y="202"/>
                    <a:pt x="20" y="202"/>
                    <a:pt x="25" y="202"/>
                  </a:cubicBezTo>
                  <a:cubicBezTo>
                    <a:pt x="30" y="203"/>
                    <a:pt x="34" y="206"/>
                    <a:pt x="37" y="209"/>
                  </a:cubicBezTo>
                  <a:cubicBezTo>
                    <a:pt x="39" y="213"/>
                    <a:pt x="41" y="218"/>
                    <a:pt x="41" y="222"/>
                  </a:cubicBezTo>
                  <a:cubicBezTo>
                    <a:pt x="41" y="225"/>
                    <a:pt x="41" y="228"/>
                    <a:pt x="40" y="230"/>
                  </a:cubicBezTo>
                  <a:cubicBezTo>
                    <a:pt x="39" y="233"/>
                    <a:pt x="37" y="235"/>
                    <a:pt x="35" y="237"/>
                  </a:cubicBezTo>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07" name="Freeform 6">
              <a:extLst>
                <a:ext uri="{FF2B5EF4-FFF2-40B4-BE49-F238E27FC236}">
                  <a16:creationId xmlns:a16="http://schemas.microsoft.com/office/drawing/2014/main" id="{89F0A75D-5B20-BFB2-45BB-647CDAE001A7}"/>
                </a:ext>
              </a:extLst>
            </p:cNvPr>
            <p:cNvSpPr>
              <a:spLocks/>
            </p:cNvSpPr>
            <p:nvPr/>
          </p:nvSpPr>
          <p:spPr bwMode="auto">
            <a:xfrm>
              <a:off x="2551398" y="5096497"/>
              <a:ext cx="15563" cy="59139"/>
            </a:xfrm>
            <a:custGeom>
              <a:avLst/>
              <a:gdLst>
                <a:gd name="T0" fmla="*/ 14 w 14"/>
                <a:gd name="T1" fmla="*/ 0 h 57"/>
                <a:gd name="T2" fmla="*/ 14 w 14"/>
                <a:gd name="T3" fmla="*/ 57 h 57"/>
                <a:gd name="T4" fmla="*/ 4 w 14"/>
                <a:gd name="T5" fmla="*/ 44 h 57"/>
                <a:gd name="T6" fmla="*/ 0 w 14"/>
                <a:gd name="T7" fmla="*/ 28 h 57"/>
                <a:gd name="T8" fmla="*/ 4 w 14"/>
                <a:gd name="T9" fmla="*/ 12 h 57"/>
                <a:gd name="T10" fmla="*/ 14 w 14"/>
                <a:gd name="T11" fmla="*/ 0 h 57"/>
              </a:gdLst>
              <a:ahLst/>
              <a:cxnLst>
                <a:cxn ang="0">
                  <a:pos x="T0" y="T1"/>
                </a:cxn>
                <a:cxn ang="0">
                  <a:pos x="T2" y="T3"/>
                </a:cxn>
                <a:cxn ang="0">
                  <a:pos x="T4" y="T5"/>
                </a:cxn>
                <a:cxn ang="0">
                  <a:pos x="T6" y="T7"/>
                </a:cxn>
                <a:cxn ang="0">
                  <a:pos x="T8" y="T9"/>
                </a:cxn>
                <a:cxn ang="0">
                  <a:pos x="T10" y="T11"/>
                </a:cxn>
              </a:cxnLst>
              <a:rect l="0" t="0" r="r" b="b"/>
              <a:pathLst>
                <a:path w="14" h="57">
                  <a:moveTo>
                    <a:pt x="14" y="0"/>
                  </a:moveTo>
                  <a:cubicBezTo>
                    <a:pt x="14" y="57"/>
                    <a:pt x="14" y="57"/>
                    <a:pt x="14" y="57"/>
                  </a:cubicBezTo>
                  <a:cubicBezTo>
                    <a:pt x="10" y="54"/>
                    <a:pt x="6" y="49"/>
                    <a:pt x="4" y="44"/>
                  </a:cubicBezTo>
                  <a:cubicBezTo>
                    <a:pt x="1" y="39"/>
                    <a:pt x="0" y="34"/>
                    <a:pt x="0" y="28"/>
                  </a:cubicBezTo>
                  <a:cubicBezTo>
                    <a:pt x="0" y="23"/>
                    <a:pt x="1" y="17"/>
                    <a:pt x="4" y="12"/>
                  </a:cubicBezTo>
                  <a:cubicBezTo>
                    <a:pt x="6" y="7"/>
                    <a:pt x="10" y="3"/>
                    <a:pt x="14"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08" name="Freeform 7">
              <a:extLst>
                <a:ext uri="{FF2B5EF4-FFF2-40B4-BE49-F238E27FC236}">
                  <a16:creationId xmlns:a16="http://schemas.microsoft.com/office/drawing/2014/main" id="{3554A06C-BD6F-B458-0447-E46BD336567F}"/>
                </a:ext>
              </a:extLst>
            </p:cNvPr>
            <p:cNvSpPr>
              <a:spLocks/>
            </p:cNvSpPr>
            <p:nvPr/>
          </p:nvSpPr>
          <p:spPr bwMode="auto">
            <a:xfrm>
              <a:off x="2523385" y="5063814"/>
              <a:ext cx="43576" cy="124504"/>
            </a:xfrm>
            <a:custGeom>
              <a:avLst/>
              <a:gdLst>
                <a:gd name="T0" fmla="*/ 41 w 41"/>
                <a:gd name="T1" fmla="*/ 0 h 119"/>
                <a:gd name="T2" fmla="*/ 41 w 41"/>
                <a:gd name="T3" fmla="*/ 19 h 119"/>
                <a:gd name="T4" fmla="*/ 23 w 41"/>
                <a:gd name="T5" fmla="*/ 36 h 119"/>
                <a:gd name="T6" fmla="*/ 17 w 41"/>
                <a:gd name="T7" fmla="*/ 59 h 119"/>
                <a:gd name="T8" fmla="*/ 23 w 41"/>
                <a:gd name="T9" fmla="*/ 83 h 119"/>
                <a:gd name="T10" fmla="*/ 41 w 41"/>
                <a:gd name="T11" fmla="*/ 100 h 119"/>
                <a:gd name="T12" fmla="*/ 41 w 41"/>
                <a:gd name="T13" fmla="*/ 119 h 119"/>
                <a:gd name="T14" fmla="*/ 11 w 41"/>
                <a:gd name="T15" fmla="*/ 96 h 119"/>
                <a:gd name="T16" fmla="*/ 0 w 41"/>
                <a:gd name="T17" fmla="*/ 59 h 119"/>
                <a:gd name="T18" fmla="*/ 11 w 41"/>
                <a:gd name="T19" fmla="*/ 23 h 119"/>
                <a:gd name="T20" fmla="*/ 41 w 41"/>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119">
                  <a:moveTo>
                    <a:pt x="41" y="0"/>
                  </a:moveTo>
                  <a:cubicBezTo>
                    <a:pt x="41" y="19"/>
                    <a:pt x="41" y="19"/>
                    <a:pt x="41" y="19"/>
                  </a:cubicBezTo>
                  <a:cubicBezTo>
                    <a:pt x="34" y="23"/>
                    <a:pt x="28" y="29"/>
                    <a:pt x="23" y="36"/>
                  </a:cubicBezTo>
                  <a:cubicBezTo>
                    <a:pt x="19" y="43"/>
                    <a:pt x="17" y="51"/>
                    <a:pt x="17" y="59"/>
                  </a:cubicBezTo>
                  <a:cubicBezTo>
                    <a:pt x="17" y="68"/>
                    <a:pt x="19" y="76"/>
                    <a:pt x="23" y="83"/>
                  </a:cubicBezTo>
                  <a:cubicBezTo>
                    <a:pt x="28" y="90"/>
                    <a:pt x="34" y="96"/>
                    <a:pt x="41" y="100"/>
                  </a:cubicBezTo>
                  <a:cubicBezTo>
                    <a:pt x="41" y="119"/>
                    <a:pt x="41" y="119"/>
                    <a:pt x="41" y="119"/>
                  </a:cubicBezTo>
                  <a:cubicBezTo>
                    <a:pt x="29" y="114"/>
                    <a:pt x="19" y="106"/>
                    <a:pt x="11" y="96"/>
                  </a:cubicBezTo>
                  <a:cubicBezTo>
                    <a:pt x="4" y="85"/>
                    <a:pt x="0" y="72"/>
                    <a:pt x="0" y="59"/>
                  </a:cubicBezTo>
                  <a:cubicBezTo>
                    <a:pt x="0" y="46"/>
                    <a:pt x="4" y="34"/>
                    <a:pt x="11" y="23"/>
                  </a:cubicBezTo>
                  <a:cubicBezTo>
                    <a:pt x="19" y="12"/>
                    <a:pt x="29" y="4"/>
                    <a:pt x="41"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09" name="Freeform 8">
              <a:extLst>
                <a:ext uri="{FF2B5EF4-FFF2-40B4-BE49-F238E27FC236}">
                  <a16:creationId xmlns:a16="http://schemas.microsoft.com/office/drawing/2014/main" id="{0FA485FA-0812-092A-BCFE-C9999BAE1935}"/>
                </a:ext>
              </a:extLst>
            </p:cNvPr>
            <p:cNvSpPr>
              <a:spLocks noEditPoints="1"/>
            </p:cNvSpPr>
            <p:nvPr/>
          </p:nvSpPr>
          <p:spPr bwMode="auto">
            <a:xfrm>
              <a:off x="2566961" y="5088715"/>
              <a:ext cx="57583" cy="59139"/>
            </a:xfrm>
            <a:custGeom>
              <a:avLst/>
              <a:gdLst>
                <a:gd name="T0" fmla="*/ 10 w 55"/>
                <a:gd name="T1" fmla="*/ 53 h 56"/>
                <a:gd name="T2" fmla="*/ 10 w 55"/>
                <a:gd name="T3" fmla="*/ 53 h 56"/>
                <a:gd name="T4" fmla="*/ 10 w 55"/>
                <a:gd name="T5" fmla="*/ 53 h 56"/>
                <a:gd name="T6" fmla="*/ 10 w 55"/>
                <a:gd name="T7" fmla="*/ 53 h 56"/>
                <a:gd name="T8" fmla="*/ 10 w 55"/>
                <a:gd name="T9" fmla="*/ 53 h 56"/>
                <a:gd name="T10" fmla="*/ 10 w 55"/>
                <a:gd name="T11" fmla="*/ 53 h 56"/>
                <a:gd name="T12" fmla="*/ 9 w 55"/>
                <a:gd name="T13" fmla="*/ 52 h 56"/>
                <a:gd name="T14" fmla="*/ 9 w 55"/>
                <a:gd name="T15" fmla="*/ 52 h 56"/>
                <a:gd name="T16" fmla="*/ 9 w 55"/>
                <a:gd name="T17" fmla="*/ 52 h 56"/>
                <a:gd name="T18" fmla="*/ 9 w 55"/>
                <a:gd name="T19" fmla="*/ 52 h 56"/>
                <a:gd name="T20" fmla="*/ 40 w 55"/>
                <a:gd name="T21" fmla="*/ 35 h 56"/>
                <a:gd name="T22" fmla="*/ 34 w 55"/>
                <a:gd name="T23" fmla="*/ 50 h 56"/>
                <a:gd name="T24" fmla="*/ 20 w 55"/>
                <a:gd name="T25" fmla="*/ 56 h 56"/>
                <a:gd name="T26" fmla="*/ 20 w 55"/>
                <a:gd name="T27" fmla="*/ 56 h 56"/>
                <a:gd name="T28" fmla="*/ 34 w 55"/>
                <a:gd name="T29" fmla="*/ 50 h 56"/>
                <a:gd name="T30" fmla="*/ 40 w 55"/>
                <a:gd name="T31" fmla="*/ 35 h 56"/>
                <a:gd name="T32" fmla="*/ 0 w 55"/>
                <a:gd name="T33" fmla="*/ 6 h 56"/>
                <a:gd name="T34" fmla="*/ 0 w 55"/>
                <a:gd name="T35" fmla="*/ 6 h 56"/>
                <a:gd name="T36" fmla="*/ 0 w 55"/>
                <a:gd name="T37" fmla="*/ 6 h 56"/>
                <a:gd name="T38" fmla="*/ 1 w 55"/>
                <a:gd name="T39" fmla="*/ 6 h 56"/>
                <a:gd name="T40" fmla="*/ 1 w 55"/>
                <a:gd name="T41" fmla="*/ 6 h 56"/>
                <a:gd name="T42" fmla="*/ 1 w 55"/>
                <a:gd name="T43" fmla="*/ 6 h 56"/>
                <a:gd name="T44" fmla="*/ 1 w 55"/>
                <a:gd name="T45" fmla="*/ 6 h 56"/>
                <a:gd name="T46" fmla="*/ 1 w 55"/>
                <a:gd name="T47" fmla="*/ 6 h 56"/>
                <a:gd name="T48" fmla="*/ 1 w 55"/>
                <a:gd name="T49" fmla="*/ 5 h 56"/>
                <a:gd name="T50" fmla="*/ 2 w 55"/>
                <a:gd name="T51" fmla="*/ 5 h 56"/>
                <a:gd name="T52" fmla="*/ 2 w 55"/>
                <a:gd name="T53" fmla="*/ 5 h 56"/>
                <a:gd name="T54" fmla="*/ 2 w 55"/>
                <a:gd name="T55" fmla="*/ 5 h 56"/>
                <a:gd name="T56" fmla="*/ 20 w 55"/>
                <a:gd name="T57" fmla="*/ 0 h 56"/>
                <a:gd name="T58" fmla="*/ 20 w 55"/>
                <a:gd name="T59" fmla="*/ 0 h 56"/>
                <a:gd name="T60" fmla="*/ 36 w 55"/>
                <a:gd name="T61" fmla="*/ 4 h 56"/>
                <a:gd name="T62" fmla="*/ 55 w 55"/>
                <a:gd name="T63" fmla="*/ 30 h 56"/>
                <a:gd name="T64" fmla="*/ 55 w 55"/>
                <a:gd name="T65" fmla="*/ 30 h 56"/>
                <a:gd name="T66" fmla="*/ 36 w 55"/>
                <a:gd name="T67"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6">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9" y="52"/>
                  </a:moveTo>
                  <a:cubicBezTo>
                    <a:pt x="9" y="52"/>
                    <a:pt x="9" y="52"/>
                    <a:pt x="9" y="52"/>
                  </a:cubicBezTo>
                  <a:cubicBezTo>
                    <a:pt x="9" y="52"/>
                    <a:pt x="9" y="52"/>
                    <a:pt x="9" y="52"/>
                  </a:cubicBezTo>
                  <a:moveTo>
                    <a:pt x="9" y="52"/>
                  </a:moveTo>
                  <a:cubicBezTo>
                    <a:pt x="9" y="52"/>
                    <a:pt x="9" y="52"/>
                    <a:pt x="9" y="52"/>
                  </a:cubicBezTo>
                  <a:cubicBezTo>
                    <a:pt x="9" y="52"/>
                    <a:pt x="9" y="52"/>
                    <a:pt x="9" y="52"/>
                  </a:cubicBezTo>
                  <a:moveTo>
                    <a:pt x="9" y="52"/>
                  </a:moveTo>
                  <a:cubicBezTo>
                    <a:pt x="9" y="52"/>
                    <a:pt x="9" y="52"/>
                    <a:pt x="9" y="52"/>
                  </a:cubicBezTo>
                  <a:cubicBezTo>
                    <a:pt x="9" y="52"/>
                    <a:pt x="9" y="52"/>
                    <a:pt x="9" y="52"/>
                  </a:cubicBezTo>
                  <a:moveTo>
                    <a:pt x="40" y="35"/>
                  </a:moveTo>
                  <a:cubicBezTo>
                    <a:pt x="40" y="38"/>
                    <a:pt x="40" y="41"/>
                    <a:pt x="39" y="43"/>
                  </a:cubicBezTo>
                  <a:cubicBezTo>
                    <a:pt x="38" y="45"/>
                    <a:pt x="36" y="48"/>
                    <a:pt x="34" y="50"/>
                  </a:cubicBezTo>
                  <a:cubicBezTo>
                    <a:pt x="31" y="53"/>
                    <a:pt x="27" y="55"/>
                    <a:pt x="22" y="55"/>
                  </a:cubicBezTo>
                  <a:cubicBezTo>
                    <a:pt x="21" y="55"/>
                    <a:pt x="21" y="56"/>
                    <a:pt x="20" y="56"/>
                  </a:cubicBezTo>
                  <a:cubicBezTo>
                    <a:pt x="17" y="56"/>
                    <a:pt x="13" y="55"/>
                    <a:pt x="10" y="53"/>
                  </a:cubicBezTo>
                  <a:cubicBezTo>
                    <a:pt x="13" y="55"/>
                    <a:pt x="17" y="56"/>
                    <a:pt x="20" y="56"/>
                  </a:cubicBezTo>
                  <a:cubicBezTo>
                    <a:pt x="21" y="56"/>
                    <a:pt x="21" y="56"/>
                    <a:pt x="22" y="55"/>
                  </a:cubicBezTo>
                  <a:cubicBezTo>
                    <a:pt x="27" y="55"/>
                    <a:pt x="31" y="53"/>
                    <a:pt x="34" y="50"/>
                  </a:cubicBezTo>
                  <a:cubicBezTo>
                    <a:pt x="36" y="48"/>
                    <a:pt x="38" y="46"/>
                    <a:pt x="39" y="43"/>
                  </a:cubicBezTo>
                  <a:cubicBezTo>
                    <a:pt x="40" y="41"/>
                    <a:pt x="40" y="38"/>
                    <a:pt x="40" y="35"/>
                  </a:cubicBezTo>
                  <a:cubicBezTo>
                    <a:pt x="40" y="35"/>
                    <a:pt x="40" y="35"/>
                    <a:pt x="40" y="35"/>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1" y="6"/>
                  </a:moveTo>
                  <a:cubicBezTo>
                    <a:pt x="1" y="6"/>
                    <a:pt x="0" y="6"/>
                    <a:pt x="0" y="6"/>
                  </a:cubicBezTo>
                  <a:cubicBezTo>
                    <a:pt x="0"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0" y="0"/>
                  </a:moveTo>
                  <a:cubicBezTo>
                    <a:pt x="14" y="0"/>
                    <a:pt x="8" y="2"/>
                    <a:pt x="2" y="5"/>
                  </a:cubicBezTo>
                  <a:cubicBezTo>
                    <a:pt x="8" y="2"/>
                    <a:pt x="14" y="0"/>
                    <a:pt x="20" y="0"/>
                  </a:cubicBezTo>
                  <a:cubicBezTo>
                    <a:pt x="20" y="0"/>
                    <a:pt x="20" y="0"/>
                    <a:pt x="20" y="0"/>
                  </a:cubicBezTo>
                  <a:cubicBezTo>
                    <a:pt x="26" y="0"/>
                    <a:pt x="31" y="1"/>
                    <a:pt x="36" y="4"/>
                  </a:cubicBezTo>
                  <a:cubicBezTo>
                    <a:pt x="41" y="6"/>
                    <a:pt x="45" y="10"/>
                    <a:pt x="48" y="15"/>
                  </a:cubicBezTo>
                  <a:cubicBezTo>
                    <a:pt x="52" y="19"/>
                    <a:pt x="54" y="24"/>
                    <a:pt x="55" y="30"/>
                  </a:cubicBezTo>
                  <a:cubicBezTo>
                    <a:pt x="55" y="32"/>
                    <a:pt x="55" y="33"/>
                    <a:pt x="55" y="35"/>
                  </a:cubicBezTo>
                  <a:cubicBezTo>
                    <a:pt x="55" y="33"/>
                    <a:pt x="55" y="32"/>
                    <a:pt x="55" y="30"/>
                  </a:cubicBezTo>
                  <a:cubicBezTo>
                    <a:pt x="54" y="24"/>
                    <a:pt x="52" y="19"/>
                    <a:pt x="48" y="15"/>
                  </a:cubicBezTo>
                  <a:cubicBezTo>
                    <a:pt x="45" y="10"/>
                    <a:pt x="41" y="6"/>
                    <a:pt x="36" y="4"/>
                  </a:cubicBezTo>
                  <a:cubicBezTo>
                    <a:pt x="31" y="1"/>
                    <a:pt x="26" y="0"/>
                    <a:pt x="20"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0" name="Freeform 9">
              <a:extLst>
                <a:ext uri="{FF2B5EF4-FFF2-40B4-BE49-F238E27FC236}">
                  <a16:creationId xmlns:a16="http://schemas.microsoft.com/office/drawing/2014/main" id="{BCD2D366-A77C-03F4-DD6F-BE2C72F9924C}"/>
                </a:ext>
              </a:extLst>
            </p:cNvPr>
            <p:cNvSpPr>
              <a:spLocks noEditPoints="1"/>
            </p:cNvSpPr>
            <p:nvPr/>
          </p:nvSpPr>
          <p:spPr bwMode="auto">
            <a:xfrm>
              <a:off x="2566961" y="5088715"/>
              <a:ext cx="57583" cy="74702"/>
            </a:xfrm>
            <a:custGeom>
              <a:avLst/>
              <a:gdLst>
                <a:gd name="T0" fmla="*/ 3 w 56"/>
                <a:gd name="T1" fmla="*/ 28 h 71"/>
                <a:gd name="T2" fmla="*/ 21 w 56"/>
                <a:gd name="T3" fmla="*/ 15 h 71"/>
                <a:gd name="T4" fmla="*/ 37 w 56"/>
                <a:gd name="T5" fmla="*/ 22 h 71"/>
                <a:gd name="T6" fmla="*/ 41 w 56"/>
                <a:gd name="T7" fmla="*/ 35 h 71"/>
                <a:gd name="T8" fmla="*/ 40 w 56"/>
                <a:gd name="T9" fmla="*/ 43 h 71"/>
                <a:gd name="T10" fmla="*/ 23 w 56"/>
                <a:gd name="T11" fmla="*/ 55 h 71"/>
                <a:gd name="T12" fmla="*/ 11 w 56"/>
                <a:gd name="T13" fmla="*/ 53 h 71"/>
                <a:gd name="T14" fmla="*/ 11 w 56"/>
                <a:gd name="T15" fmla="*/ 53 h 71"/>
                <a:gd name="T16" fmla="*/ 11 w 56"/>
                <a:gd name="T17" fmla="*/ 53 h 71"/>
                <a:gd name="T18" fmla="*/ 11 w 56"/>
                <a:gd name="T19" fmla="*/ 53 h 71"/>
                <a:gd name="T20" fmla="*/ 11 w 56"/>
                <a:gd name="T21" fmla="*/ 53 h 71"/>
                <a:gd name="T22" fmla="*/ 10 w 56"/>
                <a:gd name="T23" fmla="*/ 52 h 71"/>
                <a:gd name="T24" fmla="*/ 10 w 56"/>
                <a:gd name="T25" fmla="*/ 52 h 71"/>
                <a:gd name="T26" fmla="*/ 10 w 56"/>
                <a:gd name="T27" fmla="*/ 52 h 71"/>
                <a:gd name="T28" fmla="*/ 10 w 56"/>
                <a:gd name="T29" fmla="*/ 52 h 71"/>
                <a:gd name="T30" fmla="*/ 1 w 56"/>
                <a:gd name="T31" fmla="*/ 35 h 71"/>
                <a:gd name="T32" fmla="*/ 21 w 56"/>
                <a:gd name="T33" fmla="*/ 0 h 71"/>
                <a:gd name="T34" fmla="*/ 3 w 56"/>
                <a:gd name="T35" fmla="*/ 5 h 71"/>
                <a:gd name="T36" fmla="*/ 3 w 56"/>
                <a:gd name="T37" fmla="*/ 5 h 71"/>
                <a:gd name="T38" fmla="*/ 2 w 56"/>
                <a:gd name="T39" fmla="*/ 5 h 71"/>
                <a:gd name="T40" fmla="*/ 2 w 56"/>
                <a:gd name="T41" fmla="*/ 6 h 71"/>
                <a:gd name="T42" fmla="*/ 2 w 56"/>
                <a:gd name="T43" fmla="*/ 6 h 71"/>
                <a:gd name="T44" fmla="*/ 2 w 56"/>
                <a:gd name="T45" fmla="*/ 6 h 71"/>
                <a:gd name="T46" fmla="*/ 1 w 56"/>
                <a:gd name="T47" fmla="*/ 6 h 71"/>
                <a:gd name="T48" fmla="*/ 1 w 56"/>
                <a:gd name="T49" fmla="*/ 6 h 71"/>
                <a:gd name="T50" fmla="*/ 0 w 56"/>
                <a:gd name="T51" fmla="*/ 7 h 71"/>
                <a:gd name="T52" fmla="*/ 0 w 56"/>
                <a:gd name="T53" fmla="*/ 64 h 71"/>
                <a:gd name="T54" fmla="*/ 21 w 56"/>
                <a:gd name="T55" fmla="*/ 71 h 71"/>
                <a:gd name="T56" fmla="*/ 46 w 56"/>
                <a:gd name="T57" fmla="*/ 60 h 71"/>
                <a:gd name="T58" fmla="*/ 56 w 56"/>
                <a:gd name="T59" fmla="*/ 35 h 71"/>
                <a:gd name="T60" fmla="*/ 49 w 56"/>
                <a:gd name="T61" fmla="*/ 15 h 71"/>
                <a:gd name="T62" fmla="*/ 21 w 56"/>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1">
                  <a:moveTo>
                    <a:pt x="1" y="35"/>
                  </a:moveTo>
                  <a:cubicBezTo>
                    <a:pt x="1" y="33"/>
                    <a:pt x="2" y="30"/>
                    <a:pt x="3" y="28"/>
                  </a:cubicBezTo>
                  <a:cubicBezTo>
                    <a:pt x="4" y="23"/>
                    <a:pt x="8" y="20"/>
                    <a:pt x="12" y="17"/>
                  </a:cubicBezTo>
                  <a:cubicBezTo>
                    <a:pt x="15" y="16"/>
                    <a:pt x="18" y="15"/>
                    <a:pt x="21" y="15"/>
                  </a:cubicBezTo>
                  <a:cubicBezTo>
                    <a:pt x="22" y="15"/>
                    <a:pt x="24" y="15"/>
                    <a:pt x="25" y="15"/>
                  </a:cubicBezTo>
                  <a:cubicBezTo>
                    <a:pt x="30" y="16"/>
                    <a:pt x="34" y="19"/>
                    <a:pt x="37" y="22"/>
                  </a:cubicBezTo>
                  <a:cubicBezTo>
                    <a:pt x="39" y="26"/>
                    <a:pt x="41" y="31"/>
                    <a:pt x="41" y="35"/>
                  </a:cubicBezTo>
                  <a:cubicBezTo>
                    <a:pt x="41" y="35"/>
                    <a:pt x="41" y="35"/>
                    <a:pt x="41" y="35"/>
                  </a:cubicBezTo>
                  <a:cubicBezTo>
                    <a:pt x="41" y="35"/>
                    <a:pt x="41" y="35"/>
                    <a:pt x="41" y="35"/>
                  </a:cubicBezTo>
                  <a:cubicBezTo>
                    <a:pt x="41" y="38"/>
                    <a:pt x="41" y="41"/>
                    <a:pt x="40" y="43"/>
                  </a:cubicBezTo>
                  <a:cubicBezTo>
                    <a:pt x="39" y="46"/>
                    <a:pt x="37" y="48"/>
                    <a:pt x="35" y="50"/>
                  </a:cubicBezTo>
                  <a:cubicBezTo>
                    <a:pt x="32" y="53"/>
                    <a:pt x="28" y="55"/>
                    <a:pt x="23" y="55"/>
                  </a:cubicBezTo>
                  <a:cubicBezTo>
                    <a:pt x="22" y="56"/>
                    <a:pt x="22" y="56"/>
                    <a:pt x="21" y="56"/>
                  </a:cubicBezTo>
                  <a:cubicBezTo>
                    <a:pt x="18" y="56"/>
                    <a:pt x="14" y="55"/>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6" y="50"/>
                    <a:pt x="3" y="46"/>
                    <a:pt x="2" y="41"/>
                  </a:cubicBezTo>
                  <a:cubicBezTo>
                    <a:pt x="1" y="39"/>
                    <a:pt x="1" y="37"/>
                    <a:pt x="1" y="35"/>
                  </a:cubicBezTo>
                  <a:cubicBezTo>
                    <a:pt x="1" y="35"/>
                    <a:pt x="1" y="35"/>
                    <a:pt x="1" y="35"/>
                  </a:cubicBezTo>
                  <a:moveTo>
                    <a:pt x="21" y="0"/>
                  </a:moveTo>
                  <a:cubicBezTo>
                    <a:pt x="15" y="0"/>
                    <a:pt x="9" y="2"/>
                    <a:pt x="3" y="5"/>
                  </a:cubicBezTo>
                  <a:cubicBezTo>
                    <a:pt x="3" y="5"/>
                    <a:pt x="3" y="5"/>
                    <a:pt x="3" y="5"/>
                  </a:cubicBezTo>
                  <a:cubicBezTo>
                    <a:pt x="3" y="5"/>
                    <a:pt x="3" y="5"/>
                    <a:pt x="3" y="5"/>
                  </a:cubicBezTo>
                  <a:cubicBezTo>
                    <a:pt x="3" y="5"/>
                    <a:pt x="3" y="5"/>
                    <a:pt x="3" y="5"/>
                  </a:cubicBezTo>
                  <a:cubicBezTo>
                    <a:pt x="3" y="5"/>
                    <a:pt x="3" y="5"/>
                    <a:pt x="3" y="5"/>
                  </a:cubicBezTo>
                  <a:cubicBezTo>
                    <a:pt x="3" y="5"/>
                    <a:pt x="3" y="5"/>
                    <a:pt x="2" y="5"/>
                  </a:cubicBezTo>
                  <a:cubicBezTo>
                    <a:pt x="2" y="5"/>
                    <a:pt x="2" y="5"/>
                    <a:pt x="2" y="5"/>
                  </a:cubicBezTo>
                  <a:cubicBezTo>
                    <a:pt x="2" y="5"/>
                    <a:pt x="2" y="5"/>
                    <a:pt x="2" y="6"/>
                  </a:cubicBezTo>
                  <a:cubicBezTo>
                    <a:pt x="2" y="6"/>
                    <a:pt x="2" y="6"/>
                    <a:pt x="2" y="6"/>
                  </a:cubicBezTo>
                  <a:cubicBezTo>
                    <a:pt x="2" y="6"/>
                    <a:pt x="2" y="6"/>
                    <a:pt x="2" y="6"/>
                  </a:cubicBezTo>
                  <a:cubicBezTo>
                    <a:pt x="2" y="6"/>
                    <a:pt x="2" y="6"/>
                    <a:pt x="2" y="6"/>
                  </a:cubicBezTo>
                  <a:cubicBezTo>
                    <a:pt x="2" y="6"/>
                    <a:pt x="2" y="6"/>
                    <a:pt x="2" y="6"/>
                  </a:cubicBezTo>
                  <a:cubicBezTo>
                    <a:pt x="2" y="6"/>
                    <a:pt x="1" y="6"/>
                    <a:pt x="1" y="6"/>
                  </a:cubicBezTo>
                  <a:cubicBezTo>
                    <a:pt x="1" y="6"/>
                    <a:pt x="1" y="6"/>
                    <a:pt x="1" y="6"/>
                  </a:cubicBezTo>
                  <a:cubicBezTo>
                    <a:pt x="1" y="6"/>
                    <a:pt x="1" y="6"/>
                    <a:pt x="1" y="6"/>
                  </a:cubicBezTo>
                  <a:cubicBezTo>
                    <a:pt x="1" y="6"/>
                    <a:pt x="1" y="6"/>
                    <a:pt x="1" y="6"/>
                  </a:cubicBezTo>
                  <a:cubicBezTo>
                    <a:pt x="1" y="6"/>
                    <a:pt x="1" y="6"/>
                    <a:pt x="1" y="6"/>
                  </a:cubicBezTo>
                  <a:cubicBezTo>
                    <a:pt x="1" y="7"/>
                    <a:pt x="1" y="7"/>
                    <a:pt x="0" y="7"/>
                  </a:cubicBezTo>
                  <a:cubicBezTo>
                    <a:pt x="0" y="7"/>
                    <a:pt x="0" y="7"/>
                    <a:pt x="0" y="7"/>
                  </a:cubicBezTo>
                  <a:cubicBezTo>
                    <a:pt x="0" y="64"/>
                    <a:pt x="0" y="64"/>
                    <a:pt x="0" y="64"/>
                  </a:cubicBezTo>
                  <a:cubicBezTo>
                    <a:pt x="5" y="67"/>
                    <a:pt x="10" y="69"/>
                    <a:pt x="15" y="70"/>
                  </a:cubicBezTo>
                  <a:cubicBezTo>
                    <a:pt x="17" y="70"/>
                    <a:pt x="19" y="71"/>
                    <a:pt x="21" y="71"/>
                  </a:cubicBezTo>
                  <a:cubicBezTo>
                    <a:pt x="25" y="71"/>
                    <a:pt x="28" y="70"/>
                    <a:pt x="32" y="69"/>
                  </a:cubicBezTo>
                  <a:cubicBezTo>
                    <a:pt x="37" y="67"/>
                    <a:pt x="42" y="64"/>
                    <a:pt x="46" y="60"/>
                  </a:cubicBezTo>
                  <a:cubicBezTo>
                    <a:pt x="50" y="56"/>
                    <a:pt x="53" y="52"/>
                    <a:pt x="54" y="46"/>
                  </a:cubicBezTo>
                  <a:cubicBezTo>
                    <a:pt x="56" y="43"/>
                    <a:pt x="56" y="39"/>
                    <a:pt x="56" y="35"/>
                  </a:cubicBezTo>
                  <a:cubicBezTo>
                    <a:pt x="56" y="33"/>
                    <a:pt x="56" y="32"/>
                    <a:pt x="56" y="30"/>
                  </a:cubicBezTo>
                  <a:cubicBezTo>
                    <a:pt x="55" y="24"/>
                    <a:pt x="53" y="19"/>
                    <a:pt x="49" y="15"/>
                  </a:cubicBezTo>
                  <a:cubicBezTo>
                    <a:pt x="46" y="10"/>
                    <a:pt x="42" y="6"/>
                    <a:pt x="37" y="4"/>
                  </a:cubicBezTo>
                  <a:cubicBezTo>
                    <a:pt x="32" y="1"/>
                    <a:pt x="27" y="0"/>
                    <a:pt x="21" y="0"/>
                  </a:cubicBezTo>
                  <a:cubicBezTo>
                    <a:pt x="21" y="0"/>
                    <a:pt x="21" y="0"/>
                    <a:pt x="21"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1" name="Freeform 10">
              <a:extLst>
                <a:ext uri="{FF2B5EF4-FFF2-40B4-BE49-F238E27FC236}">
                  <a16:creationId xmlns:a16="http://schemas.microsoft.com/office/drawing/2014/main" id="{1905C0E2-7575-EF87-A851-B3C8F0BF98CF}"/>
                </a:ext>
              </a:extLst>
            </p:cNvPr>
            <p:cNvSpPr>
              <a:spLocks noEditPoints="1"/>
            </p:cNvSpPr>
            <p:nvPr/>
          </p:nvSpPr>
          <p:spPr bwMode="auto">
            <a:xfrm>
              <a:off x="2566961" y="5079377"/>
              <a:ext cx="21788" cy="90265"/>
            </a:xfrm>
            <a:custGeom>
              <a:avLst/>
              <a:gdLst>
                <a:gd name="T0" fmla="*/ 4 w 21"/>
                <a:gd name="T1" fmla="*/ 88 h 88"/>
                <a:gd name="T2" fmla="*/ 4 w 21"/>
                <a:gd name="T3" fmla="*/ 88 h 88"/>
                <a:gd name="T4" fmla="*/ 4 w 21"/>
                <a:gd name="T5" fmla="*/ 88 h 88"/>
                <a:gd name="T6" fmla="*/ 4 w 21"/>
                <a:gd name="T7" fmla="*/ 87 h 88"/>
                <a:gd name="T8" fmla="*/ 4 w 21"/>
                <a:gd name="T9" fmla="*/ 87 h 88"/>
                <a:gd name="T10" fmla="*/ 4 w 21"/>
                <a:gd name="T11" fmla="*/ 87 h 88"/>
                <a:gd name="T12" fmla="*/ 4 w 21"/>
                <a:gd name="T13" fmla="*/ 87 h 88"/>
                <a:gd name="T14" fmla="*/ 4 w 21"/>
                <a:gd name="T15" fmla="*/ 87 h 88"/>
                <a:gd name="T16" fmla="*/ 4 w 21"/>
                <a:gd name="T17" fmla="*/ 87 h 88"/>
                <a:gd name="T18" fmla="*/ 3 w 21"/>
                <a:gd name="T19" fmla="*/ 87 h 88"/>
                <a:gd name="T20" fmla="*/ 3 w 21"/>
                <a:gd name="T21" fmla="*/ 87 h 88"/>
                <a:gd name="T22" fmla="*/ 3 w 21"/>
                <a:gd name="T23" fmla="*/ 87 h 88"/>
                <a:gd name="T24" fmla="*/ 3 w 21"/>
                <a:gd name="T25" fmla="*/ 87 h 88"/>
                <a:gd name="T26" fmla="*/ 3 w 21"/>
                <a:gd name="T27" fmla="*/ 87 h 88"/>
                <a:gd name="T28" fmla="*/ 3 w 21"/>
                <a:gd name="T29" fmla="*/ 87 h 88"/>
                <a:gd name="T30" fmla="*/ 3 w 21"/>
                <a:gd name="T31" fmla="*/ 87 h 88"/>
                <a:gd name="T32" fmla="*/ 3 w 21"/>
                <a:gd name="T33" fmla="*/ 87 h 88"/>
                <a:gd name="T34" fmla="*/ 3 w 21"/>
                <a:gd name="T35" fmla="*/ 87 h 88"/>
                <a:gd name="T36" fmla="*/ 2 w 21"/>
                <a:gd name="T37" fmla="*/ 87 h 88"/>
                <a:gd name="T38" fmla="*/ 2 w 21"/>
                <a:gd name="T39" fmla="*/ 87 h 88"/>
                <a:gd name="T40" fmla="*/ 2 w 21"/>
                <a:gd name="T41" fmla="*/ 87 h 88"/>
                <a:gd name="T42" fmla="*/ 2 w 21"/>
                <a:gd name="T43" fmla="*/ 87 h 88"/>
                <a:gd name="T44" fmla="*/ 2 w 21"/>
                <a:gd name="T45" fmla="*/ 87 h 88"/>
                <a:gd name="T46" fmla="*/ 2 w 21"/>
                <a:gd name="T47" fmla="*/ 87 h 88"/>
                <a:gd name="T48" fmla="*/ 2 w 21"/>
                <a:gd name="T49" fmla="*/ 86 h 88"/>
                <a:gd name="T50" fmla="*/ 2 w 21"/>
                <a:gd name="T51" fmla="*/ 86 h 88"/>
                <a:gd name="T52" fmla="*/ 2 w 21"/>
                <a:gd name="T53" fmla="*/ 86 h 88"/>
                <a:gd name="T54" fmla="*/ 1 w 21"/>
                <a:gd name="T55" fmla="*/ 86 h 88"/>
                <a:gd name="T56" fmla="*/ 2 w 21"/>
                <a:gd name="T57" fmla="*/ 86 h 88"/>
                <a:gd name="T58" fmla="*/ 1 w 21"/>
                <a:gd name="T59" fmla="*/ 86 h 88"/>
                <a:gd name="T60" fmla="*/ 1 w 21"/>
                <a:gd name="T61" fmla="*/ 86 h 88"/>
                <a:gd name="T62" fmla="*/ 1 w 21"/>
                <a:gd name="T63" fmla="*/ 86 h 88"/>
                <a:gd name="T64" fmla="*/ 1 w 21"/>
                <a:gd name="T65" fmla="*/ 86 h 88"/>
                <a:gd name="T66" fmla="*/ 1 w 21"/>
                <a:gd name="T67" fmla="*/ 86 h 88"/>
                <a:gd name="T68" fmla="*/ 1 w 21"/>
                <a:gd name="T69" fmla="*/ 86 h 88"/>
                <a:gd name="T70" fmla="*/ 1 w 21"/>
                <a:gd name="T71" fmla="*/ 86 h 88"/>
                <a:gd name="T72" fmla="*/ 0 w 21"/>
                <a:gd name="T73" fmla="*/ 86 h 88"/>
                <a:gd name="T74" fmla="*/ 0 w 21"/>
                <a:gd name="T75" fmla="*/ 86 h 88"/>
                <a:gd name="T76" fmla="*/ 1 w 21"/>
                <a:gd name="T77" fmla="*/ 86 h 88"/>
                <a:gd name="T78" fmla="*/ 0 w 21"/>
                <a:gd name="T79" fmla="*/ 86 h 88"/>
                <a:gd name="T80" fmla="*/ 21 w 21"/>
                <a:gd name="T81" fmla="*/ 0 h 88"/>
                <a:gd name="T82" fmla="*/ 0 w 21"/>
                <a:gd name="T83" fmla="*/ 5 h 88"/>
                <a:gd name="T84" fmla="*/ 0 w 21"/>
                <a:gd name="T85" fmla="*/ 5 h 88"/>
                <a:gd name="T86" fmla="*/ 21 w 21"/>
                <a:gd name="T87" fmla="*/ 0 h 88"/>
                <a:gd name="T88" fmla="*/ 21 w 21"/>
                <a:gd name="T8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88">
                  <a:moveTo>
                    <a:pt x="4" y="88"/>
                  </a:moveTo>
                  <a:cubicBezTo>
                    <a:pt x="4" y="88"/>
                    <a:pt x="4" y="88"/>
                    <a:pt x="4" y="88"/>
                  </a:cubicBezTo>
                  <a:cubicBezTo>
                    <a:pt x="4" y="88"/>
                    <a:pt x="4" y="88"/>
                    <a:pt x="4" y="88"/>
                  </a:cubicBezTo>
                  <a:moveTo>
                    <a:pt x="4" y="87"/>
                  </a:moveTo>
                  <a:cubicBezTo>
                    <a:pt x="4" y="87"/>
                    <a:pt x="4" y="87"/>
                    <a:pt x="4" y="87"/>
                  </a:cubicBezTo>
                  <a:cubicBezTo>
                    <a:pt x="4" y="87"/>
                    <a:pt x="4" y="87"/>
                    <a:pt x="4" y="87"/>
                  </a:cubicBezTo>
                  <a:moveTo>
                    <a:pt x="4" y="87"/>
                  </a:moveTo>
                  <a:cubicBezTo>
                    <a:pt x="4" y="87"/>
                    <a:pt x="4" y="87"/>
                    <a:pt x="4" y="87"/>
                  </a:cubicBezTo>
                  <a:cubicBezTo>
                    <a:pt x="4" y="87"/>
                    <a:pt x="4" y="87"/>
                    <a:pt x="4" y="87"/>
                  </a:cubicBezTo>
                  <a:moveTo>
                    <a:pt x="3" y="87"/>
                  </a:moveTo>
                  <a:cubicBezTo>
                    <a:pt x="3" y="87"/>
                    <a:pt x="3" y="87"/>
                    <a:pt x="3" y="87"/>
                  </a:cubicBezTo>
                  <a:cubicBezTo>
                    <a:pt x="3" y="87"/>
                    <a:pt x="3" y="87"/>
                    <a:pt x="3" y="87"/>
                  </a:cubicBezTo>
                  <a:moveTo>
                    <a:pt x="3" y="87"/>
                  </a:moveTo>
                  <a:cubicBezTo>
                    <a:pt x="3" y="87"/>
                    <a:pt x="3" y="87"/>
                    <a:pt x="3" y="87"/>
                  </a:cubicBezTo>
                  <a:cubicBezTo>
                    <a:pt x="3" y="87"/>
                    <a:pt x="3" y="87"/>
                    <a:pt x="3" y="87"/>
                  </a:cubicBezTo>
                  <a:moveTo>
                    <a:pt x="3" y="87"/>
                  </a:moveTo>
                  <a:cubicBezTo>
                    <a:pt x="3" y="87"/>
                    <a:pt x="3" y="87"/>
                    <a:pt x="3" y="87"/>
                  </a:cubicBezTo>
                  <a:cubicBezTo>
                    <a:pt x="3" y="87"/>
                    <a:pt x="3" y="87"/>
                    <a:pt x="3" y="87"/>
                  </a:cubicBezTo>
                  <a:moveTo>
                    <a:pt x="2" y="87"/>
                  </a:moveTo>
                  <a:cubicBezTo>
                    <a:pt x="2" y="87"/>
                    <a:pt x="2" y="87"/>
                    <a:pt x="2" y="87"/>
                  </a:cubicBezTo>
                  <a:cubicBezTo>
                    <a:pt x="2" y="87"/>
                    <a:pt x="2" y="87"/>
                    <a:pt x="2" y="87"/>
                  </a:cubicBezTo>
                  <a:moveTo>
                    <a:pt x="2" y="87"/>
                  </a:moveTo>
                  <a:cubicBezTo>
                    <a:pt x="2" y="87"/>
                    <a:pt x="2" y="87"/>
                    <a:pt x="2" y="87"/>
                  </a:cubicBezTo>
                  <a:cubicBezTo>
                    <a:pt x="2" y="87"/>
                    <a:pt x="2" y="87"/>
                    <a:pt x="2" y="87"/>
                  </a:cubicBezTo>
                  <a:moveTo>
                    <a:pt x="2" y="86"/>
                  </a:moveTo>
                  <a:cubicBezTo>
                    <a:pt x="2" y="86"/>
                    <a:pt x="2" y="86"/>
                    <a:pt x="2" y="86"/>
                  </a:cubicBezTo>
                  <a:cubicBezTo>
                    <a:pt x="2" y="86"/>
                    <a:pt x="2" y="86"/>
                    <a:pt x="2" y="86"/>
                  </a:cubicBezTo>
                  <a:moveTo>
                    <a:pt x="1" y="86"/>
                  </a:moveTo>
                  <a:cubicBezTo>
                    <a:pt x="1" y="86"/>
                    <a:pt x="1" y="86"/>
                    <a:pt x="2" y="86"/>
                  </a:cubicBezTo>
                  <a:cubicBezTo>
                    <a:pt x="1" y="86"/>
                    <a:pt x="1" y="86"/>
                    <a:pt x="1" y="86"/>
                  </a:cubicBezTo>
                  <a:moveTo>
                    <a:pt x="1" y="86"/>
                  </a:moveTo>
                  <a:cubicBezTo>
                    <a:pt x="1" y="86"/>
                    <a:pt x="1" y="86"/>
                    <a:pt x="1" y="86"/>
                  </a:cubicBezTo>
                  <a:cubicBezTo>
                    <a:pt x="1" y="86"/>
                    <a:pt x="1" y="86"/>
                    <a:pt x="1" y="86"/>
                  </a:cubicBezTo>
                  <a:moveTo>
                    <a:pt x="1" y="86"/>
                  </a:moveTo>
                  <a:cubicBezTo>
                    <a:pt x="1" y="86"/>
                    <a:pt x="1" y="86"/>
                    <a:pt x="1" y="86"/>
                  </a:cubicBezTo>
                  <a:cubicBezTo>
                    <a:pt x="1" y="86"/>
                    <a:pt x="1" y="86"/>
                    <a:pt x="1" y="86"/>
                  </a:cubicBezTo>
                  <a:moveTo>
                    <a:pt x="0" y="86"/>
                  </a:moveTo>
                  <a:cubicBezTo>
                    <a:pt x="0" y="86"/>
                    <a:pt x="0" y="86"/>
                    <a:pt x="0" y="86"/>
                  </a:cubicBezTo>
                  <a:cubicBezTo>
                    <a:pt x="0" y="86"/>
                    <a:pt x="1" y="86"/>
                    <a:pt x="1" y="86"/>
                  </a:cubicBezTo>
                  <a:cubicBezTo>
                    <a:pt x="1" y="86"/>
                    <a:pt x="0" y="86"/>
                    <a:pt x="0" y="86"/>
                  </a:cubicBezTo>
                  <a:moveTo>
                    <a:pt x="21" y="0"/>
                  </a:moveTo>
                  <a:cubicBezTo>
                    <a:pt x="14" y="0"/>
                    <a:pt x="7" y="2"/>
                    <a:pt x="0" y="5"/>
                  </a:cubicBezTo>
                  <a:cubicBezTo>
                    <a:pt x="0" y="5"/>
                    <a:pt x="0" y="5"/>
                    <a:pt x="0" y="5"/>
                  </a:cubicBezTo>
                  <a:cubicBezTo>
                    <a:pt x="7" y="2"/>
                    <a:pt x="14" y="0"/>
                    <a:pt x="21" y="0"/>
                  </a:cubicBezTo>
                  <a:cubicBezTo>
                    <a:pt x="21" y="0"/>
                    <a:pt x="21" y="0"/>
                    <a:pt x="21"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2" name="Freeform 11">
              <a:extLst>
                <a:ext uri="{FF2B5EF4-FFF2-40B4-BE49-F238E27FC236}">
                  <a16:creationId xmlns:a16="http://schemas.microsoft.com/office/drawing/2014/main" id="{41A798C2-50F2-CA31-39A8-5EB7F9B357D4}"/>
                </a:ext>
              </a:extLst>
            </p:cNvPr>
            <p:cNvSpPr>
              <a:spLocks/>
            </p:cNvSpPr>
            <p:nvPr/>
          </p:nvSpPr>
          <p:spPr bwMode="auto">
            <a:xfrm>
              <a:off x="2566961" y="5060701"/>
              <a:ext cx="85597" cy="130729"/>
            </a:xfrm>
            <a:custGeom>
              <a:avLst/>
              <a:gdLst>
                <a:gd name="T0" fmla="*/ 21 w 83"/>
                <a:gd name="T1" fmla="*/ 0 h 125"/>
                <a:gd name="T2" fmla="*/ 0 w 83"/>
                <a:gd name="T3" fmla="*/ 3 h 125"/>
                <a:gd name="T4" fmla="*/ 0 w 83"/>
                <a:gd name="T5" fmla="*/ 22 h 125"/>
                <a:gd name="T6" fmla="*/ 21 w 83"/>
                <a:gd name="T7" fmla="*/ 17 h 125"/>
                <a:gd name="T8" fmla="*/ 21 w 83"/>
                <a:gd name="T9" fmla="*/ 17 h 125"/>
                <a:gd name="T10" fmla="*/ 21 w 83"/>
                <a:gd name="T11" fmla="*/ 17 h 125"/>
                <a:gd name="T12" fmla="*/ 23 w 83"/>
                <a:gd name="T13" fmla="*/ 17 h 125"/>
                <a:gd name="T14" fmla="*/ 45 w 83"/>
                <a:gd name="T15" fmla="*/ 23 h 125"/>
                <a:gd name="T16" fmla="*/ 60 w 83"/>
                <a:gd name="T17" fmla="*/ 40 h 125"/>
                <a:gd name="T18" fmla="*/ 66 w 83"/>
                <a:gd name="T19" fmla="*/ 62 h 125"/>
                <a:gd name="T20" fmla="*/ 60 w 83"/>
                <a:gd name="T21" fmla="*/ 85 h 125"/>
                <a:gd name="T22" fmla="*/ 45 w 83"/>
                <a:gd name="T23" fmla="*/ 101 h 125"/>
                <a:gd name="T24" fmla="*/ 23 w 83"/>
                <a:gd name="T25" fmla="*/ 108 h 125"/>
                <a:gd name="T26" fmla="*/ 21 w 83"/>
                <a:gd name="T27" fmla="*/ 108 h 125"/>
                <a:gd name="T28" fmla="*/ 4 w 83"/>
                <a:gd name="T29" fmla="*/ 105 h 125"/>
                <a:gd name="T30" fmla="*/ 4 w 83"/>
                <a:gd name="T31" fmla="*/ 105 h 125"/>
                <a:gd name="T32" fmla="*/ 4 w 83"/>
                <a:gd name="T33" fmla="*/ 104 h 125"/>
                <a:gd name="T34" fmla="*/ 4 w 83"/>
                <a:gd name="T35" fmla="*/ 104 h 125"/>
                <a:gd name="T36" fmla="*/ 4 w 83"/>
                <a:gd name="T37" fmla="*/ 104 h 125"/>
                <a:gd name="T38" fmla="*/ 4 w 83"/>
                <a:gd name="T39" fmla="*/ 104 h 125"/>
                <a:gd name="T40" fmla="*/ 3 w 83"/>
                <a:gd name="T41" fmla="*/ 104 h 125"/>
                <a:gd name="T42" fmla="*/ 3 w 83"/>
                <a:gd name="T43" fmla="*/ 104 h 125"/>
                <a:gd name="T44" fmla="*/ 3 w 83"/>
                <a:gd name="T45" fmla="*/ 104 h 125"/>
                <a:gd name="T46" fmla="*/ 3 w 83"/>
                <a:gd name="T47" fmla="*/ 104 h 125"/>
                <a:gd name="T48" fmla="*/ 3 w 83"/>
                <a:gd name="T49" fmla="*/ 104 h 125"/>
                <a:gd name="T50" fmla="*/ 3 w 83"/>
                <a:gd name="T51" fmla="*/ 104 h 125"/>
                <a:gd name="T52" fmla="*/ 2 w 83"/>
                <a:gd name="T53" fmla="*/ 104 h 125"/>
                <a:gd name="T54" fmla="*/ 2 w 83"/>
                <a:gd name="T55" fmla="*/ 104 h 125"/>
                <a:gd name="T56" fmla="*/ 2 w 83"/>
                <a:gd name="T57" fmla="*/ 104 h 125"/>
                <a:gd name="T58" fmla="*/ 2 w 83"/>
                <a:gd name="T59" fmla="*/ 104 h 125"/>
                <a:gd name="T60" fmla="*/ 2 w 83"/>
                <a:gd name="T61" fmla="*/ 103 h 125"/>
                <a:gd name="T62" fmla="*/ 2 w 83"/>
                <a:gd name="T63" fmla="*/ 103 h 125"/>
                <a:gd name="T64" fmla="*/ 2 w 83"/>
                <a:gd name="T65" fmla="*/ 103 h 125"/>
                <a:gd name="T66" fmla="*/ 1 w 83"/>
                <a:gd name="T67" fmla="*/ 103 h 125"/>
                <a:gd name="T68" fmla="*/ 1 w 83"/>
                <a:gd name="T69" fmla="*/ 103 h 125"/>
                <a:gd name="T70" fmla="*/ 1 w 83"/>
                <a:gd name="T71" fmla="*/ 103 h 125"/>
                <a:gd name="T72" fmla="*/ 1 w 83"/>
                <a:gd name="T73" fmla="*/ 103 h 125"/>
                <a:gd name="T74" fmla="*/ 1 w 83"/>
                <a:gd name="T75" fmla="*/ 103 h 125"/>
                <a:gd name="T76" fmla="*/ 1 w 83"/>
                <a:gd name="T77" fmla="*/ 103 h 125"/>
                <a:gd name="T78" fmla="*/ 0 w 83"/>
                <a:gd name="T79" fmla="*/ 103 h 125"/>
                <a:gd name="T80" fmla="*/ 0 w 83"/>
                <a:gd name="T81" fmla="*/ 122 h 125"/>
                <a:gd name="T82" fmla="*/ 21 w 83"/>
                <a:gd name="T83" fmla="*/ 125 h 125"/>
                <a:gd name="T84" fmla="*/ 30 w 83"/>
                <a:gd name="T85" fmla="*/ 124 h 125"/>
                <a:gd name="T86" fmla="*/ 57 w 83"/>
                <a:gd name="T87" fmla="*/ 114 h 125"/>
                <a:gd name="T88" fmla="*/ 76 w 83"/>
                <a:gd name="T89" fmla="*/ 91 h 125"/>
                <a:gd name="T90" fmla="*/ 83 w 83"/>
                <a:gd name="T91" fmla="*/ 62 h 125"/>
                <a:gd name="T92" fmla="*/ 76 w 83"/>
                <a:gd name="T93" fmla="*/ 33 h 125"/>
                <a:gd name="T94" fmla="*/ 57 w 83"/>
                <a:gd name="T95" fmla="*/ 11 h 125"/>
                <a:gd name="T96" fmla="*/ 30 w 83"/>
                <a:gd name="T97" fmla="*/ 0 h 125"/>
                <a:gd name="T98" fmla="*/ 21 w 83"/>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 h="125">
                  <a:moveTo>
                    <a:pt x="21" y="0"/>
                  </a:moveTo>
                  <a:cubicBezTo>
                    <a:pt x="14" y="0"/>
                    <a:pt x="7" y="1"/>
                    <a:pt x="0" y="3"/>
                  </a:cubicBezTo>
                  <a:cubicBezTo>
                    <a:pt x="0" y="22"/>
                    <a:pt x="0" y="22"/>
                    <a:pt x="0" y="22"/>
                  </a:cubicBezTo>
                  <a:cubicBezTo>
                    <a:pt x="7" y="19"/>
                    <a:pt x="14" y="17"/>
                    <a:pt x="21" y="17"/>
                  </a:cubicBezTo>
                  <a:cubicBezTo>
                    <a:pt x="21" y="17"/>
                    <a:pt x="21" y="17"/>
                    <a:pt x="21" y="17"/>
                  </a:cubicBezTo>
                  <a:cubicBezTo>
                    <a:pt x="21" y="17"/>
                    <a:pt x="21" y="17"/>
                    <a:pt x="21" y="17"/>
                  </a:cubicBezTo>
                  <a:cubicBezTo>
                    <a:pt x="22" y="17"/>
                    <a:pt x="22" y="17"/>
                    <a:pt x="23" y="17"/>
                  </a:cubicBezTo>
                  <a:cubicBezTo>
                    <a:pt x="30" y="17"/>
                    <a:pt x="38" y="19"/>
                    <a:pt x="45" y="23"/>
                  </a:cubicBezTo>
                  <a:cubicBezTo>
                    <a:pt x="51" y="28"/>
                    <a:pt x="57" y="33"/>
                    <a:pt x="60" y="40"/>
                  </a:cubicBezTo>
                  <a:cubicBezTo>
                    <a:pt x="64" y="47"/>
                    <a:pt x="66" y="55"/>
                    <a:pt x="66" y="62"/>
                  </a:cubicBezTo>
                  <a:cubicBezTo>
                    <a:pt x="66" y="70"/>
                    <a:pt x="64" y="78"/>
                    <a:pt x="60" y="85"/>
                  </a:cubicBezTo>
                  <a:cubicBezTo>
                    <a:pt x="57" y="91"/>
                    <a:pt x="51" y="97"/>
                    <a:pt x="45" y="101"/>
                  </a:cubicBezTo>
                  <a:cubicBezTo>
                    <a:pt x="38" y="105"/>
                    <a:pt x="30" y="108"/>
                    <a:pt x="23" y="108"/>
                  </a:cubicBezTo>
                  <a:cubicBezTo>
                    <a:pt x="22" y="108"/>
                    <a:pt x="22" y="108"/>
                    <a:pt x="21" y="108"/>
                  </a:cubicBezTo>
                  <a:cubicBezTo>
                    <a:pt x="15" y="108"/>
                    <a:pt x="10" y="107"/>
                    <a:pt x="4" y="105"/>
                  </a:cubicBezTo>
                  <a:cubicBezTo>
                    <a:pt x="4" y="105"/>
                    <a:pt x="4" y="105"/>
                    <a:pt x="4" y="105"/>
                  </a:cubicBezTo>
                  <a:cubicBezTo>
                    <a:pt x="4" y="105"/>
                    <a:pt x="4" y="104"/>
                    <a:pt x="4" y="104"/>
                  </a:cubicBezTo>
                  <a:cubicBezTo>
                    <a:pt x="4" y="104"/>
                    <a:pt x="4" y="104"/>
                    <a:pt x="4" y="104"/>
                  </a:cubicBezTo>
                  <a:cubicBezTo>
                    <a:pt x="4" y="104"/>
                    <a:pt x="4" y="104"/>
                    <a:pt x="4" y="104"/>
                  </a:cubicBezTo>
                  <a:cubicBezTo>
                    <a:pt x="4" y="104"/>
                    <a:pt x="4" y="104"/>
                    <a:pt x="4" y="104"/>
                  </a:cubicBezTo>
                  <a:cubicBezTo>
                    <a:pt x="4"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2" y="104"/>
                  </a:cubicBezTo>
                  <a:cubicBezTo>
                    <a:pt x="2" y="104"/>
                    <a:pt x="2" y="104"/>
                    <a:pt x="2" y="104"/>
                  </a:cubicBezTo>
                  <a:cubicBezTo>
                    <a:pt x="2" y="104"/>
                    <a:pt x="2" y="104"/>
                    <a:pt x="2" y="104"/>
                  </a:cubicBezTo>
                  <a:cubicBezTo>
                    <a:pt x="2" y="104"/>
                    <a:pt x="2" y="104"/>
                    <a:pt x="2" y="104"/>
                  </a:cubicBezTo>
                  <a:cubicBezTo>
                    <a:pt x="2" y="104"/>
                    <a:pt x="2" y="104"/>
                    <a:pt x="2" y="103"/>
                  </a:cubicBezTo>
                  <a:cubicBezTo>
                    <a:pt x="2" y="103"/>
                    <a:pt x="2" y="103"/>
                    <a:pt x="2" y="103"/>
                  </a:cubicBezTo>
                  <a:cubicBezTo>
                    <a:pt x="2" y="103"/>
                    <a:pt x="2" y="103"/>
                    <a:pt x="2"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0" y="103"/>
                    <a:pt x="0" y="103"/>
                  </a:cubicBezTo>
                  <a:cubicBezTo>
                    <a:pt x="0" y="122"/>
                    <a:pt x="0" y="122"/>
                    <a:pt x="0" y="122"/>
                  </a:cubicBezTo>
                  <a:cubicBezTo>
                    <a:pt x="7" y="124"/>
                    <a:pt x="14" y="125"/>
                    <a:pt x="21" y="125"/>
                  </a:cubicBezTo>
                  <a:cubicBezTo>
                    <a:pt x="24" y="125"/>
                    <a:pt x="27" y="125"/>
                    <a:pt x="30" y="124"/>
                  </a:cubicBezTo>
                  <a:cubicBezTo>
                    <a:pt x="40" y="123"/>
                    <a:pt x="49" y="119"/>
                    <a:pt x="57" y="114"/>
                  </a:cubicBezTo>
                  <a:cubicBezTo>
                    <a:pt x="65" y="108"/>
                    <a:pt x="72" y="100"/>
                    <a:pt x="76" y="91"/>
                  </a:cubicBezTo>
                  <a:cubicBezTo>
                    <a:pt x="81" y="82"/>
                    <a:pt x="83" y="72"/>
                    <a:pt x="83" y="62"/>
                  </a:cubicBezTo>
                  <a:cubicBezTo>
                    <a:pt x="83" y="52"/>
                    <a:pt x="81" y="42"/>
                    <a:pt x="76" y="33"/>
                  </a:cubicBezTo>
                  <a:cubicBezTo>
                    <a:pt x="72" y="25"/>
                    <a:pt x="65" y="17"/>
                    <a:pt x="57" y="11"/>
                  </a:cubicBezTo>
                  <a:cubicBezTo>
                    <a:pt x="49" y="5"/>
                    <a:pt x="40" y="2"/>
                    <a:pt x="30" y="0"/>
                  </a:cubicBezTo>
                  <a:cubicBezTo>
                    <a:pt x="27" y="0"/>
                    <a:pt x="24" y="0"/>
                    <a:pt x="21"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3" name="Freeform 12">
              <a:extLst>
                <a:ext uri="{FF2B5EF4-FFF2-40B4-BE49-F238E27FC236}">
                  <a16:creationId xmlns:a16="http://schemas.microsoft.com/office/drawing/2014/main" id="{1184B0CF-A45A-FE0B-267F-83EC3B22E440}"/>
                </a:ext>
              </a:extLst>
            </p:cNvPr>
            <p:cNvSpPr>
              <a:spLocks/>
            </p:cNvSpPr>
            <p:nvPr/>
          </p:nvSpPr>
          <p:spPr bwMode="auto">
            <a:xfrm>
              <a:off x="2879776" y="5014012"/>
              <a:ext cx="15563" cy="59139"/>
            </a:xfrm>
            <a:custGeom>
              <a:avLst/>
              <a:gdLst>
                <a:gd name="T0" fmla="*/ 0 w 15"/>
                <a:gd name="T1" fmla="*/ 57 h 57"/>
                <a:gd name="T2" fmla="*/ 0 w 15"/>
                <a:gd name="T3" fmla="*/ 0 h 57"/>
                <a:gd name="T4" fmla="*/ 11 w 15"/>
                <a:gd name="T5" fmla="*/ 13 h 57"/>
                <a:gd name="T6" fmla="*/ 15 w 15"/>
                <a:gd name="T7" fmla="*/ 29 h 57"/>
                <a:gd name="T8" fmla="*/ 11 w 15"/>
                <a:gd name="T9" fmla="*/ 45 h 57"/>
                <a:gd name="T10" fmla="*/ 0 w 15"/>
                <a:gd name="T11" fmla="*/ 57 h 57"/>
              </a:gdLst>
              <a:ahLst/>
              <a:cxnLst>
                <a:cxn ang="0">
                  <a:pos x="T0" y="T1"/>
                </a:cxn>
                <a:cxn ang="0">
                  <a:pos x="T2" y="T3"/>
                </a:cxn>
                <a:cxn ang="0">
                  <a:pos x="T4" y="T5"/>
                </a:cxn>
                <a:cxn ang="0">
                  <a:pos x="T6" y="T7"/>
                </a:cxn>
                <a:cxn ang="0">
                  <a:pos x="T8" y="T9"/>
                </a:cxn>
                <a:cxn ang="0">
                  <a:pos x="T10" y="T11"/>
                </a:cxn>
              </a:cxnLst>
              <a:rect l="0" t="0" r="r" b="b"/>
              <a:pathLst>
                <a:path w="15" h="57">
                  <a:moveTo>
                    <a:pt x="0" y="57"/>
                  </a:moveTo>
                  <a:cubicBezTo>
                    <a:pt x="0" y="0"/>
                    <a:pt x="0" y="0"/>
                    <a:pt x="0" y="0"/>
                  </a:cubicBezTo>
                  <a:cubicBezTo>
                    <a:pt x="5" y="3"/>
                    <a:pt x="8" y="8"/>
                    <a:pt x="11" y="13"/>
                  </a:cubicBezTo>
                  <a:cubicBezTo>
                    <a:pt x="13" y="18"/>
                    <a:pt x="15" y="23"/>
                    <a:pt x="15" y="29"/>
                  </a:cubicBezTo>
                  <a:cubicBezTo>
                    <a:pt x="15" y="34"/>
                    <a:pt x="13" y="40"/>
                    <a:pt x="11" y="45"/>
                  </a:cubicBezTo>
                  <a:cubicBezTo>
                    <a:pt x="8" y="50"/>
                    <a:pt x="5" y="54"/>
                    <a:pt x="0" y="57"/>
                  </a:cubicBezTo>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4" name="Freeform 13">
              <a:extLst>
                <a:ext uri="{FF2B5EF4-FFF2-40B4-BE49-F238E27FC236}">
                  <a16:creationId xmlns:a16="http://schemas.microsoft.com/office/drawing/2014/main" id="{A62348D2-6F9A-FA36-51CF-8EFE6AC2760A}"/>
                </a:ext>
              </a:extLst>
            </p:cNvPr>
            <p:cNvSpPr>
              <a:spLocks/>
            </p:cNvSpPr>
            <p:nvPr/>
          </p:nvSpPr>
          <p:spPr bwMode="auto">
            <a:xfrm>
              <a:off x="2879776" y="4981331"/>
              <a:ext cx="43576" cy="122948"/>
            </a:xfrm>
            <a:custGeom>
              <a:avLst/>
              <a:gdLst>
                <a:gd name="T0" fmla="*/ 42 w 42"/>
                <a:gd name="T1" fmla="*/ 60 h 119"/>
                <a:gd name="T2" fmla="*/ 30 w 42"/>
                <a:gd name="T3" fmla="*/ 96 h 119"/>
                <a:gd name="T4" fmla="*/ 0 w 42"/>
                <a:gd name="T5" fmla="*/ 119 h 119"/>
                <a:gd name="T6" fmla="*/ 0 w 42"/>
                <a:gd name="T7" fmla="*/ 100 h 119"/>
                <a:gd name="T8" fmla="*/ 18 w 42"/>
                <a:gd name="T9" fmla="*/ 83 h 119"/>
                <a:gd name="T10" fmla="*/ 25 w 42"/>
                <a:gd name="T11" fmla="*/ 60 h 119"/>
                <a:gd name="T12" fmla="*/ 18 w 42"/>
                <a:gd name="T13" fmla="*/ 36 h 119"/>
                <a:gd name="T14" fmla="*/ 0 w 42"/>
                <a:gd name="T15" fmla="*/ 19 h 119"/>
                <a:gd name="T16" fmla="*/ 0 w 42"/>
                <a:gd name="T17" fmla="*/ 0 h 119"/>
                <a:gd name="T18" fmla="*/ 30 w 42"/>
                <a:gd name="T19" fmla="*/ 23 h 119"/>
                <a:gd name="T20" fmla="*/ 42 w 42"/>
                <a:gd name="T21" fmla="*/ 60 h 119"/>
                <a:gd name="T22" fmla="*/ 42 w 42"/>
                <a:gd name="T23"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19">
                  <a:moveTo>
                    <a:pt x="42" y="60"/>
                  </a:moveTo>
                  <a:cubicBezTo>
                    <a:pt x="42" y="73"/>
                    <a:pt x="38" y="85"/>
                    <a:pt x="30" y="96"/>
                  </a:cubicBezTo>
                  <a:cubicBezTo>
                    <a:pt x="23" y="107"/>
                    <a:pt x="12" y="115"/>
                    <a:pt x="0" y="119"/>
                  </a:cubicBezTo>
                  <a:cubicBezTo>
                    <a:pt x="0" y="100"/>
                    <a:pt x="0" y="100"/>
                    <a:pt x="0" y="100"/>
                  </a:cubicBezTo>
                  <a:cubicBezTo>
                    <a:pt x="8" y="96"/>
                    <a:pt x="14" y="90"/>
                    <a:pt x="18" y="83"/>
                  </a:cubicBezTo>
                  <a:cubicBezTo>
                    <a:pt x="22" y="76"/>
                    <a:pt x="25" y="68"/>
                    <a:pt x="25" y="60"/>
                  </a:cubicBezTo>
                  <a:cubicBezTo>
                    <a:pt x="25" y="51"/>
                    <a:pt x="22" y="43"/>
                    <a:pt x="18" y="36"/>
                  </a:cubicBezTo>
                  <a:cubicBezTo>
                    <a:pt x="14" y="29"/>
                    <a:pt x="8" y="23"/>
                    <a:pt x="0" y="19"/>
                  </a:cubicBezTo>
                  <a:cubicBezTo>
                    <a:pt x="0" y="0"/>
                    <a:pt x="0" y="0"/>
                    <a:pt x="0" y="0"/>
                  </a:cubicBezTo>
                  <a:cubicBezTo>
                    <a:pt x="12" y="5"/>
                    <a:pt x="23" y="13"/>
                    <a:pt x="30" y="23"/>
                  </a:cubicBezTo>
                  <a:cubicBezTo>
                    <a:pt x="38" y="34"/>
                    <a:pt x="42" y="47"/>
                    <a:pt x="42" y="60"/>
                  </a:cubicBezTo>
                  <a:cubicBezTo>
                    <a:pt x="42" y="60"/>
                    <a:pt x="42" y="60"/>
                    <a:pt x="42" y="60"/>
                  </a:cubicBezTo>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5" name="Freeform 14">
              <a:extLst>
                <a:ext uri="{FF2B5EF4-FFF2-40B4-BE49-F238E27FC236}">
                  <a16:creationId xmlns:a16="http://schemas.microsoft.com/office/drawing/2014/main" id="{774C11E9-A943-AF16-9C0C-CF4EA0A5E074}"/>
                </a:ext>
              </a:extLst>
            </p:cNvPr>
            <p:cNvSpPr>
              <a:spLocks noEditPoints="1"/>
            </p:cNvSpPr>
            <p:nvPr/>
          </p:nvSpPr>
          <p:spPr bwMode="auto">
            <a:xfrm>
              <a:off x="2837756" y="5023350"/>
              <a:ext cx="42020" cy="40464"/>
            </a:xfrm>
            <a:custGeom>
              <a:avLst/>
              <a:gdLst>
                <a:gd name="T0" fmla="*/ 0 w 40"/>
                <a:gd name="T1" fmla="*/ 19 h 39"/>
                <a:gd name="T2" fmla="*/ 2 w 40"/>
                <a:gd name="T3" fmla="*/ 26 h 39"/>
                <a:gd name="T4" fmla="*/ 9 w 40"/>
                <a:gd name="T5" fmla="*/ 35 h 39"/>
                <a:gd name="T6" fmla="*/ 20 w 40"/>
                <a:gd name="T7" fmla="*/ 39 h 39"/>
                <a:gd name="T8" fmla="*/ 21 w 40"/>
                <a:gd name="T9" fmla="*/ 39 h 39"/>
                <a:gd name="T10" fmla="*/ 28 w 40"/>
                <a:gd name="T11" fmla="*/ 37 h 39"/>
                <a:gd name="T12" fmla="*/ 35 w 40"/>
                <a:gd name="T13" fmla="*/ 33 h 39"/>
                <a:gd name="T14" fmla="*/ 39 w 40"/>
                <a:gd name="T15" fmla="*/ 26 h 39"/>
                <a:gd name="T16" fmla="*/ 40 w 40"/>
                <a:gd name="T17" fmla="*/ 19 h 39"/>
                <a:gd name="T18" fmla="*/ 39 w 40"/>
                <a:gd name="T19" fmla="*/ 26 h 39"/>
                <a:gd name="T20" fmla="*/ 35 w 40"/>
                <a:gd name="T21" fmla="*/ 33 h 39"/>
                <a:gd name="T22" fmla="*/ 28 w 40"/>
                <a:gd name="T23" fmla="*/ 37 h 39"/>
                <a:gd name="T24" fmla="*/ 20 w 40"/>
                <a:gd name="T25" fmla="*/ 39 h 39"/>
                <a:gd name="T26" fmla="*/ 9 w 40"/>
                <a:gd name="T27" fmla="*/ 35 h 39"/>
                <a:gd name="T28" fmla="*/ 2 w 40"/>
                <a:gd name="T29" fmla="*/ 26 h 39"/>
                <a:gd name="T30" fmla="*/ 0 w 40"/>
                <a:gd name="T31" fmla="*/ 19 h 39"/>
                <a:gd name="T32" fmla="*/ 28 w 40"/>
                <a:gd name="T33" fmla="*/ 0 h 39"/>
                <a:gd name="T34" fmla="*/ 28 w 40"/>
                <a:gd name="T35" fmla="*/ 0 h 39"/>
                <a:gd name="T36" fmla="*/ 28 w 40"/>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9">
                  <a:moveTo>
                    <a:pt x="0" y="19"/>
                  </a:moveTo>
                  <a:cubicBezTo>
                    <a:pt x="0" y="21"/>
                    <a:pt x="1" y="24"/>
                    <a:pt x="2" y="26"/>
                  </a:cubicBezTo>
                  <a:cubicBezTo>
                    <a:pt x="3" y="30"/>
                    <a:pt x="6" y="33"/>
                    <a:pt x="9" y="35"/>
                  </a:cubicBezTo>
                  <a:cubicBezTo>
                    <a:pt x="13" y="38"/>
                    <a:pt x="16" y="39"/>
                    <a:pt x="20" y="39"/>
                  </a:cubicBezTo>
                  <a:cubicBezTo>
                    <a:pt x="21" y="39"/>
                    <a:pt x="21" y="39"/>
                    <a:pt x="21" y="39"/>
                  </a:cubicBezTo>
                  <a:cubicBezTo>
                    <a:pt x="23" y="39"/>
                    <a:pt x="26" y="38"/>
                    <a:pt x="28" y="37"/>
                  </a:cubicBezTo>
                  <a:cubicBezTo>
                    <a:pt x="31" y="36"/>
                    <a:pt x="33" y="35"/>
                    <a:pt x="35" y="33"/>
                  </a:cubicBezTo>
                  <a:cubicBezTo>
                    <a:pt x="37" y="31"/>
                    <a:pt x="38" y="29"/>
                    <a:pt x="39" y="26"/>
                  </a:cubicBezTo>
                  <a:cubicBezTo>
                    <a:pt x="40" y="24"/>
                    <a:pt x="40" y="22"/>
                    <a:pt x="40" y="19"/>
                  </a:cubicBezTo>
                  <a:cubicBezTo>
                    <a:pt x="40" y="21"/>
                    <a:pt x="40" y="24"/>
                    <a:pt x="39" y="26"/>
                  </a:cubicBezTo>
                  <a:cubicBezTo>
                    <a:pt x="38" y="29"/>
                    <a:pt x="37" y="31"/>
                    <a:pt x="35" y="33"/>
                  </a:cubicBezTo>
                  <a:cubicBezTo>
                    <a:pt x="33" y="35"/>
                    <a:pt x="31" y="36"/>
                    <a:pt x="28" y="37"/>
                  </a:cubicBezTo>
                  <a:cubicBezTo>
                    <a:pt x="26" y="38"/>
                    <a:pt x="23" y="39"/>
                    <a:pt x="20" y="39"/>
                  </a:cubicBezTo>
                  <a:cubicBezTo>
                    <a:pt x="16" y="39"/>
                    <a:pt x="13" y="38"/>
                    <a:pt x="9" y="35"/>
                  </a:cubicBezTo>
                  <a:cubicBezTo>
                    <a:pt x="6" y="33"/>
                    <a:pt x="3" y="30"/>
                    <a:pt x="2" y="26"/>
                  </a:cubicBezTo>
                  <a:cubicBezTo>
                    <a:pt x="1" y="24"/>
                    <a:pt x="0" y="21"/>
                    <a:pt x="0" y="19"/>
                  </a:cubicBezTo>
                  <a:moveTo>
                    <a:pt x="28" y="0"/>
                  </a:moveTo>
                  <a:cubicBezTo>
                    <a:pt x="28" y="0"/>
                    <a:pt x="28" y="0"/>
                    <a:pt x="28" y="0"/>
                  </a:cubicBezTo>
                  <a:cubicBezTo>
                    <a:pt x="28" y="0"/>
                    <a:pt x="28" y="0"/>
                    <a:pt x="28"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6" name="Freeform 15">
              <a:extLst>
                <a:ext uri="{FF2B5EF4-FFF2-40B4-BE49-F238E27FC236}">
                  <a16:creationId xmlns:a16="http://schemas.microsoft.com/office/drawing/2014/main" id="{9C232BF4-E0C3-7EB3-995F-3DDC1C47E3A6}"/>
                </a:ext>
              </a:extLst>
            </p:cNvPr>
            <p:cNvSpPr>
              <a:spLocks noEditPoints="1"/>
            </p:cNvSpPr>
            <p:nvPr/>
          </p:nvSpPr>
          <p:spPr bwMode="auto">
            <a:xfrm>
              <a:off x="2822193" y="5006231"/>
              <a:ext cx="57583" cy="73146"/>
            </a:xfrm>
            <a:custGeom>
              <a:avLst/>
              <a:gdLst>
                <a:gd name="T0" fmla="*/ 15 w 56"/>
                <a:gd name="T1" fmla="*/ 36 h 71"/>
                <a:gd name="T2" fmla="*/ 16 w 56"/>
                <a:gd name="T3" fmla="*/ 32 h 71"/>
                <a:gd name="T4" fmla="*/ 21 w 56"/>
                <a:gd name="T5" fmla="*/ 21 h 71"/>
                <a:gd name="T6" fmla="*/ 32 w 56"/>
                <a:gd name="T7" fmla="*/ 16 h 71"/>
                <a:gd name="T8" fmla="*/ 35 w 56"/>
                <a:gd name="T9" fmla="*/ 15 h 71"/>
                <a:gd name="T10" fmla="*/ 43 w 56"/>
                <a:gd name="T11" fmla="*/ 17 h 71"/>
                <a:gd name="T12" fmla="*/ 43 w 56"/>
                <a:gd name="T13" fmla="*/ 17 h 71"/>
                <a:gd name="T14" fmla="*/ 43 w 56"/>
                <a:gd name="T15" fmla="*/ 17 h 71"/>
                <a:gd name="T16" fmla="*/ 52 w 56"/>
                <a:gd name="T17" fmla="*/ 24 h 71"/>
                <a:gd name="T18" fmla="*/ 55 w 56"/>
                <a:gd name="T19" fmla="*/ 36 h 71"/>
                <a:gd name="T20" fmla="*/ 55 w 56"/>
                <a:gd name="T21" fmla="*/ 36 h 71"/>
                <a:gd name="T22" fmla="*/ 54 w 56"/>
                <a:gd name="T23" fmla="*/ 43 h 71"/>
                <a:gd name="T24" fmla="*/ 50 w 56"/>
                <a:gd name="T25" fmla="*/ 50 h 71"/>
                <a:gd name="T26" fmla="*/ 43 w 56"/>
                <a:gd name="T27" fmla="*/ 54 h 71"/>
                <a:gd name="T28" fmla="*/ 36 w 56"/>
                <a:gd name="T29" fmla="*/ 56 h 71"/>
                <a:gd name="T30" fmla="*/ 35 w 56"/>
                <a:gd name="T31" fmla="*/ 56 h 71"/>
                <a:gd name="T32" fmla="*/ 24 w 56"/>
                <a:gd name="T33" fmla="*/ 52 h 71"/>
                <a:gd name="T34" fmla="*/ 17 w 56"/>
                <a:gd name="T35" fmla="*/ 43 h 71"/>
                <a:gd name="T36" fmla="*/ 15 w 56"/>
                <a:gd name="T37" fmla="*/ 36 h 71"/>
                <a:gd name="T38" fmla="*/ 35 w 56"/>
                <a:gd name="T39" fmla="*/ 0 h 71"/>
                <a:gd name="T40" fmla="*/ 19 w 56"/>
                <a:gd name="T41" fmla="*/ 4 h 71"/>
                <a:gd name="T42" fmla="*/ 7 w 56"/>
                <a:gd name="T43" fmla="*/ 15 h 71"/>
                <a:gd name="T44" fmla="*/ 1 w 56"/>
                <a:gd name="T45" fmla="*/ 30 h 71"/>
                <a:gd name="T46" fmla="*/ 0 w 56"/>
                <a:gd name="T47" fmla="*/ 36 h 71"/>
                <a:gd name="T48" fmla="*/ 2 w 56"/>
                <a:gd name="T49" fmla="*/ 47 h 71"/>
                <a:gd name="T50" fmla="*/ 11 w 56"/>
                <a:gd name="T51" fmla="*/ 61 h 71"/>
                <a:gd name="T52" fmla="*/ 25 w 56"/>
                <a:gd name="T53" fmla="*/ 69 h 71"/>
                <a:gd name="T54" fmla="*/ 35 w 56"/>
                <a:gd name="T55" fmla="*/ 71 h 71"/>
                <a:gd name="T56" fmla="*/ 41 w 56"/>
                <a:gd name="T57" fmla="*/ 71 h 71"/>
                <a:gd name="T58" fmla="*/ 56 w 56"/>
                <a:gd name="T59" fmla="*/ 64 h 71"/>
                <a:gd name="T60" fmla="*/ 56 w 56"/>
                <a:gd name="T61" fmla="*/ 7 h 71"/>
                <a:gd name="T62" fmla="*/ 35 w 56"/>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1">
                  <a:moveTo>
                    <a:pt x="15" y="36"/>
                  </a:moveTo>
                  <a:cubicBezTo>
                    <a:pt x="15" y="34"/>
                    <a:pt x="16" y="33"/>
                    <a:pt x="16" y="32"/>
                  </a:cubicBezTo>
                  <a:cubicBezTo>
                    <a:pt x="17" y="28"/>
                    <a:pt x="18" y="24"/>
                    <a:pt x="21" y="21"/>
                  </a:cubicBezTo>
                  <a:cubicBezTo>
                    <a:pt x="24" y="19"/>
                    <a:pt x="28" y="17"/>
                    <a:pt x="32" y="16"/>
                  </a:cubicBezTo>
                  <a:cubicBezTo>
                    <a:pt x="33" y="16"/>
                    <a:pt x="34" y="15"/>
                    <a:pt x="35" y="15"/>
                  </a:cubicBezTo>
                  <a:cubicBezTo>
                    <a:pt x="38" y="15"/>
                    <a:pt x="40" y="16"/>
                    <a:pt x="43" y="17"/>
                  </a:cubicBezTo>
                  <a:cubicBezTo>
                    <a:pt x="43" y="17"/>
                    <a:pt x="43" y="17"/>
                    <a:pt x="43" y="17"/>
                  </a:cubicBezTo>
                  <a:cubicBezTo>
                    <a:pt x="43" y="17"/>
                    <a:pt x="43" y="17"/>
                    <a:pt x="43" y="17"/>
                  </a:cubicBezTo>
                  <a:cubicBezTo>
                    <a:pt x="47" y="19"/>
                    <a:pt x="50" y="21"/>
                    <a:pt x="52" y="24"/>
                  </a:cubicBezTo>
                  <a:cubicBezTo>
                    <a:pt x="54" y="28"/>
                    <a:pt x="55" y="32"/>
                    <a:pt x="55" y="36"/>
                  </a:cubicBezTo>
                  <a:cubicBezTo>
                    <a:pt x="55" y="36"/>
                    <a:pt x="55" y="36"/>
                    <a:pt x="55" y="36"/>
                  </a:cubicBezTo>
                  <a:cubicBezTo>
                    <a:pt x="55" y="39"/>
                    <a:pt x="55" y="41"/>
                    <a:pt x="54" y="43"/>
                  </a:cubicBezTo>
                  <a:cubicBezTo>
                    <a:pt x="53" y="46"/>
                    <a:pt x="52" y="48"/>
                    <a:pt x="50" y="50"/>
                  </a:cubicBezTo>
                  <a:cubicBezTo>
                    <a:pt x="48" y="52"/>
                    <a:pt x="46" y="53"/>
                    <a:pt x="43" y="54"/>
                  </a:cubicBezTo>
                  <a:cubicBezTo>
                    <a:pt x="41" y="55"/>
                    <a:pt x="38" y="56"/>
                    <a:pt x="36" y="56"/>
                  </a:cubicBezTo>
                  <a:cubicBezTo>
                    <a:pt x="36" y="56"/>
                    <a:pt x="36" y="56"/>
                    <a:pt x="35" y="56"/>
                  </a:cubicBezTo>
                  <a:cubicBezTo>
                    <a:pt x="31" y="56"/>
                    <a:pt x="28" y="55"/>
                    <a:pt x="24" y="52"/>
                  </a:cubicBezTo>
                  <a:cubicBezTo>
                    <a:pt x="21" y="50"/>
                    <a:pt x="18" y="47"/>
                    <a:pt x="17" y="43"/>
                  </a:cubicBezTo>
                  <a:cubicBezTo>
                    <a:pt x="16" y="41"/>
                    <a:pt x="15" y="38"/>
                    <a:pt x="15" y="36"/>
                  </a:cubicBezTo>
                  <a:moveTo>
                    <a:pt x="35" y="0"/>
                  </a:moveTo>
                  <a:cubicBezTo>
                    <a:pt x="30" y="0"/>
                    <a:pt x="24" y="2"/>
                    <a:pt x="19" y="4"/>
                  </a:cubicBezTo>
                  <a:cubicBezTo>
                    <a:pt x="15" y="7"/>
                    <a:pt x="10" y="10"/>
                    <a:pt x="7" y="15"/>
                  </a:cubicBezTo>
                  <a:cubicBezTo>
                    <a:pt x="4" y="19"/>
                    <a:pt x="2" y="25"/>
                    <a:pt x="1" y="30"/>
                  </a:cubicBezTo>
                  <a:cubicBezTo>
                    <a:pt x="0" y="32"/>
                    <a:pt x="0" y="34"/>
                    <a:pt x="0" y="36"/>
                  </a:cubicBezTo>
                  <a:cubicBezTo>
                    <a:pt x="0" y="39"/>
                    <a:pt x="1" y="43"/>
                    <a:pt x="2" y="47"/>
                  </a:cubicBezTo>
                  <a:cubicBezTo>
                    <a:pt x="4" y="52"/>
                    <a:pt x="7" y="57"/>
                    <a:pt x="11" y="61"/>
                  </a:cubicBezTo>
                  <a:cubicBezTo>
                    <a:pt x="15" y="65"/>
                    <a:pt x="19" y="68"/>
                    <a:pt x="25" y="69"/>
                  </a:cubicBezTo>
                  <a:cubicBezTo>
                    <a:pt x="28" y="70"/>
                    <a:pt x="32" y="71"/>
                    <a:pt x="35" y="71"/>
                  </a:cubicBezTo>
                  <a:cubicBezTo>
                    <a:pt x="37" y="71"/>
                    <a:pt x="39" y="71"/>
                    <a:pt x="41" y="71"/>
                  </a:cubicBezTo>
                  <a:cubicBezTo>
                    <a:pt x="47" y="70"/>
                    <a:pt x="52" y="68"/>
                    <a:pt x="56" y="64"/>
                  </a:cubicBezTo>
                  <a:cubicBezTo>
                    <a:pt x="56" y="7"/>
                    <a:pt x="56" y="7"/>
                    <a:pt x="56" y="7"/>
                  </a:cubicBezTo>
                  <a:cubicBezTo>
                    <a:pt x="50" y="3"/>
                    <a:pt x="43" y="0"/>
                    <a:pt x="35"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7" name="Freeform 16">
              <a:extLst>
                <a:ext uri="{FF2B5EF4-FFF2-40B4-BE49-F238E27FC236}">
                  <a16:creationId xmlns:a16="http://schemas.microsoft.com/office/drawing/2014/main" id="{CE984768-07F4-A70C-E838-AA141EBA3D85}"/>
                </a:ext>
              </a:extLst>
            </p:cNvPr>
            <p:cNvSpPr>
              <a:spLocks/>
            </p:cNvSpPr>
            <p:nvPr/>
          </p:nvSpPr>
          <p:spPr bwMode="auto">
            <a:xfrm>
              <a:off x="2811299" y="4982887"/>
              <a:ext cx="68477" cy="60696"/>
            </a:xfrm>
            <a:custGeom>
              <a:avLst/>
              <a:gdLst>
                <a:gd name="T0" fmla="*/ 66 w 66"/>
                <a:gd name="T1" fmla="*/ 0 h 59"/>
                <a:gd name="T2" fmla="*/ 66 w 66"/>
                <a:gd name="T3" fmla="*/ 18 h 59"/>
                <a:gd name="T4" fmla="*/ 45 w 66"/>
                <a:gd name="T5" fmla="*/ 13 h 59"/>
                <a:gd name="T6" fmla="*/ 44 w 66"/>
                <a:gd name="T7" fmla="*/ 13 h 59"/>
                <a:gd name="T8" fmla="*/ 22 w 66"/>
                <a:gd name="T9" fmla="*/ 20 h 59"/>
                <a:gd name="T10" fmla="*/ 6 w 66"/>
                <a:gd name="T11" fmla="*/ 36 h 59"/>
                <a:gd name="T12" fmla="*/ 0 w 66"/>
                <a:gd name="T13" fmla="*/ 59 h 59"/>
                <a:gd name="T14" fmla="*/ 0 w 66"/>
                <a:gd name="T15" fmla="*/ 59 h 59"/>
                <a:gd name="T16" fmla="*/ 6 w 66"/>
                <a:gd name="T17" fmla="*/ 36 h 59"/>
                <a:gd name="T18" fmla="*/ 22 w 66"/>
                <a:gd name="T19" fmla="*/ 20 h 59"/>
                <a:gd name="T20" fmla="*/ 44 w 66"/>
                <a:gd name="T21" fmla="*/ 13 h 59"/>
                <a:gd name="T22" fmla="*/ 46 w 66"/>
                <a:gd name="T23" fmla="*/ 13 h 59"/>
                <a:gd name="T24" fmla="*/ 66 w 66"/>
                <a:gd name="T25" fmla="*/ 18 h 59"/>
                <a:gd name="T26" fmla="*/ 66 w 66"/>
                <a:gd name="T27" fmla="*/ 18 h 59"/>
                <a:gd name="T28" fmla="*/ 66 w 66"/>
                <a:gd name="T29" fmla="*/ 18 h 59"/>
                <a:gd name="T30" fmla="*/ 66 w 66"/>
                <a:gd name="T31" fmla="*/ 0 h 59"/>
                <a:gd name="T32" fmla="*/ 66 w 66"/>
                <a:gd name="T3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59">
                  <a:moveTo>
                    <a:pt x="66" y="0"/>
                  </a:moveTo>
                  <a:cubicBezTo>
                    <a:pt x="66" y="18"/>
                    <a:pt x="66" y="18"/>
                    <a:pt x="66" y="18"/>
                  </a:cubicBezTo>
                  <a:cubicBezTo>
                    <a:pt x="60" y="15"/>
                    <a:pt x="53" y="13"/>
                    <a:pt x="45" y="13"/>
                  </a:cubicBezTo>
                  <a:cubicBezTo>
                    <a:pt x="45" y="13"/>
                    <a:pt x="44" y="13"/>
                    <a:pt x="44" y="13"/>
                  </a:cubicBezTo>
                  <a:cubicBezTo>
                    <a:pt x="36" y="14"/>
                    <a:pt x="29" y="16"/>
                    <a:pt x="22" y="20"/>
                  </a:cubicBezTo>
                  <a:cubicBezTo>
                    <a:pt x="15" y="24"/>
                    <a:pt x="10" y="30"/>
                    <a:pt x="6" y="36"/>
                  </a:cubicBezTo>
                  <a:cubicBezTo>
                    <a:pt x="2" y="43"/>
                    <a:pt x="0" y="51"/>
                    <a:pt x="0" y="59"/>
                  </a:cubicBezTo>
                  <a:cubicBezTo>
                    <a:pt x="0" y="59"/>
                    <a:pt x="0" y="59"/>
                    <a:pt x="0" y="59"/>
                  </a:cubicBezTo>
                  <a:cubicBezTo>
                    <a:pt x="0" y="51"/>
                    <a:pt x="2" y="43"/>
                    <a:pt x="6" y="36"/>
                  </a:cubicBezTo>
                  <a:cubicBezTo>
                    <a:pt x="10" y="30"/>
                    <a:pt x="15" y="24"/>
                    <a:pt x="22" y="20"/>
                  </a:cubicBezTo>
                  <a:cubicBezTo>
                    <a:pt x="29" y="16"/>
                    <a:pt x="36" y="14"/>
                    <a:pt x="44" y="13"/>
                  </a:cubicBezTo>
                  <a:cubicBezTo>
                    <a:pt x="44" y="13"/>
                    <a:pt x="45" y="13"/>
                    <a:pt x="46" y="13"/>
                  </a:cubicBezTo>
                  <a:cubicBezTo>
                    <a:pt x="53" y="13"/>
                    <a:pt x="60" y="15"/>
                    <a:pt x="66" y="18"/>
                  </a:cubicBezTo>
                  <a:cubicBezTo>
                    <a:pt x="66" y="18"/>
                    <a:pt x="66" y="18"/>
                    <a:pt x="66" y="18"/>
                  </a:cubicBezTo>
                  <a:cubicBezTo>
                    <a:pt x="66" y="18"/>
                    <a:pt x="66" y="18"/>
                    <a:pt x="66" y="18"/>
                  </a:cubicBezTo>
                  <a:cubicBezTo>
                    <a:pt x="66" y="0"/>
                    <a:pt x="66" y="0"/>
                    <a:pt x="66" y="0"/>
                  </a:cubicBezTo>
                  <a:cubicBezTo>
                    <a:pt x="66" y="0"/>
                    <a:pt x="66" y="0"/>
                    <a:pt x="66"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8" name="Freeform 17">
              <a:extLst>
                <a:ext uri="{FF2B5EF4-FFF2-40B4-BE49-F238E27FC236}">
                  <a16:creationId xmlns:a16="http://schemas.microsoft.com/office/drawing/2014/main" id="{94D5B512-2F54-BDD7-E405-C5A115F83DEF}"/>
                </a:ext>
              </a:extLst>
            </p:cNvPr>
            <p:cNvSpPr>
              <a:spLocks/>
            </p:cNvSpPr>
            <p:nvPr/>
          </p:nvSpPr>
          <p:spPr bwMode="auto">
            <a:xfrm>
              <a:off x="2794180" y="4978218"/>
              <a:ext cx="85597" cy="130729"/>
            </a:xfrm>
            <a:custGeom>
              <a:avLst/>
              <a:gdLst>
                <a:gd name="T0" fmla="*/ 62 w 83"/>
                <a:gd name="T1" fmla="*/ 0 h 126"/>
                <a:gd name="T2" fmla="*/ 54 w 83"/>
                <a:gd name="T3" fmla="*/ 1 h 126"/>
                <a:gd name="T4" fmla="*/ 26 w 83"/>
                <a:gd name="T5" fmla="*/ 11 h 126"/>
                <a:gd name="T6" fmla="*/ 7 w 83"/>
                <a:gd name="T7" fmla="*/ 34 h 126"/>
                <a:gd name="T8" fmla="*/ 0 w 83"/>
                <a:gd name="T9" fmla="*/ 63 h 126"/>
                <a:gd name="T10" fmla="*/ 7 w 83"/>
                <a:gd name="T11" fmla="*/ 92 h 126"/>
                <a:gd name="T12" fmla="*/ 26 w 83"/>
                <a:gd name="T13" fmla="*/ 114 h 126"/>
                <a:gd name="T14" fmla="*/ 54 w 83"/>
                <a:gd name="T15" fmla="*/ 125 h 126"/>
                <a:gd name="T16" fmla="*/ 62 w 83"/>
                <a:gd name="T17" fmla="*/ 126 h 126"/>
                <a:gd name="T18" fmla="*/ 83 w 83"/>
                <a:gd name="T19" fmla="*/ 122 h 126"/>
                <a:gd name="T20" fmla="*/ 83 w 83"/>
                <a:gd name="T21" fmla="*/ 103 h 126"/>
                <a:gd name="T22" fmla="*/ 62 w 83"/>
                <a:gd name="T23" fmla="*/ 108 h 126"/>
                <a:gd name="T24" fmla="*/ 61 w 83"/>
                <a:gd name="T25" fmla="*/ 108 h 126"/>
                <a:gd name="T26" fmla="*/ 39 w 83"/>
                <a:gd name="T27" fmla="*/ 102 h 126"/>
                <a:gd name="T28" fmla="*/ 23 w 83"/>
                <a:gd name="T29" fmla="*/ 85 h 126"/>
                <a:gd name="T30" fmla="*/ 17 w 83"/>
                <a:gd name="T31" fmla="*/ 63 h 126"/>
                <a:gd name="T32" fmla="*/ 17 w 83"/>
                <a:gd name="T33" fmla="*/ 63 h 126"/>
                <a:gd name="T34" fmla="*/ 17 w 83"/>
                <a:gd name="T35" fmla="*/ 63 h 126"/>
                <a:gd name="T36" fmla="*/ 23 w 83"/>
                <a:gd name="T37" fmla="*/ 40 h 126"/>
                <a:gd name="T38" fmla="*/ 39 w 83"/>
                <a:gd name="T39" fmla="*/ 24 h 126"/>
                <a:gd name="T40" fmla="*/ 61 w 83"/>
                <a:gd name="T41" fmla="*/ 17 h 126"/>
                <a:gd name="T42" fmla="*/ 62 w 83"/>
                <a:gd name="T43" fmla="*/ 17 h 126"/>
                <a:gd name="T44" fmla="*/ 83 w 83"/>
                <a:gd name="T45" fmla="*/ 22 h 126"/>
                <a:gd name="T46" fmla="*/ 83 w 83"/>
                <a:gd name="T47" fmla="*/ 4 h 126"/>
                <a:gd name="T48" fmla="*/ 62 w 83"/>
                <a:gd name="T4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26">
                  <a:moveTo>
                    <a:pt x="62" y="0"/>
                  </a:moveTo>
                  <a:cubicBezTo>
                    <a:pt x="60" y="0"/>
                    <a:pt x="57" y="0"/>
                    <a:pt x="54" y="1"/>
                  </a:cubicBezTo>
                  <a:cubicBezTo>
                    <a:pt x="44" y="2"/>
                    <a:pt x="35" y="6"/>
                    <a:pt x="26" y="11"/>
                  </a:cubicBezTo>
                  <a:cubicBezTo>
                    <a:pt x="18" y="17"/>
                    <a:pt x="12" y="25"/>
                    <a:pt x="7" y="34"/>
                  </a:cubicBezTo>
                  <a:cubicBezTo>
                    <a:pt x="3" y="43"/>
                    <a:pt x="0" y="53"/>
                    <a:pt x="0" y="63"/>
                  </a:cubicBezTo>
                  <a:cubicBezTo>
                    <a:pt x="0" y="73"/>
                    <a:pt x="3" y="83"/>
                    <a:pt x="7" y="92"/>
                  </a:cubicBezTo>
                  <a:cubicBezTo>
                    <a:pt x="12" y="101"/>
                    <a:pt x="18" y="108"/>
                    <a:pt x="26" y="114"/>
                  </a:cubicBezTo>
                  <a:cubicBezTo>
                    <a:pt x="35" y="120"/>
                    <a:pt x="44" y="124"/>
                    <a:pt x="54" y="125"/>
                  </a:cubicBezTo>
                  <a:cubicBezTo>
                    <a:pt x="57" y="125"/>
                    <a:pt x="60" y="126"/>
                    <a:pt x="62" y="126"/>
                  </a:cubicBezTo>
                  <a:cubicBezTo>
                    <a:pt x="69" y="126"/>
                    <a:pt x="76" y="124"/>
                    <a:pt x="83" y="122"/>
                  </a:cubicBezTo>
                  <a:cubicBezTo>
                    <a:pt x="83" y="103"/>
                    <a:pt x="83" y="103"/>
                    <a:pt x="83" y="103"/>
                  </a:cubicBezTo>
                  <a:cubicBezTo>
                    <a:pt x="77" y="106"/>
                    <a:pt x="70" y="108"/>
                    <a:pt x="62" y="108"/>
                  </a:cubicBezTo>
                  <a:cubicBezTo>
                    <a:pt x="62" y="108"/>
                    <a:pt x="61" y="108"/>
                    <a:pt x="61" y="108"/>
                  </a:cubicBezTo>
                  <a:cubicBezTo>
                    <a:pt x="53" y="108"/>
                    <a:pt x="46" y="106"/>
                    <a:pt x="39" y="102"/>
                  </a:cubicBezTo>
                  <a:cubicBezTo>
                    <a:pt x="32" y="98"/>
                    <a:pt x="27" y="92"/>
                    <a:pt x="23" y="85"/>
                  </a:cubicBezTo>
                  <a:cubicBezTo>
                    <a:pt x="19" y="78"/>
                    <a:pt x="17" y="71"/>
                    <a:pt x="17" y="63"/>
                  </a:cubicBezTo>
                  <a:cubicBezTo>
                    <a:pt x="17" y="63"/>
                    <a:pt x="17" y="63"/>
                    <a:pt x="17" y="63"/>
                  </a:cubicBezTo>
                  <a:cubicBezTo>
                    <a:pt x="17" y="63"/>
                    <a:pt x="17" y="63"/>
                    <a:pt x="17" y="63"/>
                  </a:cubicBezTo>
                  <a:cubicBezTo>
                    <a:pt x="17" y="55"/>
                    <a:pt x="19" y="47"/>
                    <a:pt x="23" y="40"/>
                  </a:cubicBezTo>
                  <a:cubicBezTo>
                    <a:pt x="27" y="34"/>
                    <a:pt x="32" y="28"/>
                    <a:pt x="39" y="24"/>
                  </a:cubicBezTo>
                  <a:cubicBezTo>
                    <a:pt x="46" y="20"/>
                    <a:pt x="53" y="18"/>
                    <a:pt x="61" y="17"/>
                  </a:cubicBezTo>
                  <a:cubicBezTo>
                    <a:pt x="61" y="17"/>
                    <a:pt x="62" y="17"/>
                    <a:pt x="62" y="17"/>
                  </a:cubicBezTo>
                  <a:cubicBezTo>
                    <a:pt x="70" y="17"/>
                    <a:pt x="77" y="19"/>
                    <a:pt x="83" y="22"/>
                  </a:cubicBezTo>
                  <a:cubicBezTo>
                    <a:pt x="83" y="4"/>
                    <a:pt x="83" y="4"/>
                    <a:pt x="83" y="4"/>
                  </a:cubicBezTo>
                  <a:cubicBezTo>
                    <a:pt x="76" y="1"/>
                    <a:pt x="69" y="0"/>
                    <a:pt x="62"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19" name="Freeform 18">
              <a:extLst>
                <a:ext uri="{FF2B5EF4-FFF2-40B4-BE49-F238E27FC236}">
                  <a16:creationId xmlns:a16="http://schemas.microsoft.com/office/drawing/2014/main" id="{508586FE-B100-9185-19A2-40E1F5C490B7}"/>
                </a:ext>
              </a:extLst>
            </p:cNvPr>
            <p:cNvSpPr>
              <a:spLocks/>
            </p:cNvSpPr>
            <p:nvPr/>
          </p:nvSpPr>
          <p:spPr bwMode="auto">
            <a:xfrm>
              <a:off x="2675902" y="4873946"/>
              <a:ext cx="96490" cy="20232"/>
            </a:xfrm>
            <a:custGeom>
              <a:avLst/>
              <a:gdLst>
                <a:gd name="T0" fmla="*/ 92 w 92"/>
                <a:gd name="T1" fmla="*/ 20 h 20"/>
                <a:gd name="T2" fmla="*/ 62 w 92"/>
                <a:gd name="T3" fmla="*/ 20 h 20"/>
                <a:gd name="T4" fmla="*/ 30 w 92"/>
                <a:gd name="T5" fmla="*/ 20 h 20"/>
                <a:gd name="T6" fmla="*/ 0 w 92"/>
                <a:gd name="T7" fmla="*/ 20 h 20"/>
                <a:gd name="T8" fmla="*/ 20 w 92"/>
                <a:gd name="T9" fmla="*/ 5 h 20"/>
                <a:gd name="T10" fmla="*/ 44 w 92"/>
                <a:gd name="T11" fmla="*/ 0 h 20"/>
                <a:gd name="T12" fmla="*/ 69 w 92"/>
                <a:gd name="T13" fmla="*/ 4 h 20"/>
                <a:gd name="T14" fmla="*/ 90 w 92"/>
                <a:gd name="T15" fmla="*/ 18 h 20"/>
                <a:gd name="T16" fmla="*/ 92 w 92"/>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0">
                  <a:moveTo>
                    <a:pt x="92" y="20"/>
                  </a:moveTo>
                  <a:cubicBezTo>
                    <a:pt x="62" y="20"/>
                    <a:pt x="62" y="20"/>
                    <a:pt x="62" y="20"/>
                  </a:cubicBezTo>
                  <a:cubicBezTo>
                    <a:pt x="51" y="16"/>
                    <a:pt x="40" y="16"/>
                    <a:pt x="30" y="20"/>
                  </a:cubicBezTo>
                  <a:cubicBezTo>
                    <a:pt x="0" y="20"/>
                    <a:pt x="0" y="20"/>
                    <a:pt x="0" y="20"/>
                  </a:cubicBezTo>
                  <a:cubicBezTo>
                    <a:pt x="6" y="14"/>
                    <a:pt x="13" y="9"/>
                    <a:pt x="20" y="5"/>
                  </a:cubicBezTo>
                  <a:cubicBezTo>
                    <a:pt x="28" y="2"/>
                    <a:pt x="36" y="0"/>
                    <a:pt x="44" y="0"/>
                  </a:cubicBezTo>
                  <a:cubicBezTo>
                    <a:pt x="53" y="0"/>
                    <a:pt x="61" y="1"/>
                    <a:pt x="69" y="4"/>
                  </a:cubicBezTo>
                  <a:cubicBezTo>
                    <a:pt x="77" y="7"/>
                    <a:pt x="84" y="12"/>
                    <a:pt x="90" y="18"/>
                  </a:cubicBezTo>
                  <a:cubicBezTo>
                    <a:pt x="90" y="19"/>
                    <a:pt x="91" y="19"/>
                    <a:pt x="92" y="2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0" name="Freeform 19">
              <a:extLst>
                <a:ext uri="{FF2B5EF4-FFF2-40B4-BE49-F238E27FC236}">
                  <a16:creationId xmlns:a16="http://schemas.microsoft.com/office/drawing/2014/main" id="{48FD7DE2-2021-2954-E39B-D4BD54CF7001}"/>
                </a:ext>
              </a:extLst>
            </p:cNvPr>
            <p:cNvSpPr>
              <a:spLocks/>
            </p:cNvSpPr>
            <p:nvPr/>
          </p:nvSpPr>
          <p:spPr bwMode="auto">
            <a:xfrm>
              <a:off x="2661895" y="4894178"/>
              <a:ext cx="45133" cy="23345"/>
            </a:xfrm>
            <a:custGeom>
              <a:avLst/>
              <a:gdLst>
                <a:gd name="T0" fmla="*/ 43 w 43"/>
                <a:gd name="T1" fmla="*/ 0 h 22"/>
                <a:gd name="T2" fmla="*/ 13 w 43"/>
                <a:gd name="T3" fmla="*/ 0 h 22"/>
                <a:gd name="T4" fmla="*/ 0 w 43"/>
                <a:gd name="T5" fmla="*/ 22 h 22"/>
                <a:gd name="T6" fmla="*/ 19 w 43"/>
                <a:gd name="T7" fmla="*/ 22 h 22"/>
                <a:gd name="T8" fmla="*/ 19 w 43"/>
                <a:gd name="T9" fmla="*/ 22 h 22"/>
                <a:gd name="T10" fmla="*/ 19 w 43"/>
                <a:gd name="T11" fmla="*/ 22 h 22"/>
                <a:gd name="T12" fmla="*/ 19 w 43"/>
                <a:gd name="T13" fmla="*/ 22 h 22"/>
                <a:gd name="T14" fmla="*/ 43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43" y="0"/>
                  </a:moveTo>
                  <a:cubicBezTo>
                    <a:pt x="13" y="0"/>
                    <a:pt x="13" y="0"/>
                    <a:pt x="13" y="0"/>
                  </a:cubicBezTo>
                  <a:cubicBezTo>
                    <a:pt x="7" y="6"/>
                    <a:pt x="3" y="14"/>
                    <a:pt x="0" y="22"/>
                  </a:cubicBezTo>
                  <a:cubicBezTo>
                    <a:pt x="19" y="22"/>
                    <a:pt x="19" y="22"/>
                    <a:pt x="19" y="22"/>
                  </a:cubicBezTo>
                  <a:cubicBezTo>
                    <a:pt x="19" y="22"/>
                    <a:pt x="19" y="22"/>
                    <a:pt x="19" y="22"/>
                  </a:cubicBezTo>
                  <a:cubicBezTo>
                    <a:pt x="19" y="22"/>
                    <a:pt x="19" y="22"/>
                    <a:pt x="19" y="22"/>
                  </a:cubicBezTo>
                  <a:cubicBezTo>
                    <a:pt x="19" y="22"/>
                    <a:pt x="19" y="22"/>
                    <a:pt x="19" y="22"/>
                  </a:cubicBezTo>
                  <a:cubicBezTo>
                    <a:pt x="24" y="12"/>
                    <a:pt x="32" y="4"/>
                    <a:pt x="43"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1" name="Freeform 20">
              <a:extLst>
                <a:ext uri="{FF2B5EF4-FFF2-40B4-BE49-F238E27FC236}">
                  <a16:creationId xmlns:a16="http://schemas.microsoft.com/office/drawing/2014/main" id="{118CF264-B34F-0946-D3E9-BF8A2E8BA297}"/>
                </a:ext>
              </a:extLst>
            </p:cNvPr>
            <p:cNvSpPr>
              <a:spLocks/>
            </p:cNvSpPr>
            <p:nvPr/>
          </p:nvSpPr>
          <p:spPr bwMode="auto">
            <a:xfrm>
              <a:off x="2693021" y="4901959"/>
              <a:ext cx="60696" cy="15563"/>
            </a:xfrm>
            <a:custGeom>
              <a:avLst/>
              <a:gdLst>
                <a:gd name="T0" fmla="*/ 29 w 57"/>
                <a:gd name="T1" fmla="*/ 0 h 15"/>
                <a:gd name="T2" fmla="*/ 13 w 57"/>
                <a:gd name="T3" fmla="*/ 4 h 15"/>
                <a:gd name="T4" fmla="*/ 0 w 57"/>
                <a:gd name="T5" fmla="*/ 15 h 15"/>
                <a:gd name="T6" fmla="*/ 0 w 57"/>
                <a:gd name="T7" fmla="*/ 15 h 15"/>
                <a:gd name="T8" fmla="*/ 13 w 57"/>
                <a:gd name="T9" fmla="*/ 4 h 15"/>
                <a:gd name="T10" fmla="*/ 29 w 57"/>
                <a:gd name="T11" fmla="*/ 0 h 15"/>
                <a:gd name="T12" fmla="*/ 37 w 57"/>
                <a:gd name="T13" fmla="*/ 1 h 15"/>
                <a:gd name="T14" fmla="*/ 57 w 57"/>
                <a:gd name="T15" fmla="*/ 15 h 15"/>
                <a:gd name="T16" fmla="*/ 57 w 57"/>
                <a:gd name="T17" fmla="*/ 15 h 15"/>
                <a:gd name="T18" fmla="*/ 45 w 57"/>
                <a:gd name="T19" fmla="*/ 4 h 15"/>
                <a:gd name="T20" fmla="*/ 29 w 5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5">
                  <a:moveTo>
                    <a:pt x="29" y="0"/>
                  </a:moveTo>
                  <a:cubicBezTo>
                    <a:pt x="23" y="0"/>
                    <a:pt x="18" y="2"/>
                    <a:pt x="13" y="4"/>
                  </a:cubicBezTo>
                  <a:cubicBezTo>
                    <a:pt x="8" y="7"/>
                    <a:pt x="4" y="10"/>
                    <a:pt x="0" y="15"/>
                  </a:cubicBezTo>
                  <a:cubicBezTo>
                    <a:pt x="0" y="15"/>
                    <a:pt x="0" y="15"/>
                    <a:pt x="0" y="15"/>
                  </a:cubicBezTo>
                  <a:cubicBezTo>
                    <a:pt x="4" y="10"/>
                    <a:pt x="8" y="7"/>
                    <a:pt x="13" y="4"/>
                  </a:cubicBezTo>
                  <a:cubicBezTo>
                    <a:pt x="18" y="2"/>
                    <a:pt x="23" y="0"/>
                    <a:pt x="29" y="0"/>
                  </a:cubicBezTo>
                  <a:cubicBezTo>
                    <a:pt x="31" y="0"/>
                    <a:pt x="34" y="1"/>
                    <a:pt x="37" y="1"/>
                  </a:cubicBezTo>
                  <a:cubicBezTo>
                    <a:pt x="45" y="3"/>
                    <a:pt x="52" y="8"/>
                    <a:pt x="57" y="15"/>
                  </a:cubicBezTo>
                  <a:cubicBezTo>
                    <a:pt x="57" y="15"/>
                    <a:pt x="57" y="15"/>
                    <a:pt x="57" y="15"/>
                  </a:cubicBezTo>
                  <a:cubicBezTo>
                    <a:pt x="54" y="10"/>
                    <a:pt x="50" y="7"/>
                    <a:pt x="45" y="4"/>
                  </a:cubicBezTo>
                  <a:cubicBezTo>
                    <a:pt x="40" y="2"/>
                    <a:pt x="34" y="0"/>
                    <a:pt x="29"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2" name="Freeform 21">
              <a:extLst>
                <a:ext uri="{FF2B5EF4-FFF2-40B4-BE49-F238E27FC236}">
                  <a16:creationId xmlns:a16="http://schemas.microsoft.com/office/drawing/2014/main" id="{E701F122-BE9E-4C6B-E94D-5D5FF6375919}"/>
                </a:ext>
              </a:extLst>
            </p:cNvPr>
            <p:cNvSpPr>
              <a:spLocks/>
            </p:cNvSpPr>
            <p:nvPr/>
          </p:nvSpPr>
          <p:spPr bwMode="auto">
            <a:xfrm>
              <a:off x="2693021" y="4901959"/>
              <a:ext cx="60696" cy="15563"/>
            </a:xfrm>
            <a:custGeom>
              <a:avLst/>
              <a:gdLst>
                <a:gd name="T0" fmla="*/ 29 w 57"/>
                <a:gd name="T1" fmla="*/ 0 h 15"/>
                <a:gd name="T2" fmla="*/ 13 w 57"/>
                <a:gd name="T3" fmla="*/ 4 h 15"/>
                <a:gd name="T4" fmla="*/ 0 w 57"/>
                <a:gd name="T5" fmla="*/ 15 h 15"/>
                <a:gd name="T6" fmla="*/ 57 w 57"/>
                <a:gd name="T7" fmla="*/ 15 h 15"/>
                <a:gd name="T8" fmla="*/ 37 w 57"/>
                <a:gd name="T9" fmla="*/ 1 h 15"/>
                <a:gd name="T10" fmla="*/ 29 w 57"/>
                <a:gd name="T11" fmla="*/ 0 h 15"/>
              </a:gdLst>
              <a:ahLst/>
              <a:cxnLst>
                <a:cxn ang="0">
                  <a:pos x="T0" y="T1"/>
                </a:cxn>
                <a:cxn ang="0">
                  <a:pos x="T2" y="T3"/>
                </a:cxn>
                <a:cxn ang="0">
                  <a:pos x="T4" y="T5"/>
                </a:cxn>
                <a:cxn ang="0">
                  <a:pos x="T6" y="T7"/>
                </a:cxn>
                <a:cxn ang="0">
                  <a:pos x="T8" y="T9"/>
                </a:cxn>
                <a:cxn ang="0">
                  <a:pos x="T10" y="T11"/>
                </a:cxn>
              </a:cxnLst>
              <a:rect l="0" t="0" r="r" b="b"/>
              <a:pathLst>
                <a:path w="57" h="15">
                  <a:moveTo>
                    <a:pt x="29" y="0"/>
                  </a:moveTo>
                  <a:cubicBezTo>
                    <a:pt x="23" y="0"/>
                    <a:pt x="18" y="2"/>
                    <a:pt x="13" y="4"/>
                  </a:cubicBezTo>
                  <a:cubicBezTo>
                    <a:pt x="8" y="7"/>
                    <a:pt x="4" y="10"/>
                    <a:pt x="0" y="15"/>
                  </a:cubicBezTo>
                  <a:cubicBezTo>
                    <a:pt x="57" y="15"/>
                    <a:pt x="57" y="15"/>
                    <a:pt x="57" y="15"/>
                  </a:cubicBezTo>
                  <a:cubicBezTo>
                    <a:pt x="52" y="8"/>
                    <a:pt x="45" y="3"/>
                    <a:pt x="37" y="1"/>
                  </a:cubicBezTo>
                  <a:cubicBezTo>
                    <a:pt x="34" y="1"/>
                    <a:pt x="31" y="0"/>
                    <a:pt x="29"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3" name="Freeform 22">
              <a:extLst>
                <a:ext uri="{FF2B5EF4-FFF2-40B4-BE49-F238E27FC236}">
                  <a16:creationId xmlns:a16="http://schemas.microsoft.com/office/drawing/2014/main" id="{F366F773-22A4-F6C5-147D-E43905E37279}"/>
                </a:ext>
              </a:extLst>
            </p:cNvPr>
            <p:cNvSpPr>
              <a:spLocks/>
            </p:cNvSpPr>
            <p:nvPr/>
          </p:nvSpPr>
          <p:spPr bwMode="auto">
            <a:xfrm>
              <a:off x="2741266" y="4894178"/>
              <a:ext cx="43576" cy="23345"/>
            </a:xfrm>
            <a:custGeom>
              <a:avLst/>
              <a:gdLst>
                <a:gd name="T0" fmla="*/ 30 w 43"/>
                <a:gd name="T1" fmla="*/ 0 h 22"/>
                <a:gd name="T2" fmla="*/ 0 w 43"/>
                <a:gd name="T3" fmla="*/ 0 h 22"/>
                <a:gd name="T4" fmla="*/ 24 w 43"/>
                <a:gd name="T5" fmla="*/ 22 h 22"/>
                <a:gd name="T6" fmla="*/ 24 w 43"/>
                <a:gd name="T7" fmla="*/ 22 h 22"/>
                <a:gd name="T8" fmla="*/ 24 w 43"/>
                <a:gd name="T9" fmla="*/ 22 h 22"/>
                <a:gd name="T10" fmla="*/ 43 w 43"/>
                <a:gd name="T11" fmla="*/ 22 h 22"/>
                <a:gd name="T12" fmla="*/ 30 w 43"/>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30" y="0"/>
                  </a:moveTo>
                  <a:cubicBezTo>
                    <a:pt x="0" y="0"/>
                    <a:pt x="0" y="0"/>
                    <a:pt x="0" y="0"/>
                  </a:cubicBezTo>
                  <a:cubicBezTo>
                    <a:pt x="10" y="4"/>
                    <a:pt x="19" y="12"/>
                    <a:pt x="24" y="22"/>
                  </a:cubicBezTo>
                  <a:cubicBezTo>
                    <a:pt x="24" y="22"/>
                    <a:pt x="24" y="22"/>
                    <a:pt x="24" y="22"/>
                  </a:cubicBezTo>
                  <a:cubicBezTo>
                    <a:pt x="24" y="22"/>
                    <a:pt x="24" y="22"/>
                    <a:pt x="24" y="22"/>
                  </a:cubicBezTo>
                  <a:cubicBezTo>
                    <a:pt x="43" y="22"/>
                    <a:pt x="43" y="22"/>
                    <a:pt x="43" y="22"/>
                  </a:cubicBezTo>
                  <a:cubicBezTo>
                    <a:pt x="40" y="14"/>
                    <a:pt x="35" y="6"/>
                    <a:pt x="30"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4" name="Freeform 23">
              <a:extLst>
                <a:ext uri="{FF2B5EF4-FFF2-40B4-BE49-F238E27FC236}">
                  <a16:creationId xmlns:a16="http://schemas.microsoft.com/office/drawing/2014/main" id="{553F3E4E-25D2-9D9C-3E83-EF9556B283E2}"/>
                </a:ext>
              </a:extLst>
            </p:cNvPr>
            <p:cNvSpPr>
              <a:spLocks noEditPoints="1"/>
            </p:cNvSpPr>
            <p:nvPr/>
          </p:nvSpPr>
          <p:spPr bwMode="auto">
            <a:xfrm>
              <a:off x="2686795" y="4917522"/>
              <a:ext cx="73146" cy="59139"/>
            </a:xfrm>
            <a:custGeom>
              <a:avLst/>
              <a:gdLst>
                <a:gd name="T0" fmla="*/ 39 w 71"/>
                <a:gd name="T1" fmla="*/ 56 h 56"/>
                <a:gd name="T2" fmla="*/ 39 w 71"/>
                <a:gd name="T3" fmla="*/ 56 h 56"/>
                <a:gd name="T4" fmla="*/ 39 w 71"/>
                <a:gd name="T5" fmla="*/ 56 h 56"/>
                <a:gd name="T6" fmla="*/ 62 w 71"/>
                <a:gd name="T7" fmla="*/ 44 h 56"/>
                <a:gd name="T8" fmla="*/ 43 w 71"/>
                <a:gd name="T9" fmla="*/ 55 h 56"/>
                <a:gd name="T10" fmla="*/ 54 w 71"/>
                <a:gd name="T11" fmla="*/ 51 h 56"/>
                <a:gd name="T12" fmla="*/ 62 w 71"/>
                <a:gd name="T13" fmla="*/ 44 h 56"/>
                <a:gd name="T14" fmla="*/ 71 w 71"/>
                <a:gd name="T15" fmla="*/ 24 h 56"/>
                <a:gd name="T16" fmla="*/ 69 w 71"/>
                <a:gd name="T17" fmla="*/ 32 h 56"/>
                <a:gd name="T18" fmla="*/ 71 w 71"/>
                <a:gd name="T19" fmla="*/ 24 h 56"/>
                <a:gd name="T20" fmla="*/ 16 w 71"/>
                <a:gd name="T21" fmla="*/ 20 h 56"/>
                <a:gd name="T22" fmla="*/ 17 w 71"/>
                <a:gd name="T23" fmla="*/ 26 h 56"/>
                <a:gd name="T24" fmla="*/ 25 w 71"/>
                <a:gd name="T25" fmla="*/ 37 h 56"/>
                <a:gd name="T26" fmla="*/ 36 w 71"/>
                <a:gd name="T27" fmla="*/ 41 h 56"/>
                <a:gd name="T28" fmla="*/ 38 w 71"/>
                <a:gd name="T29" fmla="*/ 41 h 56"/>
                <a:gd name="T30" fmla="*/ 50 w 71"/>
                <a:gd name="T31" fmla="*/ 35 h 56"/>
                <a:gd name="T32" fmla="*/ 54 w 71"/>
                <a:gd name="T33" fmla="*/ 28 h 56"/>
                <a:gd name="T34" fmla="*/ 56 w 71"/>
                <a:gd name="T35" fmla="*/ 21 h 56"/>
                <a:gd name="T36" fmla="*/ 56 w 71"/>
                <a:gd name="T37" fmla="*/ 21 h 56"/>
                <a:gd name="T38" fmla="*/ 54 w 71"/>
                <a:gd name="T39" fmla="*/ 28 h 56"/>
                <a:gd name="T40" fmla="*/ 50 w 71"/>
                <a:gd name="T41" fmla="*/ 35 h 56"/>
                <a:gd name="T42" fmla="*/ 38 w 71"/>
                <a:gd name="T43" fmla="*/ 41 h 56"/>
                <a:gd name="T44" fmla="*/ 36 w 71"/>
                <a:gd name="T45" fmla="*/ 41 h 56"/>
                <a:gd name="T46" fmla="*/ 25 w 71"/>
                <a:gd name="T47" fmla="*/ 37 h 56"/>
                <a:gd name="T48" fmla="*/ 17 w 71"/>
                <a:gd name="T49" fmla="*/ 26 h 56"/>
                <a:gd name="T50" fmla="*/ 16 w 71"/>
                <a:gd name="T51" fmla="*/ 20 h 56"/>
                <a:gd name="T52" fmla="*/ 7 w 71"/>
                <a:gd name="T53" fmla="*/ 0 h 56"/>
                <a:gd name="T54" fmla="*/ 7 w 71"/>
                <a:gd name="T55" fmla="*/ 0 h 56"/>
                <a:gd name="T56" fmla="*/ 7 w 71"/>
                <a:gd name="T57" fmla="*/ 0 h 56"/>
                <a:gd name="T58" fmla="*/ 1 w 71"/>
                <a:gd name="T59" fmla="*/ 18 h 56"/>
                <a:gd name="T60" fmla="*/ 4 w 71"/>
                <a:gd name="T61" fmla="*/ 37 h 56"/>
                <a:gd name="T62" fmla="*/ 17 w 71"/>
                <a:gd name="T63" fmla="*/ 51 h 56"/>
                <a:gd name="T64" fmla="*/ 36 w 71"/>
                <a:gd name="T65" fmla="*/ 56 h 56"/>
                <a:gd name="T66" fmla="*/ 39 w 71"/>
                <a:gd name="T67" fmla="*/ 56 h 56"/>
                <a:gd name="T68" fmla="*/ 36 w 71"/>
                <a:gd name="T69" fmla="*/ 56 h 56"/>
                <a:gd name="T70" fmla="*/ 17 w 71"/>
                <a:gd name="T71" fmla="*/ 51 h 56"/>
                <a:gd name="T72" fmla="*/ 2 w 71"/>
                <a:gd name="T73" fmla="*/ 32 h 56"/>
                <a:gd name="T74" fmla="*/ 3 w 71"/>
                <a:gd name="T75" fmla="*/ 7 h 56"/>
                <a:gd name="T76" fmla="*/ 7 w 71"/>
                <a:gd name="T77" fmla="*/ 0 h 56"/>
                <a:gd name="T78" fmla="*/ 64 w 71"/>
                <a:gd name="T79" fmla="*/ 0 h 56"/>
                <a:gd name="T80" fmla="*/ 64 w 71"/>
                <a:gd name="T81" fmla="*/ 0 h 56"/>
                <a:gd name="T82" fmla="*/ 64 w 71"/>
                <a:gd name="T83" fmla="*/ 0 h 56"/>
                <a:gd name="T84" fmla="*/ 64 w 71"/>
                <a:gd name="T85" fmla="*/ 0 h 56"/>
                <a:gd name="T86" fmla="*/ 64 w 71"/>
                <a:gd name="T87" fmla="*/ 0 h 56"/>
                <a:gd name="T88" fmla="*/ 65 w 71"/>
                <a:gd name="T89" fmla="*/ 0 h 56"/>
                <a:gd name="T90" fmla="*/ 64 w 71"/>
                <a:gd name="T9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56">
                  <a:moveTo>
                    <a:pt x="39" y="56"/>
                  </a:moveTo>
                  <a:cubicBezTo>
                    <a:pt x="39" y="56"/>
                    <a:pt x="39" y="56"/>
                    <a:pt x="39" y="56"/>
                  </a:cubicBezTo>
                  <a:cubicBezTo>
                    <a:pt x="39" y="56"/>
                    <a:pt x="39" y="56"/>
                    <a:pt x="39" y="56"/>
                  </a:cubicBezTo>
                  <a:moveTo>
                    <a:pt x="62" y="44"/>
                  </a:moveTo>
                  <a:cubicBezTo>
                    <a:pt x="57" y="50"/>
                    <a:pt x="50" y="54"/>
                    <a:pt x="43" y="55"/>
                  </a:cubicBezTo>
                  <a:cubicBezTo>
                    <a:pt x="47" y="54"/>
                    <a:pt x="51" y="53"/>
                    <a:pt x="54" y="51"/>
                  </a:cubicBezTo>
                  <a:cubicBezTo>
                    <a:pt x="57" y="49"/>
                    <a:pt x="60" y="47"/>
                    <a:pt x="62" y="44"/>
                  </a:cubicBezTo>
                  <a:moveTo>
                    <a:pt x="71" y="24"/>
                  </a:moveTo>
                  <a:cubicBezTo>
                    <a:pt x="70" y="27"/>
                    <a:pt x="70" y="30"/>
                    <a:pt x="69" y="32"/>
                  </a:cubicBezTo>
                  <a:cubicBezTo>
                    <a:pt x="70" y="30"/>
                    <a:pt x="70" y="27"/>
                    <a:pt x="71" y="24"/>
                  </a:cubicBezTo>
                  <a:moveTo>
                    <a:pt x="16" y="20"/>
                  </a:moveTo>
                  <a:cubicBezTo>
                    <a:pt x="16" y="22"/>
                    <a:pt x="16" y="24"/>
                    <a:pt x="17" y="26"/>
                  </a:cubicBezTo>
                  <a:cubicBezTo>
                    <a:pt x="18" y="31"/>
                    <a:pt x="21" y="35"/>
                    <a:pt x="25" y="37"/>
                  </a:cubicBezTo>
                  <a:cubicBezTo>
                    <a:pt x="28" y="40"/>
                    <a:pt x="32" y="41"/>
                    <a:pt x="36" y="41"/>
                  </a:cubicBezTo>
                  <a:cubicBezTo>
                    <a:pt x="36" y="41"/>
                    <a:pt x="37" y="41"/>
                    <a:pt x="38" y="41"/>
                  </a:cubicBezTo>
                  <a:cubicBezTo>
                    <a:pt x="42" y="40"/>
                    <a:pt x="47" y="38"/>
                    <a:pt x="50" y="35"/>
                  </a:cubicBezTo>
                  <a:cubicBezTo>
                    <a:pt x="52" y="33"/>
                    <a:pt x="53" y="31"/>
                    <a:pt x="54" y="28"/>
                  </a:cubicBezTo>
                  <a:cubicBezTo>
                    <a:pt x="55" y="26"/>
                    <a:pt x="56" y="23"/>
                    <a:pt x="56" y="21"/>
                  </a:cubicBezTo>
                  <a:cubicBezTo>
                    <a:pt x="56" y="21"/>
                    <a:pt x="56" y="21"/>
                    <a:pt x="56" y="21"/>
                  </a:cubicBezTo>
                  <a:cubicBezTo>
                    <a:pt x="56" y="23"/>
                    <a:pt x="55" y="26"/>
                    <a:pt x="54" y="28"/>
                  </a:cubicBezTo>
                  <a:cubicBezTo>
                    <a:pt x="53" y="31"/>
                    <a:pt x="52" y="33"/>
                    <a:pt x="50" y="35"/>
                  </a:cubicBezTo>
                  <a:cubicBezTo>
                    <a:pt x="47" y="38"/>
                    <a:pt x="42" y="40"/>
                    <a:pt x="38" y="41"/>
                  </a:cubicBezTo>
                  <a:cubicBezTo>
                    <a:pt x="37" y="41"/>
                    <a:pt x="36" y="41"/>
                    <a:pt x="36" y="41"/>
                  </a:cubicBezTo>
                  <a:cubicBezTo>
                    <a:pt x="32" y="41"/>
                    <a:pt x="28" y="40"/>
                    <a:pt x="25" y="37"/>
                  </a:cubicBezTo>
                  <a:cubicBezTo>
                    <a:pt x="21" y="35"/>
                    <a:pt x="18" y="31"/>
                    <a:pt x="17" y="26"/>
                  </a:cubicBezTo>
                  <a:cubicBezTo>
                    <a:pt x="16" y="24"/>
                    <a:pt x="16" y="22"/>
                    <a:pt x="16" y="20"/>
                  </a:cubicBezTo>
                  <a:moveTo>
                    <a:pt x="7" y="0"/>
                  </a:moveTo>
                  <a:cubicBezTo>
                    <a:pt x="7" y="0"/>
                    <a:pt x="7" y="0"/>
                    <a:pt x="7" y="0"/>
                  </a:cubicBezTo>
                  <a:cubicBezTo>
                    <a:pt x="7" y="0"/>
                    <a:pt x="7" y="0"/>
                    <a:pt x="7" y="0"/>
                  </a:cubicBezTo>
                  <a:cubicBezTo>
                    <a:pt x="4" y="5"/>
                    <a:pt x="1" y="11"/>
                    <a:pt x="1" y="18"/>
                  </a:cubicBezTo>
                  <a:cubicBezTo>
                    <a:pt x="0" y="24"/>
                    <a:pt x="2" y="31"/>
                    <a:pt x="4" y="37"/>
                  </a:cubicBezTo>
                  <a:cubicBezTo>
                    <a:pt x="7" y="42"/>
                    <a:pt x="12" y="47"/>
                    <a:pt x="17" y="51"/>
                  </a:cubicBezTo>
                  <a:cubicBezTo>
                    <a:pt x="23" y="54"/>
                    <a:pt x="29" y="56"/>
                    <a:pt x="36" y="56"/>
                  </a:cubicBezTo>
                  <a:cubicBezTo>
                    <a:pt x="37" y="56"/>
                    <a:pt x="38" y="56"/>
                    <a:pt x="39" y="56"/>
                  </a:cubicBezTo>
                  <a:cubicBezTo>
                    <a:pt x="38" y="56"/>
                    <a:pt x="37" y="56"/>
                    <a:pt x="36" y="56"/>
                  </a:cubicBezTo>
                  <a:cubicBezTo>
                    <a:pt x="29" y="56"/>
                    <a:pt x="23" y="54"/>
                    <a:pt x="17" y="51"/>
                  </a:cubicBezTo>
                  <a:cubicBezTo>
                    <a:pt x="10" y="46"/>
                    <a:pt x="5" y="40"/>
                    <a:pt x="2" y="32"/>
                  </a:cubicBezTo>
                  <a:cubicBezTo>
                    <a:pt x="0" y="24"/>
                    <a:pt x="0" y="15"/>
                    <a:pt x="3" y="7"/>
                  </a:cubicBezTo>
                  <a:cubicBezTo>
                    <a:pt x="4" y="4"/>
                    <a:pt x="6" y="2"/>
                    <a:pt x="7" y="0"/>
                  </a:cubicBezTo>
                  <a:moveTo>
                    <a:pt x="64" y="0"/>
                  </a:moveTo>
                  <a:cubicBezTo>
                    <a:pt x="64" y="0"/>
                    <a:pt x="64" y="0"/>
                    <a:pt x="64" y="0"/>
                  </a:cubicBezTo>
                  <a:cubicBezTo>
                    <a:pt x="64" y="0"/>
                    <a:pt x="64" y="0"/>
                    <a:pt x="64" y="0"/>
                  </a:cubicBezTo>
                  <a:cubicBezTo>
                    <a:pt x="64" y="0"/>
                    <a:pt x="64" y="0"/>
                    <a:pt x="64" y="0"/>
                  </a:cubicBezTo>
                  <a:cubicBezTo>
                    <a:pt x="64" y="0"/>
                    <a:pt x="64" y="0"/>
                    <a:pt x="64" y="0"/>
                  </a:cubicBezTo>
                  <a:cubicBezTo>
                    <a:pt x="64" y="0"/>
                    <a:pt x="64" y="0"/>
                    <a:pt x="65" y="0"/>
                  </a:cubicBezTo>
                  <a:cubicBezTo>
                    <a:pt x="64" y="0"/>
                    <a:pt x="64" y="0"/>
                    <a:pt x="64"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5" name="Freeform 24">
              <a:extLst>
                <a:ext uri="{FF2B5EF4-FFF2-40B4-BE49-F238E27FC236}">
                  <a16:creationId xmlns:a16="http://schemas.microsoft.com/office/drawing/2014/main" id="{77E749F0-5435-0D80-5BEE-5D07095D8473}"/>
                </a:ext>
              </a:extLst>
            </p:cNvPr>
            <p:cNvSpPr>
              <a:spLocks noEditPoints="1"/>
            </p:cNvSpPr>
            <p:nvPr/>
          </p:nvSpPr>
          <p:spPr bwMode="auto">
            <a:xfrm>
              <a:off x="2686795" y="4917522"/>
              <a:ext cx="73146" cy="59139"/>
            </a:xfrm>
            <a:custGeom>
              <a:avLst/>
              <a:gdLst>
                <a:gd name="T0" fmla="*/ 16 w 71"/>
                <a:gd name="T1" fmla="*/ 20 h 56"/>
                <a:gd name="T2" fmla="*/ 17 w 71"/>
                <a:gd name="T3" fmla="*/ 13 h 56"/>
                <a:gd name="T4" fmla="*/ 26 w 71"/>
                <a:gd name="T5" fmla="*/ 3 h 56"/>
                <a:gd name="T6" fmla="*/ 36 w 71"/>
                <a:gd name="T7" fmla="*/ 0 h 56"/>
                <a:gd name="T8" fmla="*/ 40 w 71"/>
                <a:gd name="T9" fmla="*/ 1 h 56"/>
                <a:gd name="T10" fmla="*/ 51 w 71"/>
                <a:gd name="T11" fmla="*/ 8 h 56"/>
                <a:gd name="T12" fmla="*/ 56 w 71"/>
                <a:gd name="T13" fmla="*/ 21 h 56"/>
                <a:gd name="T14" fmla="*/ 56 w 71"/>
                <a:gd name="T15" fmla="*/ 21 h 56"/>
                <a:gd name="T16" fmla="*/ 56 w 71"/>
                <a:gd name="T17" fmla="*/ 21 h 56"/>
                <a:gd name="T18" fmla="*/ 54 w 71"/>
                <a:gd name="T19" fmla="*/ 28 h 56"/>
                <a:gd name="T20" fmla="*/ 50 w 71"/>
                <a:gd name="T21" fmla="*/ 35 h 56"/>
                <a:gd name="T22" fmla="*/ 38 w 71"/>
                <a:gd name="T23" fmla="*/ 41 h 56"/>
                <a:gd name="T24" fmla="*/ 36 w 71"/>
                <a:gd name="T25" fmla="*/ 41 h 56"/>
                <a:gd name="T26" fmla="*/ 25 w 71"/>
                <a:gd name="T27" fmla="*/ 37 h 56"/>
                <a:gd name="T28" fmla="*/ 17 w 71"/>
                <a:gd name="T29" fmla="*/ 26 h 56"/>
                <a:gd name="T30" fmla="*/ 16 w 71"/>
                <a:gd name="T31" fmla="*/ 20 h 56"/>
                <a:gd name="T32" fmla="*/ 64 w 71"/>
                <a:gd name="T33" fmla="*/ 0 h 56"/>
                <a:gd name="T34" fmla="*/ 7 w 71"/>
                <a:gd name="T35" fmla="*/ 0 h 56"/>
                <a:gd name="T36" fmla="*/ 3 w 71"/>
                <a:gd name="T37" fmla="*/ 7 h 56"/>
                <a:gd name="T38" fmla="*/ 2 w 71"/>
                <a:gd name="T39" fmla="*/ 32 h 56"/>
                <a:gd name="T40" fmla="*/ 17 w 71"/>
                <a:gd name="T41" fmla="*/ 51 h 56"/>
                <a:gd name="T42" fmla="*/ 36 w 71"/>
                <a:gd name="T43" fmla="*/ 56 h 56"/>
                <a:gd name="T44" fmla="*/ 39 w 71"/>
                <a:gd name="T45" fmla="*/ 56 h 56"/>
                <a:gd name="T46" fmla="*/ 39 w 71"/>
                <a:gd name="T47" fmla="*/ 56 h 56"/>
                <a:gd name="T48" fmla="*/ 39 w 71"/>
                <a:gd name="T49" fmla="*/ 56 h 56"/>
                <a:gd name="T50" fmla="*/ 43 w 71"/>
                <a:gd name="T51" fmla="*/ 55 h 56"/>
                <a:gd name="T52" fmla="*/ 62 w 71"/>
                <a:gd name="T53" fmla="*/ 44 h 56"/>
                <a:gd name="T54" fmla="*/ 67 w 71"/>
                <a:gd name="T55" fmla="*/ 37 h 56"/>
                <a:gd name="T56" fmla="*/ 69 w 71"/>
                <a:gd name="T57" fmla="*/ 32 h 56"/>
                <a:gd name="T58" fmla="*/ 71 w 71"/>
                <a:gd name="T59" fmla="*/ 24 h 56"/>
                <a:gd name="T60" fmla="*/ 71 w 71"/>
                <a:gd name="T61" fmla="*/ 18 h 56"/>
                <a:gd name="T62" fmla="*/ 65 w 71"/>
                <a:gd name="T63" fmla="*/ 0 h 56"/>
                <a:gd name="T64" fmla="*/ 64 w 71"/>
                <a:gd name="T65" fmla="*/ 0 h 56"/>
                <a:gd name="T66" fmla="*/ 64 w 71"/>
                <a:gd name="T6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56">
                  <a:moveTo>
                    <a:pt x="16" y="20"/>
                  </a:moveTo>
                  <a:cubicBezTo>
                    <a:pt x="16" y="18"/>
                    <a:pt x="16" y="15"/>
                    <a:pt x="17" y="13"/>
                  </a:cubicBezTo>
                  <a:cubicBezTo>
                    <a:pt x="19" y="9"/>
                    <a:pt x="22" y="5"/>
                    <a:pt x="26" y="3"/>
                  </a:cubicBezTo>
                  <a:cubicBezTo>
                    <a:pt x="29" y="1"/>
                    <a:pt x="32" y="0"/>
                    <a:pt x="36" y="0"/>
                  </a:cubicBezTo>
                  <a:cubicBezTo>
                    <a:pt x="37" y="0"/>
                    <a:pt x="38" y="0"/>
                    <a:pt x="40" y="1"/>
                  </a:cubicBezTo>
                  <a:cubicBezTo>
                    <a:pt x="44" y="2"/>
                    <a:pt x="48" y="4"/>
                    <a:pt x="51" y="8"/>
                  </a:cubicBezTo>
                  <a:cubicBezTo>
                    <a:pt x="54" y="11"/>
                    <a:pt x="56" y="16"/>
                    <a:pt x="56" y="21"/>
                  </a:cubicBezTo>
                  <a:cubicBezTo>
                    <a:pt x="56" y="21"/>
                    <a:pt x="56" y="21"/>
                    <a:pt x="56" y="21"/>
                  </a:cubicBezTo>
                  <a:cubicBezTo>
                    <a:pt x="56" y="21"/>
                    <a:pt x="56" y="21"/>
                    <a:pt x="56" y="21"/>
                  </a:cubicBezTo>
                  <a:cubicBezTo>
                    <a:pt x="56" y="23"/>
                    <a:pt x="55" y="26"/>
                    <a:pt x="54" y="28"/>
                  </a:cubicBezTo>
                  <a:cubicBezTo>
                    <a:pt x="53" y="31"/>
                    <a:pt x="52" y="33"/>
                    <a:pt x="50" y="35"/>
                  </a:cubicBezTo>
                  <a:cubicBezTo>
                    <a:pt x="47" y="38"/>
                    <a:pt x="42" y="40"/>
                    <a:pt x="38" y="41"/>
                  </a:cubicBezTo>
                  <a:cubicBezTo>
                    <a:pt x="37" y="41"/>
                    <a:pt x="36" y="41"/>
                    <a:pt x="36" y="41"/>
                  </a:cubicBezTo>
                  <a:cubicBezTo>
                    <a:pt x="32" y="41"/>
                    <a:pt x="28" y="40"/>
                    <a:pt x="25" y="37"/>
                  </a:cubicBezTo>
                  <a:cubicBezTo>
                    <a:pt x="21" y="35"/>
                    <a:pt x="18" y="31"/>
                    <a:pt x="17" y="26"/>
                  </a:cubicBezTo>
                  <a:cubicBezTo>
                    <a:pt x="16" y="24"/>
                    <a:pt x="16" y="22"/>
                    <a:pt x="16" y="20"/>
                  </a:cubicBezTo>
                  <a:moveTo>
                    <a:pt x="64" y="0"/>
                  </a:moveTo>
                  <a:cubicBezTo>
                    <a:pt x="7" y="0"/>
                    <a:pt x="7" y="0"/>
                    <a:pt x="7" y="0"/>
                  </a:cubicBezTo>
                  <a:cubicBezTo>
                    <a:pt x="6" y="2"/>
                    <a:pt x="4" y="4"/>
                    <a:pt x="3" y="7"/>
                  </a:cubicBezTo>
                  <a:cubicBezTo>
                    <a:pt x="0" y="15"/>
                    <a:pt x="0" y="24"/>
                    <a:pt x="2" y="32"/>
                  </a:cubicBezTo>
                  <a:cubicBezTo>
                    <a:pt x="5" y="40"/>
                    <a:pt x="10" y="46"/>
                    <a:pt x="17" y="51"/>
                  </a:cubicBezTo>
                  <a:cubicBezTo>
                    <a:pt x="23" y="54"/>
                    <a:pt x="29" y="56"/>
                    <a:pt x="36" y="56"/>
                  </a:cubicBezTo>
                  <a:cubicBezTo>
                    <a:pt x="37" y="56"/>
                    <a:pt x="38" y="56"/>
                    <a:pt x="39" y="56"/>
                  </a:cubicBezTo>
                  <a:cubicBezTo>
                    <a:pt x="39" y="56"/>
                    <a:pt x="39" y="56"/>
                    <a:pt x="39" y="56"/>
                  </a:cubicBezTo>
                  <a:cubicBezTo>
                    <a:pt x="39" y="56"/>
                    <a:pt x="39" y="56"/>
                    <a:pt x="39" y="56"/>
                  </a:cubicBezTo>
                  <a:cubicBezTo>
                    <a:pt x="40" y="56"/>
                    <a:pt x="41" y="56"/>
                    <a:pt x="43" y="55"/>
                  </a:cubicBezTo>
                  <a:cubicBezTo>
                    <a:pt x="50" y="54"/>
                    <a:pt x="57" y="50"/>
                    <a:pt x="62" y="44"/>
                  </a:cubicBezTo>
                  <a:cubicBezTo>
                    <a:pt x="64" y="42"/>
                    <a:pt x="66" y="39"/>
                    <a:pt x="67" y="37"/>
                  </a:cubicBezTo>
                  <a:cubicBezTo>
                    <a:pt x="68" y="35"/>
                    <a:pt x="68" y="34"/>
                    <a:pt x="69" y="32"/>
                  </a:cubicBezTo>
                  <a:cubicBezTo>
                    <a:pt x="70" y="30"/>
                    <a:pt x="70" y="27"/>
                    <a:pt x="71" y="24"/>
                  </a:cubicBezTo>
                  <a:cubicBezTo>
                    <a:pt x="71" y="22"/>
                    <a:pt x="71" y="20"/>
                    <a:pt x="71" y="18"/>
                  </a:cubicBezTo>
                  <a:cubicBezTo>
                    <a:pt x="70" y="12"/>
                    <a:pt x="68" y="6"/>
                    <a:pt x="65" y="0"/>
                  </a:cubicBezTo>
                  <a:cubicBezTo>
                    <a:pt x="64" y="0"/>
                    <a:pt x="64" y="0"/>
                    <a:pt x="64" y="0"/>
                  </a:cubicBezTo>
                  <a:cubicBezTo>
                    <a:pt x="64" y="0"/>
                    <a:pt x="64" y="0"/>
                    <a:pt x="64"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6" name="Freeform 25">
              <a:extLst>
                <a:ext uri="{FF2B5EF4-FFF2-40B4-BE49-F238E27FC236}">
                  <a16:creationId xmlns:a16="http://schemas.microsoft.com/office/drawing/2014/main" id="{7A8F4113-268A-C63B-C328-086FF4482A0A}"/>
                </a:ext>
              </a:extLst>
            </p:cNvPr>
            <p:cNvSpPr>
              <a:spLocks/>
            </p:cNvSpPr>
            <p:nvPr/>
          </p:nvSpPr>
          <p:spPr bwMode="auto">
            <a:xfrm>
              <a:off x="2677458" y="4920635"/>
              <a:ext cx="93378" cy="65364"/>
            </a:xfrm>
            <a:custGeom>
              <a:avLst/>
              <a:gdLst>
                <a:gd name="T0" fmla="*/ 86 w 90"/>
                <a:gd name="T1" fmla="*/ 0 h 63"/>
                <a:gd name="T2" fmla="*/ 90 w 90"/>
                <a:gd name="T3" fmla="*/ 19 h 63"/>
                <a:gd name="T4" fmla="*/ 83 w 90"/>
                <a:gd name="T5" fmla="*/ 41 h 63"/>
                <a:gd name="T6" fmla="*/ 67 w 90"/>
                <a:gd name="T7" fmla="*/ 57 h 63"/>
                <a:gd name="T8" fmla="*/ 45 w 90"/>
                <a:gd name="T9" fmla="*/ 63 h 63"/>
                <a:gd name="T10" fmla="*/ 23 w 90"/>
                <a:gd name="T11" fmla="*/ 57 h 63"/>
                <a:gd name="T12" fmla="*/ 6 w 90"/>
                <a:gd name="T13" fmla="*/ 41 h 63"/>
                <a:gd name="T14" fmla="*/ 0 w 90"/>
                <a:gd name="T15" fmla="*/ 19 h 63"/>
                <a:gd name="T16" fmla="*/ 0 w 90"/>
                <a:gd name="T17" fmla="*/ 18 h 63"/>
                <a:gd name="T18" fmla="*/ 0 w 90"/>
                <a:gd name="T19" fmla="*/ 19 h 63"/>
                <a:gd name="T20" fmla="*/ 6 w 90"/>
                <a:gd name="T21" fmla="*/ 41 h 63"/>
                <a:gd name="T22" fmla="*/ 23 w 90"/>
                <a:gd name="T23" fmla="*/ 57 h 63"/>
                <a:gd name="T24" fmla="*/ 45 w 90"/>
                <a:gd name="T25" fmla="*/ 63 h 63"/>
                <a:gd name="T26" fmla="*/ 67 w 90"/>
                <a:gd name="T27" fmla="*/ 57 h 63"/>
                <a:gd name="T28" fmla="*/ 83 w 90"/>
                <a:gd name="T29" fmla="*/ 41 h 63"/>
                <a:gd name="T30" fmla="*/ 90 w 90"/>
                <a:gd name="T31" fmla="*/ 19 h 63"/>
                <a:gd name="T32" fmla="*/ 86 w 90"/>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63">
                  <a:moveTo>
                    <a:pt x="86" y="0"/>
                  </a:moveTo>
                  <a:cubicBezTo>
                    <a:pt x="89" y="6"/>
                    <a:pt x="90" y="12"/>
                    <a:pt x="90" y="19"/>
                  </a:cubicBezTo>
                  <a:cubicBezTo>
                    <a:pt x="90" y="27"/>
                    <a:pt x="87" y="35"/>
                    <a:pt x="83" y="41"/>
                  </a:cubicBezTo>
                  <a:cubicBezTo>
                    <a:pt x="79" y="48"/>
                    <a:pt x="74" y="53"/>
                    <a:pt x="67" y="57"/>
                  </a:cubicBezTo>
                  <a:cubicBezTo>
                    <a:pt x="60" y="61"/>
                    <a:pt x="53" y="63"/>
                    <a:pt x="45" y="63"/>
                  </a:cubicBezTo>
                  <a:cubicBezTo>
                    <a:pt x="37" y="63"/>
                    <a:pt x="29" y="61"/>
                    <a:pt x="23" y="57"/>
                  </a:cubicBezTo>
                  <a:cubicBezTo>
                    <a:pt x="16" y="53"/>
                    <a:pt x="10" y="48"/>
                    <a:pt x="6" y="41"/>
                  </a:cubicBezTo>
                  <a:cubicBezTo>
                    <a:pt x="2" y="35"/>
                    <a:pt x="0" y="27"/>
                    <a:pt x="0" y="19"/>
                  </a:cubicBezTo>
                  <a:cubicBezTo>
                    <a:pt x="0" y="19"/>
                    <a:pt x="0" y="19"/>
                    <a:pt x="0" y="18"/>
                  </a:cubicBezTo>
                  <a:cubicBezTo>
                    <a:pt x="0" y="19"/>
                    <a:pt x="0" y="19"/>
                    <a:pt x="0" y="19"/>
                  </a:cubicBezTo>
                  <a:cubicBezTo>
                    <a:pt x="0" y="27"/>
                    <a:pt x="2" y="35"/>
                    <a:pt x="6" y="41"/>
                  </a:cubicBezTo>
                  <a:cubicBezTo>
                    <a:pt x="10" y="48"/>
                    <a:pt x="16" y="53"/>
                    <a:pt x="23" y="57"/>
                  </a:cubicBezTo>
                  <a:cubicBezTo>
                    <a:pt x="29" y="61"/>
                    <a:pt x="37" y="63"/>
                    <a:pt x="45" y="63"/>
                  </a:cubicBezTo>
                  <a:cubicBezTo>
                    <a:pt x="53" y="63"/>
                    <a:pt x="60" y="61"/>
                    <a:pt x="67" y="57"/>
                  </a:cubicBezTo>
                  <a:cubicBezTo>
                    <a:pt x="74" y="53"/>
                    <a:pt x="79" y="48"/>
                    <a:pt x="83" y="41"/>
                  </a:cubicBezTo>
                  <a:cubicBezTo>
                    <a:pt x="87" y="35"/>
                    <a:pt x="90" y="27"/>
                    <a:pt x="90" y="19"/>
                  </a:cubicBezTo>
                  <a:cubicBezTo>
                    <a:pt x="90" y="12"/>
                    <a:pt x="89" y="6"/>
                    <a:pt x="86"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7" name="Freeform 26">
              <a:extLst>
                <a:ext uri="{FF2B5EF4-FFF2-40B4-BE49-F238E27FC236}">
                  <a16:creationId xmlns:a16="http://schemas.microsoft.com/office/drawing/2014/main" id="{F1B45748-42EA-829F-E883-0E89060A69F3}"/>
                </a:ext>
              </a:extLst>
            </p:cNvPr>
            <p:cNvSpPr>
              <a:spLocks/>
            </p:cNvSpPr>
            <p:nvPr/>
          </p:nvSpPr>
          <p:spPr bwMode="auto">
            <a:xfrm>
              <a:off x="2658782" y="4917522"/>
              <a:ext cx="129173" cy="87152"/>
            </a:xfrm>
            <a:custGeom>
              <a:avLst/>
              <a:gdLst>
                <a:gd name="T0" fmla="*/ 122 w 125"/>
                <a:gd name="T1" fmla="*/ 0 h 83"/>
                <a:gd name="T2" fmla="*/ 122 w 125"/>
                <a:gd name="T3" fmla="*/ 0 h 83"/>
                <a:gd name="T4" fmla="*/ 122 w 125"/>
                <a:gd name="T5" fmla="*/ 0 h 83"/>
                <a:gd name="T6" fmla="*/ 103 w 125"/>
                <a:gd name="T7" fmla="*/ 0 h 83"/>
                <a:gd name="T8" fmla="*/ 104 w 125"/>
                <a:gd name="T9" fmla="*/ 3 h 83"/>
                <a:gd name="T10" fmla="*/ 108 w 125"/>
                <a:gd name="T11" fmla="*/ 22 h 83"/>
                <a:gd name="T12" fmla="*/ 101 w 125"/>
                <a:gd name="T13" fmla="*/ 44 h 83"/>
                <a:gd name="T14" fmla="*/ 85 w 125"/>
                <a:gd name="T15" fmla="*/ 60 h 83"/>
                <a:gd name="T16" fmla="*/ 63 w 125"/>
                <a:gd name="T17" fmla="*/ 66 h 83"/>
                <a:gd name="T18" fmla="*/ 41 w 125"/>
                <a:gd name="T19" fmla="*/ 60 h 83"/>
                <a:gd name="T20" fmla="*/ 24 w 125"/>
                <a:gd name="T21" fmla="*/ 44 h 83"/>
                <a:gd name="T22" fmla="*/ 18 w 125"/>
                <a:gd name="T23" fmla="*/ 22 h 83"/>
                <a:gd name="T24" fmla="*/ 18 w 125"/>
                <a:gd name="T25" fmla="*/ 21 h 83"/>
                <a:gd name="T26" fmla="*/ 23 w 125"/>
                <a:gd name="T27" fmla="*/ 0 h 83"/>
                <a:gd name="T28" fmla="*/ 4 w 125"/>
                <a:gd name="T29" fmla="*/ 0 h 83"/>
                <a:gd name="T30" fmla="*/ 4 w 125"/>
                <a:gd name="T31" fmla="*/ 0 h 83"/>
                <a:gd name="T32" fmla="*/ 4 w 125"/>
                <a:gd name="T33" fmla="*/ 0 h 83"/>
                <a:gd name="T34" fmla="*/ 1 w 125"/>
                <a:gd name="T35" fmla="*/ 27 h 83"/>
                <a:gd name="T36" fmla="*/ 9 w 125"/>
                <a:gd name="T37" fmla="*/ 52 h 83"/>
                <a:gd name="T38" fmla="*/ 27 w 125"/>
                <a:gd name="T39" fmla="*/ 72 h 83"/>
                <a:gd name="T40" fmla="*/ 52 w 125"/>
                <a:gd name="T41" fmla="*/ 82 h 83"/>
                <a:gd name="T42" fmla="*/ 63 w 125"/>
                <a:gd name="T43" fmla="*/ 83 h 83"/>
                <a:gd name="T44" fmla="*/ 79 w 125"/>
                <a:gd name="T45" fmla="*/ 81 h 83"/>
                <a:gd name="T46" fmla="*/ 103 w 125"/>
                <a:gd name="T47" fmla="*/ 69 h 83"/>
                <a:gd name="T48" fmla="*/ 119 w 125"/>
                <a:gd name="T49" fmla="*/ 47 h 83"/>
                <a:gd name="T50" fmla="*/ 125 w 125"/>
                <a:gd name="T51" fmla="*/ 21 h 83"/>
                <a:gd name="T52" fmla="*/ 122 w 125"/>
                <a:gd name="T5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83">
                  <a:moveTo>
                    <a:pt x="122" y="0"/>
                  </a:moveTo>
                  <a:cubicBezTo>
                    <a:pt x="122" y="0"/>
                    <a:pt x="122" y="0"/>
                    <a:pt x="122" y="0"/>
                  </a:cubicBezTo>
                  <a:cubicBezTo>
                    <a:pt x="122" y="0"/>
                    <a:pt x="122" y="0"/>
                    <a:pt x="122" y="0"/>
                  </a:cubicBezTo>
                  <a:cubicBezTo>
                    <a:pt x="103" y="0"/>
                    <a:pt x="103" y="0"/>
                    <a:pt x="103" y="0"/>
                  </a:cubicBezTo>
                  <a:cubicBezTo>
                    <a:pt x="103" y="1"/>
                    <a:pt x="104" y="2"/>
                    <a:pt x="104" y="3"/>
                  </a:cubicBezTo>
                  <a:cubicBezTo>
                    <a:pt x="107" y="9"/>
                    <a:pt x="108" y="15"/>
                    <a:pt x="108" y="22"/>
                  </a:cubicBezTo>
                  <a:cubicBezTo>
                    <a:pt x="108" y="30"/>
                    <a:pt x="105" y="38"/>
                    <a:pt x="101" y="44"/>
                  </a:cubicBezTo>
                  <a:cubicBezTo>
                    <a:pt x="97" y="51"/>
                    <a:pt x="92" y="56"/>
                    <a:pt x="85" y="60"/>
                  </a:cubicBezTo>
                  <a:cubicBezTo>
                    <a:pt x="78" y="64"/>
                    <a:pt x="71" y="66"/>
                    <a:pt x="63" y="66"/>
                  </a:cubicBezTo>
                  <a:cubicBezTo>
                    <a:pt x="55" y="66"/>
                    <a:pt x="47" y="64"/>
                    <a:pt x="41" y="60"/>
                  </a:cubicBezTo>
                  <a:cubicBezTo>
                    <a:pt x="34" y="56"/>
                    <a:pt x="28" y="51"/>
                    <a:pt x="24" y="44"/>
                  </a:cubicBezTo>
                  <a:cubicBezTo>
                    <a:pt x="20" y="38"/>
                    <a:pt x="18" y="30"/>
                    <a:pt x="18" y="22"/>
                  </a:cubicBezTo>
                  <a:cubicBezTo>
                    <a:pt x="18" y="22"/>
                    <a:pt x="18" y="22"/>
                    <a:pt x="18" y="21"/>
                  </a:cubicBezTo>
                  <a:cubicBezTo>
                    <a:pt x="18" y="14"/>
                    <a:pt x="19" y="6"/>
                    <a:pt x="23" y="0"/>
                  </a:cubicBezTo>
                  <a:cubicBezTo>
                    <a:pt x="4" y="0"/>
                    <a:pt x="4" y="0"/>
                    <a:pt x="4" y="0"/>
                  </a:cubicBezTo>
                  <a:cubicBezTo>
                    <a:pt x="4" y="0"/>
                    <a:pt x="4" y="0"/>
                    <a:pt x="4" y="0"/>
                  </a:cubicBezTo>
                  <a:cubicBezTo>
                    <a:pt x="4" y="0"/>
                    <a:pt x="4" y="0"/>
                    <a:pt x="4" y="0"/>
                  </a:cubicBezTo>
                  <a:cubicBezTo>
                    <a:pt x="1" y="8"/>
                    <a:pt x="0" y="17"/>
                    <a:pt x="1" y="27"/>
                  </a:cubicBezTo>
                  <a:cubicBezTo>
                    <a:pt x="2" y="36"/>
                    <a:pt x="4" y="44"/>
                    <a:pt x="9" y="52"/>
                  </a:cubicBezTo>
                  <a:cubicBezTo>
                    <a:pt x="14" y="60"/>
                    <a:pt x="20" y="67"/>
                    <a:pt x="27" y="72"/>
                  </a:cubicBezTo>
                  <a:cubicBezTo>
                    <a:pt x="35" y="77"/>
                    <a:pt x="43" y="81"/>
                    <a:pt x="52" y="82"/>
                  </a:cubicBezTo>
                  <a:cubicBezTo>
                    <a:pt x="56" y="83"/>
                    <a:pt x="59" y="83"/>
                    <a:pt x="63" y="83"/>
                  </a:cubicBezTo>
                  <a:cubicBezTo>
                    <a:pt x="68" y="83"/>
                    <a:pt x="74" y="83"/>
                    <a:pt x="79" y="81"/>
                  </a:cubicBezTo>
                  <a:cubicBezTo>
                    <a:pt x="88" y="79"/>
                    <a:pt x="96" y="74"/>
                    <a:pt x="103" y="69"/>
                  </a:cubicBezTo>
                  <a:cubicBezTo>
                    <a:pt x="110" y="63"/>
                    <a:pt x="115" y="55"/>
                    <a:pt x="119" y="47"/>
                  </a:cubicBezTo>
                  <a:cubicBezTo>
                    <a:pt x="123" y="39"/>
                    <a:pt x="125" y="30"/>
                    <a:pt x="125" y="21"/>
                  </a:cubicBezTo>
                  <a:cubicBezTo>
                    <a:pt x="125" y="13"/>
                    <a:pt x="124" y="6"/>
                    <a:pt x="122"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8" name="Freeform 27">
              <a:extLst>
                <a:ext uri="{FF2B5EF4-FFF2-40B4-BE49-F238E27FC236}">
                  <a16:creationId xmlns:a16="http://schemas.microsoft.com/office/drawing/2014/main" id="{7F2E70D0-931A-0F5A-5007-73B16BC45E2D}"/>
                </a:ext>
              </a:extLst>
            </p:cNvPr>
            <p:cNvSpPr>
              <a:spLocks/>
            </p:cNvSpPr>
            <p:nvPr/>
          </p:nvSpPr>
          <p:spPr bwMode="auto">
            <a:xfrm>
              <a:off x="2661895" y="4917522"/>
              <a:ext cx="20232"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4BDF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29" name="Freeform 28">
              <a:extLst>
                <a:ext uri="{FF2B5EF4-FFF2-40B4-BE49-F238E27FC236}">
                  <a16:creationId xmlns:a16="http://schemas.microsoft.com/office/drawing/2014/main" id="{D2C71781-4F86-3D04-C2B3-A71088EED8F5}"/>
                </a:ext>
              </a:extLst>
            </p:cNvPr>
            <p:cNvSpPr>
              <a:spLocks/>
            </p:cNvSpPr>
            <p:nvPr/>
          </p:nvSpPr>
          <p:spPr bwMode="auto">
            <a:xfrm>
              <a:off x="2766167" y="4917522"/>
              <a:ext cx="18676"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4BDF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17" name="Straight Connector 16">
            <a:extLst>
              <a:ext uri="{FF2B5EF4-FFF2-40B4-BE49-F238E27FC236}">
                <a16:creationId xmlns:a16="http://schemas.microsoft.com/office/drawing/2014/main" id="{D7F270B0-6B38-F86D-1BA1-D1C757236A61}"/>
              </a:ext>
              <a:ext uri="{C183D7F6-B498-43B3-948B-1728B52AA6E4}">
                <adec:decorative xmlns:adec="http://schemas.microsoft.com/office/drawing/2017/decorative" val="1"/>
              </a:ext>
            </a:extLst>
          </p:cNvPr>
          <p:cNvCxnSpPr>
            <a:cxnSpLocks/>
            <a:stCxn id="2060" idx="0"/>
            <a:endCxn id="31" idx="4"/>
          </p:cNvCxnSpPr>
          <p:nvPr/>
        </p:nvCxnSpPr>
        <p:spPr>
          <a:xfrm flipV="1">
            <a:off x="7476743" y="4794657"/>
            <a:ext cx="0" cy="239558"/>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060" name="TextBox 2059">
            <a:extLst>
              <a:ext uri="{FF2B5EF4-FFF2-40B4-BE49-F238E27FC236}">
                <a16:creationId xmlns:a16="http://schemas.microsoft.com/office/drawing/2014/main" id="{924BA2C4-D7C6-6F77-75DB-23833A025BB3}"/>
              </a:ext>
            </a:extLst>
          </p:cNvPr>
          <p:cNvSpPr txBox="1"/>
          <p:nvPr/>
        </p:nvSpPr>
        <p:spPr>
          <a:xfrm>
            <a:off x="5817070" y="5034215"/>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Brand Manager</a:t>
            </a:r>
          </a:p>
        </p:txBody>
      </p:sp>
      <p:sp>
        <p:nvSpPr>
          <p:cNvPr id="2063" name="Rectangle: Rounded Corners 2062">
            <a:extLst>
              <a:ext uri="{FF2B5EF4-FFF2-40B4-BE49-F238E27FC236}">
                <a16:creationId xmlns:a16="http://schemas.microsoft.com/office/drawing/2014/main" id="{F3C8B5AE-8A7F-8498-BB21-2BE4D098731B}"/>
              </a:ext>
              <a:ext uri="{C183D7F6-B498-43B3-948B-1728B52AA6E4}">
                <adec:decorative xmlns:adec="http://schemas.microsoft.com/office/drawing/2017/decorative" val="1"/>
              </a:ext>
            </a:extLst>
          </p:cNvPr>
          <p:cNvSpPr/>
          <p:nvPr/>
        </p:nvSpPr>
        <p:spPr bwMode="auto">
          <a:xfrm>
            <a:off x="5817070" y="5449713"/>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Automatically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create “evergreen”</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marketing and brand content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(i.e., product</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guide, how-to instructions, etc.) to publish</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on digital &amp; non properties</a:t>
            </a:r>
          </a:p>
        </p:txBody>
      </p:sp>
      <p:sp>
        <p:nvSpPr>
          <p:cNvPr id="2066" name="TextBox 2065">
            <a:extLst>
              <a:ext uri="{FF2B5EF4-FFF2-40B4-BE49-F238E27FC236}">
                <a16:creationId xmlns:a16="http://schemas.microsoft.com/office/drawing/2014/main" id="{A647DD19-15FB-0E21-24E5-7DE2101CB44E}"/>
              </a:ext>
            </a:extLst>
          </p:cNvPr>
          <p:cNvSpPr txBox="1"/>
          <p:nvPr/>
        </p:nvSpPr>
        <p:spPr>
          <a:xfrm>
            <a:off x="8578967" y="1863831"/>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kern="0">
                <a:solidFill>
                  <a:srgbClr val="FFFFFF"/>
                </a:solidFill>
                <a:latin typeface="Segoe UI"/>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Field Seller</a:t>
            </a:r>
          </a:p>
        </p:txBody>
      </p:sp>
      <p:sp>
        <p:nvSpPr>
          <p:cNvPr id="2065" name="Rectangle: Rounded Corners 2064">
            <a:extLst>
              <a:ext uri="{FF2B5EF4-FFF2-40B4-BE49-F238E27FC236}">
                <a16:creationId xmlns:a16="http://schemas.microsoft.com/office/drawing/2014/main" id="{B86A031B-28A3-2AED-5643-77084C0545EE}"/>
              </a:ext>
              <a:ext uri="{C183D7F6-B498-43B3-948B-1728B52AA6E4}">
                <adec:decorative xmlns:adec="http://schemas.microsoft.com/office/drawing/2017/decorative" val="1"/>
              </a:ext>
            </a:extLst>
          </p:cNvPr>
          <p:cNvSpPr/>
          <p:nvPr/>
        </p:nvSpPr>
        <p:spPr bwMode="auto">
          <a:xfrm>
            <a:off x="8578967" y="2284387"/>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Predictively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personalize customer</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scenarios,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leveraging a 360-degree view</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of the customer, create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speedier sales</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cycles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and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drive higher customer value</a:t>
            </a:r>
          </a:p>
        </p:txBody>
      </p:sp>
      <p:cxnSp>
        <p:nvCxnSpPr>
          <p:cNvPr id="14" name="Straight Connector 13">
            <a:extLst>
              <a:ext uri="{FF2B5EF4-FFF2-40B4-BE49-F238E27FC236}">
                <a16:creationId xmlns:a16="http://schemas.microsoft.com/office/drawing/2014/main" id="{D779C212-902C-D26B-29D2-72C8BFC5313D}"/>
              </a:ext>
              <a:ext uri="{C183D7F6-B498-43B3-948B-1728B52AA6E4}">
                <adec:decorative xmlns:adec="http://schemas.microsoft.com/office/drawing/2017/decorative" val="1"/>
              </a:ext>
            </a:extLst>
          </p:cNvPr>
          <p:cNvCxnSpPr>
            <a:cxnSpLocks/>
            <a:stCxn id="45" idx="0"/>
            <a:endCxn id="2065" idx="2"/>
          </p:cNvCxnSpPr>
          <p:nvPr/>
        </p:nvCxnSpPr>
        <p:spPr>
          <a:xfrm flipV="1">
            <a:off x="10238640" y="3115384"/>
            <a:ext cx="0" cy="470643"/>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useBgFill="1">
        <p:nvSpPr>
          <p:cNvPr id="45" name="Oval 44">
            <a:extLst>
              <a:ext uri="{FF2B5EF4-FFF2-40B4-BE49-F238E27FC236}">
                <a16:creationId xmlns:a16="http://schemas.microsoft.com/office/drawing/2014/main" id="{76E22A94-1826-BA58-3A48-2FB3FF69363C}"/>
              </a:ext>
              <a:ext uri="{C183D7F6-B498-43B3-948B-1728B52AA6E4}">
                <adec:decorative xmlns:adec="http://schemas.microsoft.com/office/drawing/2017/decorative" val="1"/>
              </a:ext>
            </a:extLst>
          </p:cNvPr>
          <p:cNvSpPr>
            <a:spLocks/>
          </p:cNvSpPr>
          <p:nvPr/>
        </p:nvSpPr>
        <p:spPr bwMode="auto">
          <a:xfrm>
            <a:off x="9691311" y="3586027"/>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pic>
        <p:nvPicPr>
          <p:cNvPr id="2104" name="Graphic 2103" descr="hands, partner, partnership, handshake">
            <a:extLst>
              <a:ext uri="{FF2B5EF4-FFF2-40B4-BE49-F238E27FC236}">
                <a16:creationId xmlns:a16="http://schemas.microsoft.com/office/drawing/2014/main" id="{445C5011-90D4-7A79-F31B-A9927ECE1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343" y="3933544"/>
            <a:ext cx="410594" cy="383220"/>
          </a:xfrm>
          <a:prstGeom prst="rect">
            <a:avLst/>
          </a:prstGeom>
        </p:spPr>
      </p:pic>
      <p:sp>
        <p:nvSpPr>
          <p:cNvPr id="49" name="TextBox 48">
            <a:extLst>
              <a:ext uri="{FF2B5EF4-FFF2-40B4-BE49-F238E27FC236}">
                <a16:creationId xmlns:a16="http://schemas.microsoft.com/office/drawing/2014/main" id="{F4EFFE17-9F3D-964F-EADC-A618CAC021C9}"/>
              </a:ext>
            </a:extLst>
          </p:cNvPr>
          <p:cNvSpPr txBox="1"/>
          <p:nvPr/>
        </p:nvSpPr>
        <p:spPr>
          <a:xfrm>
            <a:off x="9182508" y="4670557"/>
            <a:ext cx="2112264" cy="446276"/>
          </a:xfrm>
          <a:prstGeom prst="rect">
            <a:avLst/>
          </a:prstGeom>
          <a:noFill/>
        </p:spPr>
        <p:txBody>
          <a:bodyPr wrap="square" lIns="0" tIns="182880" rIns="0">
            <a:spAutoFit/>
          </a:bodyPr>
          <a:lstStyle>
            <a:defPPr>
              <a:defRPr lang="en-US"/>
            </a:defPPr>
            <a:lvl1pPr algn="ctr">
              <a:defRPr sz="1400">
                <a:latin typeface="+mj-lt"/>
              </a:defRPr>
            </a:lvl1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Field Channel</a:t>
            </a:r>
          </a:p>
        </p:txBody>
      </p:sp>
    </p:spTree>
    <p:extLst>
      <p:ext uri="{BB962C8B-B14F-4D97-AF65-F5344CB8AC3E}">
        <p14:creationId xmlns:p14="http://schemas.microsoft.com/office/powerpoint/2010/main" val="793515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30"/>
                                        </p:tgtEl>
                                        <p:attrNameLst>
                                          <p:attrName>style.visibility</p:attrName>
                                        </p:attrNameLst>
                                      </p:cBhvr>
                                      <p:to>
                                        <p:strVal val="visible"/>
                                      </p:to>
                                    </p:set>
                                    <p:animEffect transition="in" filter="wipe(left)">
                                      <p:cBhvr>
                                        <p:cTn id="7" dur="500"/>
                                        <p:tgtEl>
                                          <p:spTgt spid="213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6" presetClass="emph" presetSubtype="0" accel="100000" autoRev="1" fill="hold" grpId="1" nodeType="withEffect">
                                  <p:stCondLst>
                                    <p:cond delay="0"/>
                                  </p:stCondLst>
                                  <p:childTnLst>
                                    <p:animScale>
                                      <p:cBhvr>
                                        <p:cTn id="12" dur="500" fill="hold"/>
                                        <p:tgtEl>
                                          <p:spTgt spid="27"/>
                                        </p:tgtEl>
                                      </p:cBhvr>
                                      <p:by x="0" y="0"/>
                                    </p:animScale>
                                  </p:childTnLst>
                                </p:cTn>
                              </p:par>
                              <p:par>
                                <p:cTn id="13" presetID="10" presetClass="entr" presetSubtype="0" fill="hold" nodeType="withEffect">
                                  <p:stCondLst>
                                    <p:cond delay="5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6" presetClass="emph" presetSubtype="0" accel="100000" autoRev="1" fill="hold" nodeType="withEffect">
                                  <p:stCondLst>
                                    <p:cond delay="0"/>
                                  </p:stCondLst>
                                  <p:childTnLst>
                                    <p:animScale>
                                      <p:cBhvr>
                                        <p:cTn id="17" dur="500" fill="hold"/>
                                        <p:tgtEl>
                                          <p:spTgt spid="29"/>
                                        </p:tgtEl>
                                      </p:cBhvr>
                                      <p:by x="0" y="0"/>
                                    </p:animScale>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42" presetClass="path" presetSubtype="0" decel="100000" fill="hold" nodeType="withEffect">
                                  <p:stCondLst>
                                    <p:cond delay="500"/>
                                  </p:stCondLst>
                                  <p:childTnLst>
                                    <p:animMotion origin="layout" path="M 1.45833E-6 -3.7037E-6 L 1.45833E-6 0.04352 " pathEditMode="relative" rAng="0" ptsTypes="AA">
                                      <p:cBhvr>
                                        <p:cTn id="22" dur="600" spd="-100000" fill="hold"/>
                                        <p:tgtEl>
                                          <p:spTgt spid="8"/>
                                        </p:tgtEl>
                                        <p:attrNameLst>
                                          <p:attrName>ppt_x</p:attrName>
                                          <p:attrName>ppt_y</p:attrName>
                                        </p:attrNameLst>
                                      </p:cBhvr>
                                      <p:rCtr x="0" y="2176"/>
                                    </p:animMotion>
                                  </p:childTnLst>
                                </p:cTn>
                              </p:par>
                              <p:par>
                                <p:cTn id="23" presetID="10" presetClass="entr" presetSubtype="0" fill="hold" grpId="0" nodeType="withEffect">
                                  <p:stCondLst>
                                    <p:cond delay="50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42" presetClass="path" presetSubtype="0" decel="100000" fill="hold" grpId="1" nodeType="withEffect">
                                  <p:stCondLst>
                                    <p:cond delay="500"/>
                                  </p:stCondLst>
                                  <p:childTnLst>
                                    <p:animMotion origin="layout" path="M 1.45833E-6 -3.7037E-6 L 1.45833E-6 0.04352 " pathEditMode="relative" rAng="0" ptsTypes="AA">
                                      <p:cBhvr>
                                        <p:cTn id="27" dur="600" spd="-100000" fill="hold"/>
                                        <p:tgtEl>
                                          <p:spTgt spid="59"/>
                                        </p:tgtEl>
                                        <p:attrNameLst>
                                          <p:attrName>ppt_x</p:attrName>
                                          <p:attrName>ppt_y</p:attrName>
                                        </p:attrNameLst>
                                      </p:cBhvr>
                                      <p:rCtr x="0" y="2176"/>
                                    </p:animMotion>
                                  </p:childTnLst>
                                </p:cTn>
                              </p:par>
                              <p:par>
                                <p:cTn id="28" presetID="10" presetClass="entr" presetSubtype="0" fill="hold" grpId="0" nodeType="withEffect">
                                  <p:stCondLst>
                                    <p:cond delay="50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42" presetClass="path" presetSubtype="0" decel="100000" fill="hold" grpId="1" nodeType="withEffect">
                                  <p:stCondLst>
                                    <p:cond delay="500"/>
                                  </p:stCondLst>
                                  <p:childTnLst>
                                    <p:animMotion origin="layout" path="M 1.45833E-6 -3.7037E-6 L 1.45833E-6 0.04352 " pathEditMode="relative" rAng="0" ptsTypes="AA">
                                      <p:cBhvr>
                                        <p:cTn id="32" dur="600" spd="-100000" fill="hold"/>
                                        <p:tgtEl>
                                          <p:spTgt spid="58"/>
                                        </p:tgtEl>
                                        <p:attrNameLst>
                                          <p:attrName>ppt_x</p:attrName>
                                          <p:attrName>ppt_y</p:attrName>
                                        </p:attrNameLst>
                                      </p:cBhvr>
                                      <p:rCtr x="0" y="2176"/>
                                    </p:animMotion>
                                  </p:childTnLst>
                                </p:cTn>
                              </p:par>
                              <p:par>
                                <p:cTn id="33" presetID="10" presetClass="entr" presetSubtype="0" fill="hold" grpId="0" nodeType="with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42" presetClass="path" presetSubtype="0" decel="100000" fill="hold" grpId="1" nodeType="withEffect">
                                  <p:stCondLst>
                                    <p:cond delay="500"/>
                                  </p:stCondLst>
                                  <p:childTnLst>
                                    <p:animMotion origin="layout" path="M 1.45833E-6 -7.40741E-7 L 1.45833E-6 -0.0544 " pathEditMode="relative" rAng="0" ptsTypes="AA">
                                      <p:cBhvr>
                                        <p:cTn id="37" dur="600" spd="-100000" fill="hold"/>
                                        <p:tgtEl>
                                          <p:spTgt spid="5"/>
                                        </p:tgtEl>
                                        <p:attrNameLst>
                                          <p:attrName>ppt_x</p:attrName>
                                          <p:attrName>ppt_y</p:attrName>
                                        </p:attrNameLst>
                                      </p:cBhvr>
                                      <p:rCtr x="0" y="-2731"/>
                                    </p:animMotion>
                                  </p:childTnLst>
                                </p:cTn>
                              </p:par>
                              <p:par>
                                <p:cTn id="38" presetID="10" presetClass="entr" presetSubtype="0" fill="hold" grpId="0" nodeType="withEffect">
                                  <p:stCondLst>
                                    <p:cond delay="6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6" presetClass="emph" presetSubtype="0" accel="100000" autoRev="1" fill="hold" grpId="1" nodeType="withEffect">
                                  <p:stCondLst>
                                    <p:cond delay="100"/>
                                  </p:stCondLst>
                                  <p:childTnLst>
                                    <p:animScale>
                                      <p:cBhvr>
                                        <p:cTn id="42" dur="500" fill="hold"/>
                                        <p:tgtEl>
                                          <p:spTgt spid="24"/>
                                        </p:tgtEl>
                                      </p:cBhvr>
                                      <p:by x="0" y="0"/>
                                    </p:animScale>
                                  </p:childTnLst>
                                </p:cTn>
                              </p:par>
                              <p:par>
                                <p:cTn id="43" presetID="10" presetClass="entr" presetSubtype="0" fill="hold" nodeType="withEffect">
                                  <p:stCondLst>
                                    <p:cond delay="600"/>
                                  </p:stCondLst>
                                  <p:childTnLst>
                                    <p:set>
                                      <p:cBhvr>
                                        <p:cTn id="44" dur="1" fill="hold">
                                          <p:stCondLst>
                                            <p:cond delay="0"/>
                                          </p:stCondLst>
                                        </p:cTn>
                                        <p:tgtEl>
                                          <p:spTgt spid="2072"/>
                                        </p:tgtEl>
                                        <p:attrNameLst>
                                          <p:attrName>style.visibility</p:attrName>
                                        </p:attrNameLst>
                                      </p:cBhvr>
                                      <p:to>
                                        <p:strVal val="visible"/>
                                      </p:to>
                                    </p:set>
                                    <p:animEffect transition="in" filter="fade">
                                      <p:cBhvr>
                                        <p:cTn id="45" dur="500"/>
                                        <p:tgtEl>
                                          <p:spTgt spid="2072"/>
                                        </p:tgtEl>
                                      </p:cBhvr>
                                    </p:animEffect>
                                  </p:childTnLst>
                                </p:cTn>
                              </p:par>
                              <p:par>
                                <p:cTn id="46" presetID="6" presetClass="emph" presetSubtype="0" accel="100000" autoRev="1" fill="hold" nodeType="withEffect">
                                  <p:stCondLst>
                                    <p:cond delay="100"/>
                                  </p:stCondLst>
                                  <p:childTnLst>
                                    <p:animScale>
                                      <p:cBhvr>
                                        <p:cTn id="47" dur="500" fill="hold"/>
                                        <p:tgtEl>
                                          <p:spTgt spid="2072"/>
                                        </p:tgtEl>
                                      </p:cBhvr>
                                      <p:by x="0" y="0"/>
                                    </p:animScale>
                                  </p:childTnLst>
                                </p:cTn>
                              </p:par>
                              <p:par>
                                <p:cTn id="48" presetID="10" presetClass="entr" presetSubtype="0" fill="hold" grpId="0" nodeType="withEffect">
                                  <p:stCondLst>
                                    <p:cond delay="600"/>
                                  </p:stCondLst>
                                  <p:childTnLst>
                                    <p:set>
                                      <p:cBhvr>
                                        <p:cTn id="49" dur="1" fill="hold">
                                          <p:stCondLst>
                                            <p:cond delay="0"/>
                                          </p:stCondLst>
                                        </p:cTn>
                                        <p:tgtEl>
                                          <p:spTgt spid="2052"/>
                                        </p:tgtEl>
                                        <p:attrNameLst>
                                          <p:attrName>style.visibility</p:attrName>
                                        </p:attrNameLst>
                                      </p:cBhvr>
                                      <p:to>
                                        <p:strVal val="visible"/>
                                      </p:to>
                                    </p:set>
                                    <p:animEffect transition="in" filter="fade">
                                      <p:cBhvr>
                                        <p:cTn id="50" dur="500"/>
                                        <p:tgtEl>
                                          <p:spTgt spid="2052"/>
                                        </p:tgtEl>
                                      </p:cBhvr>
                                    </p:animEffect>
                                  </p:childTnLst>
                                </p:cTn>
                              </p:par>
                              <p:par>
                                <p:cTn id="51" presetID="42" presetClass="path" presetSubtype="0" decel="100000" fill="hold" grpId="1" nodeType="withEffect">
                                  <p:stCondLst>
                                    <p:cond delay="600"/>
                                  </p:stCondLst>
                                  <p:childTnLst>
                                    <p:animMotion origin="layout" path="M 1.45833E-6 -7.40741E-7 L 1.45833E-6 -0.0544 " pathEditMode="relative" rAng="0" ptsTypes="AA">
                                      <p:cBhvr>
                                        <p:cTn id="52" dur="600" spd="-100000" fill="hold"/>
                                        <p:tgtEl>
                                          <p:spTgt spid="2052"/>
                                        </p:tgtEl>
                                        <p:attrNameLst>
                                          <p:attrName>ppt_x</p:attrName>
                                          <p:attrName>ppt_y</p:attrName>
                                        </p:attrNameLst>
                                      </p:cBhvr>
                                      <p:rCtr x="0" y="-2731"/>
                                    </p:animMotion>
                                  </p:childTnLst>
                                </p:cTn>
                              </p:par>
                              <p:par>
                                <p:cTn id="53" presetID="10" presetClass="entr" presetSubtype="0" fill="hold" grpId="0" nodeType="withEffect">
                                  <p:stCondLst>
                                    <p:cond delay="600"/>
                                  </p:stCondLst>
                                  <p:childTnLst>
                                    <p:set>
                                      <p:cBhvr>
                                        <p:cTn id="54" dur="1" fill="hold">
                                          <p:stCondLst>
                                            <p:cond delay="0"/>
                                          </p:stCondLst>
                                        </p:cTn>
                                        <p:tgtEl>
                                          <p:spTgt spid="2055"/>
                                        </p:tgtEl>
                                        <p:attrNameLst>
                                          <p:attrName>style.visibility</p:attrName>
                                        </p:attrNameLst>
                                      </p:cBhvr>
                                      <p:to>
                                        <p:strVal val="visible"/>
                                      </p:to>
                                    </p:set>
                                    <p:animEffect transition="in" filter="fade">
                                      <p:cBhvr>
                                        <p:cTn id="55" dur="500"/>
                                        <p:tgtEl>
                                          <p:spTgt spid="2055"/>
                                        </p:tgtEl>
                                      </p:cBhvr>
                                    </p:animEffect>
                                  </p:childTnLst>
                                </p:cTn>
                              </p:par>
                              <p:par>
                                <p:cTn id="56" presetID="42" presetClass="path" presetSubtype="0" decel="100000" fill="hold" grpId="1" nodeType="withEffect">
                                  <p:stCondLst>
                                    <p:cond delay="600"/>
                                  </p:stCondLst>
                                  <p:childTnLst>
                                    <p:animMotion origin="layout" path="M 1.45833E-6 -7.40741E-7 L 1.45833E-6 -0.0544 " pathEditMode="relative" rAng="0" ptsTypes="AA">
                                      <p:cBhvr>
                                        <p:cTn id="57" dur="600" spd="-100000" fill="hold"/>
                                        <p:tgtEl>
                                          <p:spTgt spid="2055"/>
                                        </p:tgtEl>
                                        <p:attrNameLst>
                                          <p:attrName>ppt_x</p:attrName>
                                          <p:attrName>ppt_y</p:attrName>
                                        </p:attrNameLst>
                                      </p:cBhvr>
                                      <p:rCtr x="0" y="-2731"/>
                                    </p:animMotion>
                                  </p:childTnLst>
                                </p:cTn>
                              </p:par>
                              <p:par>
                                <p:cTn id="58" presetID="10" presetClass="entr" presetSubtype="0" fill="hold" grpId="0" nodeType="withEffect">
                                  <p:stCondLst>
                                    <p:cond delay="6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42" presetClass="path" presetSubtype="0" decel="100000" fill="hold" grpId="1" nodeType="withEffect">
                                  <p:stCondLst>
                                    <p:cond delay="600"/>
                                  </p:stCondLst>
                                  <p:childTnLst>
                                    <p:animMotion origin="layout" path="M 1.45833E-6 -3.7037E-6 L 1.45833E-6 0.04352 " pathEditMode="relative" rAng="0" ptsTypes="AA">
                                      <p:cBhvr>
                                        <p:cTn id="62" dur="600" spd="-100000" fill="hold"/>
                                        <p:tgtEl>
                                          <p:spTgt spid="47"/>
                                        </p:tgtEl>
                                        <p:attrNameLst>
                                          <p:attrName>ppt_x</p:attrName>
                                          <p:attrName>ppt_y</p:attrName>
                                        </p:attrNameLst>
                                      </p:cBhvr>
                                      <p:rCtr x="0" y="2176"/>
                                    </p:animMotion>
                                  </p:childTnLst>
                                </p:cTn>
                              </p:par>
                              <p:par>
                                <p:cTn id="63" presetID="10" presetClass="entr" presetSubtype="0" fill="hold" nodeType="withEffect">
                                  <p:stCondLst>
                                    <p:cond delay="60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42" presetClass="path" presetSubtype="0" decel="100000" fill="hold" nodeType="withEffect">
                                  <p:stCondLst>
                                    <p:cond delay="600"/>
                                  </p:stCondLst>
                                  <p:childTnLst>
                                    <p:animMotion origin="layout" path="M 1.45833E-6 -7.40741E-7 L 1.45833E-6 -0.0544 " pathEditMode="relative" rAng="0" ptsTypes="AA">
                                      <p:cBhvr>
                                        <p:cTn id="67" dur="600" spd="-100000" fill="hold"/>
                                        <p:tgtEl>
                                          <p:spTgt spid="11"/>
                                        </p:tgtEl>
                                        <p:attrNameLst>
                                          <p:attrName>ppt_x</p:attrName>
                                          <p:attrName>ppt_y</p:attrName>
                                        </p:attrNameLst>
                                      </p:cBhvr>
                                      <p:rCtr x="0" y="-2731"/>
                                    </p:animMotion>
                                  </p:childTnLst>
                                </p:cTn>
                              </p:par>
                              <p:par>
                                <p:cTn id="68" presetID="10" presetClass="entr" presetSubtype="0" fill="hold" nodeType="withEffect">
                                  <p:stCondLst>
                                    <p:cond delay="700"/>
                                  </p:stCondLst>
                                  <p:childTnLst>
                                    <p:set>
                                      <p:cBhvr>
                                        <p:cTn id="69" dur="1" fill="hold">
                                          <p:stCondLst>
                                            <p:cond delay="0"/>
                                          </p:stCondLst>
                                        </p:cTn>
                                        <p:tgtEl>
                                          <p:spTgt spid="2105"/>
                                        </p:tgtEl>
                                        <p:attrNameLst>
                                          <p:attrName>style.visibility</p:attrName>
                                        </p:attrNameLst>
                                      </p:cBhvr>
                                      <p:to>
                                        <p:strVal val="visible"/>
                                      </p:to>
                                    </p:set>
                                    <p:animEffect transition="in" filter="fade">
                                      <p:cBhvr>
                                        <p:cTn id="70" dur="500"/>
                                        <p:tgtEl>
                                          <p:spTgt spid="2105"/>
                                        </p:tgtEl>
                                      </p:cBhvr>
                                    </p:animEffect>
                                  </p:childTnLst>
                                </p:cTn>
                              </p:par>
                              <p:par>
                                <p:cTn id="71" presetID="6" presetClass="emph" presetSubtype="0" accel="100000" autoRev="1" fill="hold" nodeType="withEffect">
                                  <p:stCondLst>
                                    <p:cond delay="200"/>
                                  </p:stCondLst>
                                  <p:childTnLst>
                                    <p:animScale>
                                      <p:cBhvr>
                                        <p:cTn id="72" dur="500" fill="hold"/>
                                        <p:tgtEl>
                                          <p:spTgt spid="2105"/>
                                        </p:tgtEl>
                                      </p:cBhvr>
                                      <p:by x="0" y="0"/>
                                    </p:animScale>
                                  </p:childTnLst>
                                </p:cTn>
                              </p:par>
                              <p:par>
                                <p:cTn id="73" presetID="10" presetClass="entr" presetSubtype="0" fill="hold" grpId="0" nodeType="withEffect">
                                  <p:stCondLst>
                                    <p:cond delay="7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6" presetClass="emph" presetSubtype="0" accel="100000" autoRev="1" fill="hold" grpId="1" nodeType="withEffect">
                                  <p:stCondLst>
                                    <p:cond delay="200"/>
                                  </p:stCondLst>
                                  <p:childTnLst>
                                    <p:animScale>
                                      <p:cBhvr>
                                        <p:cTn id="77" dur="500" fill="hold"/>
                                        <p:tgtEl>
                                          <p:spTgt spid="31"/>
                                        </p:tgtEl>
                                      </p:cBhvr>
                                      <p:by x="0" y="0"/>
                                    </p:animScale>
                                  </p:childTnLst>
                                </p:cTn>
                              </p:par>
                              <p:par>
                                <p:cTn id="78" presetID="10" presetClass="entr" presetSubtype="0" fill="hold" grpId="0" nodeType="withEffect">
                                  <p:stCondLst>
                                    <p:cond delay="70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42" presetClass="path" presetSubtype="0" decel="100000" fill="hold" grpId="1" nodeType="withEffect">
                                  <p:stCondLst>
                                    <p:cond delay="700"/>
                                  </p:stCondLst>
                                  <p:childTnLst>
                                    <p:animMotion origin="layout" path="M 1.45833E-6 -7.40741E-7 L 1.45833E-6 -0.0544 " pathEditMode="relative" rAng="0" ptsTypes="AA">
                                      <p:cBhvr>
                                        <p:cTn id="82" dur="600" spd="-100000" fill="hold"/>
                                        <p:tgtEl>
                                          <p:spTgt spid="48"/>
                                        </p:tgtEl>
                                        <p:attrNameLst>
                                          <p:attrName>ppt_x</p:attrName>
                                          <p:attrName>ppt_y</p:attrName>
                                        </p:attrNameLst>
                                      </p:cBhvr>
                                      <p:rCtr x="0" y="-2731"/>
                                    </p:animMotion>
                                  </p:childTnLst>
                                </p:cTn>
                              </p:par>
                              <p:par>
                                <p:cTn id="83" presetID="10" presetClass="entr" presetSubtype="0" fill="hold" grpId="0" nodeType="withEffect">
                                  <p:stCondLst>
                                    <p:cond delay="700"/>
                                  </p:stCondLst>
                                  <p:childTnLst>
                                    <p:set>
                                      <p:cBhvr>
                                        <p:cTn id="84" dur="1" fill="hold">
                                          <p:stCondLst>
                                            <p:cond delay="0"/>
                                          </p:stCondLst>
                                        </p:cTn>
                                        <p:tgtEl>
                                          <p:spTgt spid="2060"/>
                                        </p:tgtEl>
                                        <p:attrNameLst>
                                          <p:attrName>style.visibility</p:attrName>
                                        </p:attrNameLst>
                                      </p:cBhvr>
                                      <p:to>
                                        <p:strVal val="visible"/>
                                      </p:to>
                                    </p:set>
                                    <p:animEffect transition="in" filter="fade">
                                      <p:cBhvr>
                                        <p:cTn id="85" dur="500"/>
                                        <p:tgtEl>
                                          <p:spTgt spid="2060"/>
                                        </p:tgtEl>
                                      </p:cBhvr>
                                    </p:animEffect>
                                  </p:childTnLst>
                                </p:cTn>
                              </p:par>
                              <p:par>
                                <p:cTn id="86" presetID="42" presetClass="path" presetSubtype="0" decel="100000" fill="hold" grpId="1" nodeType="withEffect">
                                  <p:stCondLst>
                                    <p:cond delay="700"/>
                                  </p:stCondLst>
                                  <p:childTnLst>
                                    <p:animMotion origin="layout" path="M 1.45833E-6 -3.7037E-6 L 1.45833E-6 0.04352 " pathEditMode="relative" rAng="0" ptsTypes="AA">
                                      <p:cBhvr>
                                        <p:cTn id="87" dur="600" spd="-100000" fill="hold"/>
                                        <p:tgtEl>
                                          <p:spTgt spid="2060"/>
                                        </p:tgtEl>
                                        <p:attrNameLst>
                                          <p:attrName>ppt_x</p:attrName>
                                          <p:attrName>ppt_y</p:attrName>
                                        </p:attrNameLst>
                                      </p:cBhvr>
                                      <p:rCtr x="0" y="2176"/>
                                    </p:animMotion>
                                  </p:childTnLst>
                                </p:cTn>
                              </p:par>
                              <p:par>
                                <p:cTn id="88" presetID="10" presetClass="entr" presetSubtype="0" fill="hold" nodeType="withEffect">
                                  <p:stCondLst>
                                    <p:cond delay="70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par>
                                <p:cTn id="91" presetID="42" presetClass="path" presetSubtype="0" decel="100000" fill="hold" nodeType="withEffect">
                                  <p:stCondLst>
                                    <p:cond delay="700"/>
                                  </p:stCondLst>
                                  <p:childTnLst>
                                    <p:animMotion origin="layout" path="M 1.45833E-6 -3.7037E-6 L 1.45833E-6 0.04352 " pathEditMode="relative" rAng="0" ptsTypes="AA">
                                      <p:cBhvr>
                                        <p:cTn id="92" dur="600" spd="-100000" fill="hold"/>
                                        <p:tgtEl>
                                          <p:spTgt spid="17"/>
                                        </p:tgtEl>
                                        <p:attrNameLst>
                                          <p:attrName>ppt_x</p:attrName>
                                          <p:attrName>ppt_y</p:attrName>
                                        </p:attrNameLst>
                                      </p:cBhvr>
                                      <p:rCtr x="0" y="2176"/>
                                    </p:animMotion>
                                  </p:childTnLst>
                                </p:cTn>
                              </p:par>
                              <p:par>
                                <p:cTn id="93" presetID="10" presetClass="entr" presetSubtype="0" fill="hold" grpId="0" nodeType="withEffect">
                                  <p:stCondLst>
                                    <p:cond delay="700"/>
                                  </p:stCondLst>
                                  <p:childTnLst>
                                    <p:set>
                                      <p:cBhvr>
                                        <p:cTn id="94" dur="1" fill="hold">
                                          <p:stCondLst>
                                            <p:cond delay="0"/>
                                          </p:stCondLst>
                                        </p:cTn>
                                        <p:tgtEl>
                                          <p:spTgt spid="2063"/>
                                        </p:tgtEl>
                                        <p:attrNameLst>
                                          <p:attrName>style.visibility</p:attrName>
                                        </p:attrNameLst>
                                      </p:cBhvr>
                                      <p:to>
                                        <p:strVal val="visible"/>
                                      </p:to>
                                    </p:set>
                                    <p:animEffect transition="in" filter="fade">
                                      <p:cBhvr>
                                        <p:cTn id="95" dur="500"/>
                                        <p:tgtEl>
                                          <p:spTgt spid="2063"/>
                                        </p:tgtEl>
                                      </p:cBhvr>
                                    </p:animEffect>
                                  </p:childTnLst>
                                </p:cTn>
                              </p:par>
                              <p:par>
                                <p:cTn id="96" presetID="42" presetClass="path" presetSubtype="0" decel="100000" fill="hold" grpId="1" nodeType="withEffect">
                                  <p:stCondLst>
                                    <p:cond delay="700"/>
                                  </p:stCondLst>
                                  <p:childTnLst>
                                    <p:animMotion origin="layout" path="M 1.45833E-6 -3.7037E-6 L 1.45833E-6 0.04352 " pathEditMode="relative" rAng="0" ptsTypes="AA">
                                      <p:cBhvr>
                                        <p:cTn id="97" dur="600" spd="-100000" fill="hold"/>
                                        <p:tgtEl>
                                          <p:spTgt spid="2063"/>
                                        </p:tgtEl>
                                        <p:attrNameLst>
                                          <p:attrName>ppt_x</p:attrName>
                                          <p:attrName>ppt_y</p:attrName>
                                        </p:attrNameLst>
                                      </p:cBhvr>
                                      <p:rCtr x="0" y="2176"/>
                                    </p:animMotion>
                                  </p:childTnLst>
                                </p:cTn>
                              </p:par>
                              <p:par>
                                <p:cTn id="98" presetID="10" presetClass="entr" presetSubtype="0" fill="hold" grpId="0" nodeType="withEffect">
                                  <p:stCondLst>
                                    <p:cond delay="800"/>
                                  </p:stCondLst>
                                  <p:childTnLst>
                                    <p:set>
                                      <p:cBhvr>
                                        <p:cTn id="99" dur="1" fill="hold">
                                          <p:stCondLst>
                                            <p:cond delay="0"/>
                                          </p:stCondLst>
                                        </p:cTn>
                                        <p:tgtEl>
                                          <p:spTgt spid="2066"/>
                                        </p:tgtEl>
                                        <p:attrNameLst>
                                          <p:attrName>style.visibility</p:attrName>
                                        </p:attrNameLst>
                                      </p:cBhvr>
                                      <p:to>
                                        <p:strVal val="visible"/>
                                      </p:to>
                                    </p:set>
                                    <p:animEffect transition="in" filter="fade">
                                      <p:cBhvr>
                                        <p:cTn id="100" dur="500"/>
                                        <p:tgtEl>
                                          <p:spTgt spid="2066"/>
                                        </p:tgtEl>
                                      </p:cBhvr>
                                    </p:animEffect>
                                  </p:childTnLst>
                                </p:cTn>
                              </p:par>
                              <p:par>
                                <p:cTn id="101" presetID="42" presetClass="path" presetSubtype="0" decel="100000" fill="hold" grpId="1" nodeType="withEffect">
                                  <p:stCondLst>
                                    <p:cond delay="800"/>
                                  </p:stCondLst>
                                  <p:childTnLst>
                                    <p:animMotion origin="layout" path="M 1.45833E-6 -7.40741E-7 L 1.45833E-6 -0.0544 " pathEditMode="relative" rAng="0" ptsTypes="AA">
                                      <p:cBhvr>
                                        <p:cTn id="102" dur="600" spd="-100000" fill="hold"/>
                                        <p:tgtEl>
                                          <p:spTgt spid="2066"/>
                                        </p:tgtEl>
                                        <p:attrNameLst>
                                          <p:attrName>ppt_x</p:attrName>
                                          <p:attrName>ppt_y</p:attrName>
                                        </p:attrNameLst>
                                      </p:cBhvr>
                                      <p:rCtr x="0" y="-2731"/>
                                    </p:animMotion>
                                  </p:childTnLst>
                                </p:cTn>
                              </p:par>
                              <p:par>
                                <p:cTn id="103" presetID="10" presetClass="entr" presetSubtype="0" fill="hold" grpId="0" nodeType="withEffect">
                                  <p:stCondLst>
                                    <p:cond delay="800"/>
                                  </p:stCondLst>
                                  <p:childTnLst>
                                    <p:set>
                                      <p:cBhvr>
                                        <p:cTn id="104" dur="1" fill="hold">
                                          <p:stCondLst>
                                            <p:cond delay="0"/>
                                          </p:stCondLst>
                                        </p:cTn>
                                        <p:tgtEl>
                                          <p:spTgt spid="2065"/>
                                        </p:tgtEl>
                                        <p:attrNameLst>
                                          <p:attrName>style.visibility</p:attrName>
                                        </p:attrNameLst>
                                      </p:cBhvr>
                                      <p:to>
                                        <p:strVal val="visible"/>
                                      </p:to>
                                    </p:set>
                                    <p:animEffect transition="in" filter="fade">
                                      <p:cBhvr>
                                        <p:cTn id="105" dur="500"/>
                                        <p:tgtEl>
                                          <p:spTgt spid="2065"/>
                                        </p:tgtEl>
                                      </p:cBhvr>
                                    </p:animEffect>
                                  </p:childTnLst>
                                </p:cTn>
                              </p:par>
                              <p:par>
                                <p:cTn id="106" presetID="42" presetClass="path" presetSubtype="0" decel="100000" fill="hold" grpId="1" nodeType="withEffect">
                                  <p:stCondLst>
                                    <p:cond delay="800"/>
                                  </p:stCondLst>
                                  <p:childTnLst>
                                    <p:animMotion origin="layout" path="M 1.45833E-6 -7.40741E-7 L 1.45833E-6 -0.0544 " pathEditMode="relative" rAng="0" ptsTypes="AA">
                                      <p:cBhvr>
                                        <p:cTn id="107" dur="600" spd="-100000" fill="hold"/>
                                        <p:tgtEl>
                                          <p:spTgt spid="2065"/>
                                        </p:tgtEl>
                                        <p:attrNameLst>
                                          <p:attrName>ppt_x</p:attrName>
                                          <p:attrName>ppt_y</p:attrName>
                                        </p:attrNameLst>
                                      </p:cBhvr>
                                      <p:rCtr x="0" y="-2731"/>
                                    </p:animMotion>
                                  </p:childTnLst>
                                </p:cTn>
                              </p:par>
                              <p:par>
                                <p:cTn id="108" presetID="10" presetClass="entr" presetSubtype="0" fill="hold" nodeType="withEffect">
                                  <p:stCondLst>
                                    <p:cond delay="80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42" presetClass="path" presetSubtype="0" decel="100000" fill="hold" nodeType="withEffect">
                                  <p:stCondLst>
                                    <p:cond delay="800"/>
                                  </p:stCondLst>
                                  <p:childTnLst>
                                    <p:animMotion origin="layout" path="M 1.45833E-6 -7.40741E-7 L 1.45833E-6 -0.0544 " pathEditMode="relative" rAng="0" ptsTypes="AA">
                                      <p:cBhvr>
                                        <p:cTn id="112" dur="600" spd="-100000" fill="hold"/>
                                        <p:tgtEl>
                                          <p:spTgt spid="14"/>
                                        </p:tgtEl>
                                        <p:attrNameLst>
                                          <p:attrName>ppt_x</p:attrName>
                                          <p:attrName>ppt_y</p:attrName>
                                        </p:attrNameLst>
                                      </p:cBhvr>
                                      <p:rCtr x="0" y="-2731"/>
                                    </p:animMotion>
                                  </p:childTnLst>
                                </p:cTn>
                              </p:par>
                              <p:par>
                                <p:cTn id="113" presetID="10" presetClass="entr" presetSubtype="0" fill="hold" nodeType="withEffect">
                                  <p:stCondLst>
                                    <p:cond delay="800"/>
                                  </p:stCondLst>
                                  <p:childTnLst>
                                    <p:set>
                                      <p:cBhvr>
                                        <p:cTn id="114" dur="1" fill="hold">
                                          <p:stCondLst>
                                            <p:cond delay="0"/>
                                          </p:stCondLst>
                                        </p:cTn>
                                        <p:tgtEl>
                                          <p:spTgt spid="2104"/>
                                        </p:tgtEl>
                                        <p:attrNameLst>
                                          <p:attrName>style.visibility</p:attrName>
                                        </p:attrNameLst>
                                      </p:cBhvr>
                                      <p:to>
                                        <p:strVal val="visible"/>
                                      </p:to>
                                    </p:set>
                                    <p:animEffect transition="in" filter="fade">
                                      <p:cBhvr>
                                        <p:cTn id="115" dur="500"/>
                                        <p:tgtEl>
                                          <p:spTgt spid="2104"/>
                                        </p:tgtEl>
                                      </p:cBhvr>
                                    </p:animEffect>
                                  </p:childTnLst>
                                </p:cTn>
                              </p:par>
                              <p:par>
                                <p:cTn id="116" presetID="6" presetClass="emph" presetSubtype="0" accel="100000" autoRev="1" fill="hold" nodeType="withEffect">
                                  <p:stCondLst>
                                    <p:cond delay="300"/>
                                  </p:stCondLst>
                                  <p:childTnLst>
                                    <p:animScale>
                                      <p:cBhvr>
                                        <p:cTn id="117" dur="500" fill="hold"/>
                                        <p:tgtEl>
                                          <p:spTgt spid="2104"/>
                                        </p:tgtEl>
                                      </p:cBhvr>
                                      <p:by x="0" y="0"/>
                                    </p:animScale>
                                  </p:childTnLst>
                                </p:cTn>
                              </p:par>
                              <p:par>
                                <p:cTn id="118" presetID="10" presetClass="entr" presetSubtype="0" fill="hold" grpId="0" nodeType="withEffect">
                                  <p:stCondLst>
                                    <p:cond delay="800"/>
                                  </p:stCondLst>
                                  <p:childTnLst>
                                    <p:set>
                                      <p:cBhvr>
                                        <p:cTn id="119" dur="1" fill="hold">
                                          <p:stCondLst>
                                            <p:cond delay="0"/>
                                          </p:stCondLst>
                                        </p:cTn>
                                        <p:tgtEl>
                                          <p:spTgt spid="45"/>
                                        </p:tgtEl>
                                        <p:attrNameLst>
                                          <p:attrName>style.visibility</p:attrName>
                                        </p:attrNameLst>
                                      </p:cBhvr>
                                      <p:to>
                                        <p:strVal val="visible"/>
                                      </p:to>
                                    </p:set>
                                    <p:animEffect transition="in" filter="fade">
                                      <p:cBhvr>
                                        <p:cTn id="120" dur="500"/>
                                        <p:tgtEl>
                                          <p:spTgt spid="45"/>
                                        </p:tgtEl>
                                      </p:cBhvr>
                                    </p:animEffect>
                                  </p:childTnLst>
                                </p:cTn>
                              </p:par>
                              <p:par>
                                <p:cTn id="121" presetID="6" presetClass="emph" presetSubtype="0" accel="100000" autoRev="1" fill="hold" grpId="1" nodeType="withEffect">
                                  <p:stCondLst>
                                    <p:cond delay="300"/>
                                  </p:stCondLst>
                                  <p:childTnLst>
                                    <p:animScale>
                                      <p:cBhvr>
                                        <p:cTn id="122" dur="500" fill="hold"/>
                                        <p:tgtEl>
                                          <p:spTgt spid="45"/>
                                        </p:tgtEl>
                                      </p:cBhvr>
                                      <p:by x="0" y="0"/>
                                    </p:animScale>
                                  </p:childTnLst>
                                </p:cTn>
                              </p:par>
                              <p:par>
                                <p:cTn id="123" presetID="10" presetClass="entr" presetSubtype="0" fill="hold" grpId="0" nodeType="withEffect">
                                  <p:stCondLst>
                                    <p:cond delay="80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500"/>
                                        <p:tgtEl>
                                          <p:spTgt spid="49"/>
                                        </p:tgtEl>
                                      </p:cBhvr>
                                    </p:animEffect>
                                  </p:childTnLst>
                                </p:cTn>
                              </p:par>
                              <p:par>
                                <p:cTn id="126" presetID="42" presetClass="path" presetSubtype="0" decel="100000" fill="hold" grpId="1" nodeType="withEffect">
                                  <p:stCondLst>
                                    <p:cond delay="800"/>
                                  </p:stCondLst>
                                  <p:childTnLst>
                                    <p:animMotion origin="layout" path="M 1.45833E-6 -3.7037E-6 L 1.45833E-6 0.04352 " pathEditMode="relative" rAng="0" ptsTypes="AA">
                                      <p:cBhvr>
                                        <p:cTn id="127" dur="600" spd="-100000" fill="hold"/>
                                        <p:tgtEl>
                                          <p:spTgt spid="49"/>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130" grpId="0" animBg="1"/>
      <p:bldP spid="27" grpId="0" animBg="1"/>
      <p:bldP spid="27" grpId="1" animBg="1"/>
      <p:bldP spid="59" grpId="0" animBg="1"/>
      <p:bldP spid="59" grpId="1" animBg="1"/>
      <p:bldP spid="58" grpId="0" animBg="1"/>
      <p:bldP spid="58" grpId="1" animBg="1"/>
      <p:bldP spid="2055" grpId="0" animBg="1"/>
      <p:bldP spid="2055" grpId="1" animBg="1"/>
      <p:bldP spid="2052" grpId="0" animBg="1"/>
      <p:bldP spid="2052" grpId="1" animBg="1"/>
      <p:bldP spid="24" grpId="0" animBg="1"/>
      <p:bldP spid="24" grpId="1" animBg="1"/>
      <p:bldP spid="47" grpId="0"/>
      <p:bldP spid="47" grpId="1"/>
      <p:bldP spid="48" grpId="0"/>
      <p:bldP spid="48" grpId="1"/>
      <p:bldP spid="31" grpId="0" animBg="1"/>
      <p:bldP spid="31" grpId="1" animBg="1"/>
      <p:bldP spid="2060" grpId="0" animBg="1"/>
      <p:bldP spid="2060" grpId="1" animBg="1"/>
      <p:bldP spid="2063" grpId="0" animBg="1"/>
      <p:bldP spid="2063" grpId="1" animBg="1"/>
      <p:bldP spid="2066" grpId="0" animBg="1"/>
      <p:bldP spid="2066" grpId="1" animBg="1"/>
      <p:bldP spid="2065" grpId="0" animBg="1"/>
      <p:bldP spid="2065" grpId="1" animBg="1"/>
      <p:bldP spid="45" grpId="0" animBg="1"/>
      <p:bldP spid="45" grpId="1" animBg="1"/>
      <p:bldP spid="49" grpId="0"/>
      <p:bldP spid="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FC15-B298-CAFB-DAA1-85904D88EFF2}"/>
              </a:ext>
            </a:extLst>
          </p:cNvPr>
          <p:cNvSpPr>
            <a:spLocks noGrp="1"/>
          </p:cNvSpPr>
          <p:nvPr>
            <p:ph type="title"/>
          </p:nvPr>
        </p:nvSpPr>
        <p:spPr>
          <a:xfrm>
            <a:off x="588263" y="457200"/>
            <a:ext cx="11018520" cy="923330"/>
          </a:xfrm>
        </p:spPr>
        <p:txBody>
          <a:bodyPr/>
          <a:lstStyle/>
          <a:p>
            <a:pPr algn="ctr"/>
            <a:r>
              <a:rPr lang="en-US" sz="2400" dirty="0"/>
              <a:t>Generative AI applied in the context of</a:t>
            </a:r>
            <a:br>
              <a:rPr lang="en-US" sz="2400" dirty="0"/>
            </a:br>
            <a:r>
              <a:rPr lang="en-US" dirty="0">
                <a:gradFill flip="none" rotWithShape="1">
                  <a:gsLst>
                    <a:gs pos="0">
                      <a:srgbClr val="CD9AD0"/>
                    </a:gs>
                    <a:gs pos="100000">
                      <a:srgbClr val="8EC8E8"/>
                    </a:gs>
                  </a:gsLst>
                  <a:lin ang="10800000" scaled="1"/>
                  <a:tileRect/>
                </a:gradFill>
              </a:rPr>
              <a:t>Fashion Retail</a:t>
            </a:r>
            <a:endParaRPr lang="en-GB" dirty="0">
              <a:gradFill flip="none" rotWithShape="1">
                <a:gsLst>
                  <a:gs pos="0">
                    <a:srgbClr val="CD9AD0"/>
                  </a:gs>
                  <a:gs pos="100000">
                    <a:srgbClr val="8EC8E8"/>
                  </a:gs>
                </a:gsLst>
                <a:lin ang="10800000" scaled="1"/>
                <a:tileRect/>
              </a:gradFill>
            </a:endParaRPr>
          </a:p>
        </p:txBody>
      </p:sp>
      <p:sp>
        <p:nvSpPr>
          <p:cNvPr id="54" name="Freeform 546">
            <a:extLst>
              <a:ext uri="{FF2B5EF4-FFF2-40B4-BE49-F238E27FC236}">
                <a16:creationId xmlns:a16="http://schemas.microsoft.com/office/drawing/2014/main" id="{18E234D7-F0EC-34B1-7BCE-A112643AF18E}"/>
              </a:ext>
              <a:ext uri="{C183D7F6-B498-43B3-948B-1728B52AA6E4}">
                <adec:decorative xmlns:adec="http://schemas.microsoft.com/office/drawing/2017/decorative" val="1"/>
              </a:ext>
            </a:extLst>
          </p:cNvPr>
          <p:cNvSpPr/>
          <p:nvPr/>
        </p:nvSpPr>
        <p:spPr bwMode="auto">
          <a:xfrm>
            <a:off x="697317" y="3372620"/>
            <a:ext cx="10797367" cy="960909"/>
          </a:xfrm>
          <a:custGeom>
            <a:avLst/>
            <a:gdLst>
              <a:gd name="connsiteX0" fmla="*/ 0 w 10480431"/>
              <a:gd name="connsiteY0" fmla="*/ 1120994 h 1271171"/>
              <a:gd name="connsiteX1" fmla="*/ 1728316 w 10480431"/>
              <a:gd name="connsiteY1" fmla="*/ 603 h 1271171"/>
              <a:gd name="connsiteX2" fmla="*/ 5873261 w 10480431"/>
              <a:gd name="connsiteY2" fmla="*/ 1251623 h 1271171"/>
              <a:gd name="connsiteX3" fmla="*/ 10480431 w 10480431"/>
              <a:gd name="connsiteY3" fmla="*/ 754229 h 1271171"/>
              <a:gd name="connsiteX0" fmla="*/ 0 w 10480431"/>
              <a:gd name="connsiteY0" fmla="*/ 1120426 h 1120426"/>
              <a:gd name="connsiteX1" fmla="*/ 1728316 w 10480431"/>
              <a:gd name="connsiteY1" fmla="*/ 35 h 1120426"/>
              <a:gd name="connsiteX2" fmla="*/ 5883335 w 10480431"/>
              <a:gd name="connsiteY2" fmla="*/ 1080233 h 1120426"/>
              <a:gd name="connsiteX3" fmla="*/ 10480431 w 10480431"/>
              <a:gd name="connsiteY3" fmla="*/ 753661 h 1120426"/>
              <a:gd name="connsiteX0" fmla="*/ 0 w 10480431"/>
              <a:gd name="connsiteY0" fmla="*/ 1120423 h 1120423"/>
              <a:gd name="connsiteX1" fmla="*/ 1728316 w 10480431"/>
              <a:gd name="connsiteY1" fmla="*/ 32 h 1120423"/>
              <a:gd name="connsiteX2" fmla="*/ 5883335 w 10480431"/>
              <a:gd name="connsiteY2" fmla="*/ 1080230 h 1120423"/>
              <a:gd name="connsiteX3" fmla="*/ 10480431 w 10480431"/>
              <a:gd name="connsiteY3" fmla="*/ 753658 h 1120423"/>
              <a:gd name="connsiteX0" fmla="*/ 0 w 10480431"/>
              <a:gd name="connsiteY0" fmla="*/ 1120423 h 1120423"/>
              <a:gd name="connsiteX1" fmla="*/ 1728316 w 10480431"/>
              <a:gd name="connsiteY1" fmla="*/ 32 h 1120423"/>
              <a:gd name="connsiteX2" fmla="*/ 5883335 w 10480431"/>
              <a:gd name="connsiteY2" fmla="*/ 1080230 h 1120423"/>
              <a:gd name="connsiteX3" fmla="*/ 10480431 w 10480431"/>
              <a:gd name="connsiteY3" fmla="*/ 753658 h 1120423"/>
              <a:gd name="connsiteX0" fmla="*/ 0 w 10480431"/>
              <a:gd name="connsiteY0" fmla="*/ 1120422 h 1120422"/>
              <a:gd name="connsiteX1" fmla="*/ 1728316 w 10480431"/>
              <a:gd name="connsiteY1" fmla="*/ 31 h 1120422"/>
              <a:gd name="connsiteX2" fmla="*/ 5883335 w 10480431"/>
              <a:gd name="connsiteY2" fmla="*/ 1080229 h 1120422"/>
              <a:gd name="connsiteX3" fmla="*/ 10480431 w 10480431"/>
              <a:gd name="connsiteY3" fmla="*/ 753657 h 1120422"/>
              <a:gd name="connsiteX0" fmla="*/ 0 w 10555974"/>
              <a:gd name="connsiteY0" fmla="*/ 1120424 h 1120424"/>
              <a:gd name="connsiteX1" fmla="*/ 1728316 w 10555974"/>
              <a:gd name="connsiteY1" fmla="*/ 33 h 1120424"/>
              <a:gd name="connsiteX2" fmla="*/ 5883335 w 10555974"/>
              <a:gd name="connsiteY2" fmla="*/ 1080231 h 1120424"/>
              <a:gd name="connsiteX3" fmla="*/ 10555974 w 10555974"/>
              <a:gd name="connsiteY3" fmla="*/ 552692 h 1120424"/>
              <a:gd name="connsiteX0" fmla="*/ 0 w 10555974"/>
              <a:gd name="connsiteY0" fmla="*/ 1120424 h 1143162"/>
              <a:gd name="connsiteX1" fmla="*/ 1728316 w 10555974"/>
              <a:gd name="connsiteY1" fmla="*/ 33 h 1143162"/>
              <a:gd name="connsiteX2" fmla="*/ 5883335 w 10555974"/>
              <a:gd name="connsiteY2" fmla="*/ 1080231 h 1143162"/>
              <a:gd name="connsiteX3" fmla="*/ 10555974 w 10555974"/>
              <a:gd name="connsiteY3" fmla="*/ 552692 h 1143162"/>
              <a:gd name="connsiteX0" fmla="*/ 0 w 10555974"/>
              <a:gd name="connsiteY0" fmla="*/ 1120423 h 1120423"/>
              <a:gd name="connsiteX1" fmla="*/ 1728316 w 10555974"/>
              <a:gd name="connsiteY1" fmla="*/ 32 h 1120423"/>
              <a:gd name="connsiteX2" fmla="*/ 5883335 w 10555974"/>
              <a:gd name="connsiteY2" fmla="*/ 1080230 h 1120423"/>
              <a:gd name="connsiteX3" fmla="*/ 10555974 w 10555974"/>
              <a:gd name="connsiteY3" fmla="*/ 552691 h 1120423"/>
              <a:gd name="connsiteX0" fmla="*/ 0 w 10555974"/>
              <a:gd name="connsiteY0" fmla="*/ 1120422 h 1120422"/>
              <a:gd name="connsiteX1" fmla="*/ 1728316 w 10555974"/>
              <a:gd name="connsiteY1" fmla="*/ 31 h 1120422"/>
              <a:gd name="connsiteX2" fmla="*/ 5883335 w 10555974"/>
              <a:gd name="connsiteY2" fmla="*/ 1080229 h 1120422"/>
              <a:gd name="connsiteX3" fmla="*/ 10555974 w 10555974"/>
              <a:gd name="connsiteY3" fmla="*/ 552690 h 1120422"/>
              <a:gd name="connsiteX0" fmla="*/ 0 w 10555974"/>
              <a:gd name="connsiteY0" fmla="*/ 1120421 h 1120421"/>
              <a:gd name="connsiteX1" fmla="*/ 1728316 w 10555974"/>
              <a:gd name="connsiteY1" fmla="*/ 30 h 1120421"/>
              <a:gd name="connsiteX2" fmla="*/ 5883335 w 10555974"/>
              <a:gd name="connsiteY2" fmla="*/ 1080228 h 1120421"/>
              <a:gd name="connsiteX3" fmla="*/ 10555974 w 10555974"/>
              <a:gd name="connsiteY3" fmla="*/ 552689 h 1120421"/>
              <a:gd name="connsiteX0" fmla="*/ 0 w 10555974"/>
              <a:gd name="connsiteY0" fmla="*/ 1120423 h 1123072"/>
              <a:gd name="connsiteX1" fmla="*/ 1728316 w 10555974"/>
              <a:gd name="connsiteY1" fmla="*/ 32 h 1123072"/>
              <a:gd name="connsiteX2" fmla="*/ 5883335 w 10555974"/>
              <a:gd name="connsiteY2" fmla="*/ 1080230 h 1123072"/>
              <a:gd name="connsiteX3" fmla="*/ 10555974 w 10555974"/>
              <a:gd name="connsiteY3" fmla="*/ 552691 h 1123072"/>
              <a:gd name="connsiteX0" fmla="*/ 0 w 10555974"/>
              <a:gd name="connsiteY0" fmla="*/ 1120423 h 1145123"/>
              <a:gd name="connsiteX1" fmla="*/ 1728316 w 10555974"/>
              <a:gd name="connsiteY1" fmla="*/ 32 h 1145123"/>
              <a:gd name="connsiteX2" fmla="*/ 5883335 w 10555974"/>
              <a:gd name="connsiteY2" fmla="*/ 1080230 h 1145123"/>
              <a:gd name="connsiteX3" fmla="*/ 10555974 w 10555974"/>
              <a:gd name="connsiteY3" fmla="*/ 552691 h 1145123"/>
              <a:gd name="connsiteX0" fmla="*/ 0 w 10555974"/>
              <a:gd name="connsiteY0" fmla="*/ 1120464 h 1132231"/>
              <a:gd name="connsiteX1" fmla="*/ 1728316 w 10555974"/>
              <a:gd name="connsiteY1" fmla="*/ 73 h 1132231"/>
              <a:gd name="connsiteX2" fmla="*/ 5883336 w 10555974"/>
              <a:gd name="connsiteY2" fmla="*/ 1060174 h 1132231"/>
              <a:gd name="connsiteX3" fmla="*/ 10555974 w 10555974"/>
              <a:gd name="connsiteY3" fmla="*/ 552732 h 1132231"/>
              <a:gd name="connsiteX0" fmla="*/ 0 w 10555974"/>
              <a:gd name="connsiteY0" fmla="*/ 1120472 h 1177777"/>
              <a:gd name="connsiteX1" fmla="*/ 1728316 w 10555974"/>
              <a:gd name="connsiteY1" fmla="*/ 81 h 1177777"/>
              <a:gd name="connsiteX2" fmla="*/ 5883336 w 10555974"/>
              <a:gd name="connsiteY2" fmla="*/ 1060182 h 1177777"/>
              <a:gd name="connsiteX3" fmla="*/ 10555974 w 10555974"/>
              <a:gd name="connsiteY3" fmla="*/ 552740 h 1177777"/>
            </a:gdLst>
            <a:ahLst/>
            <a:cxnLst>
              <a:cxn ang="0">
                <a:pos x="connsiteX0" y="connsiteY0"/>
              </a:cxn>
              <a:cxn ang="0">
                <a:pos x="connsiteX1" y="connsiteY1"/>
              </a:cxn>
              <a:cxn ang="0">
                <a:pos x="connsiteX2" y="connsiteY2"/>
              </a:cxn>
              <a:cxn ang="0">
                <a:pos x="connsiteX3" y="connsiteY3"/>
              </a:cxn>
            </a:cxnLst>
            <a:rect l="l" t="t" r="r" b="b"/>
            <a:pathLst>
              <a:path w="10555974" h="1177777">
                <a:moveTo>
                  <a:pt x="0" y="1120472"/>
                </a:moveTo>
                <a:cubicBezTo>
                  <a:pt x="374719" y="549391"/>
                  <a:pt x="747760" y="10129"/>
                  <a:pt x="1728316" y="81"/>
                </a:cubicBezTo>
                <a:cubicBezTo>
                  <a:pt x="2708872" y="-9967"/>
                  <a:pt x="4553075" y="907782"/>
                  <a:pt x="5883336" y="1060182"/>
                </a:cubicBezTo>
                <a:cubicBezTo>
                  <a:pt x="7213597" y="1212582"/>
                  <a:pt x="9037690" y="1352422"/>
                  <a:pt x="10555974" y="552740"/>
                </a:cubicBezTo>
              </a:path>
            </a:pathLst>
          </a:cu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7D0CBC85-BB9B-E63A-50D2-FA442817FF04}"/>
              </a:ext>
            </a:extLst>
          </p:cNvPr>
          <p:cNvSpPr txBox="1"/>
          <p:nvPr/>
        </p:nvSpPr>
        <p:spPr>
          <a:xfrm>
            <a:off x="903731" y="2423450"/>
            <a:ext cx="2112264" cy="446276"/>
          </a:xfrm>
          <a:prstGeom prst="rect">
            <a:avLst/>
          </a:prstGeom>
          <a:noFill/>
        </p:spPr>
        <p:txBody>
          <a:bodyPr wrap="square" lIns="0" rIns="0" bIns="182880">
            <a:spAutoFit/>
          </a:bodyPr>
          <a:lstStyle>
            <a:defPPr>
              <a:defRPr lang="en-US"/>
            </a:defPPr>
            <a:lvl1pPr algn="ctr">
              <a:defRPr sz="1400">
                <a:latin typeface="+mj-lt"/>
              </a:defRPr>
            </a:lvl1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1" indent="0" algn="ctr" defTabSz="914102" rtl="0" eaLnBrk="1" fontAlgn="base" latinLnBrk="0" hangingPunct="1">
              <a:lnSpc>
                <a:spcPct val="100000"/>
              </a:lnSpc>
              <a:spcBef>
                <a:spcPts val="0"/>
              </a:spcBef>
              <a:spcAft>
                <a:spcPct val="0"/>
              </a:spcAft>
              <a:buClrTx/>
              <a:buSzPct val="90000"/>
              <a:buFontTx/>
              <a:buNone/>
              <a:tabLst/>
              <a:defRPr/>
            </a:pPr>
            <a:r>
              <a:rPr kumimoji="0" lang="en-US" sz="1400" b="0" i="0" u="none" strike="noStrike" kern="0" cap="none" spc="0" normalizeH="0" baseline="0" noProof="0" dirty="0">
                <a:ln>
                  <a:noFill/>
                </a:ln>
                <a:solidFill>
                  <a:srgbClr val="FFFFFF"/>
                </a:solidFill>
                <a:effectLst/>
                <a:uLnTx/>
                <a:uFillTx/>
                <a:latin typeface="Segoe UI Semibold"/>
                <a:ea typeface="+mn-ea"/>
                <a:cs typeface="Segoe UI" panose="020B0502040204020203" pitchFamily="34" charset="0"/>
              </a:rPr>
              <a:t>Design Hub</a:t>
            </a:r>
          </a:p>
        </p:txBody>
      </p:sp>
      <p:sp useBgFill="1">
        <p:nvSpPr>
          <p:cNvPr id="27" name="Oval 26">
            <a:extLst>
              <a:ext uri="{FF2B5EF4-FFF2-40B4-BE49-F238E27FC236}">
                <a16:creationId xmlns:a16="http://schemas.microsoft.com/office/drawing/2014/main" id="{5FE509CF-E1EC-F820-F3B2-DD5AF653BB5F}"/>
              </a:ext>
              <a:ext uri="{C183D7F6-B498-43B3-948B-1728B52AA6E4}">
                <adec:decorative xmlns:adec="http://schemas.microsoft.com/office/drawing/2017/decorative" val="1"/>
              </a:ext>
            </a:extLst>
          </p:cNvPr>
          <p:cNvSpPr>
            <a:spLocks/>
          </p:cNvSpPr>
          <p:nvPr/>
        </p:nvSpPr>
        <p:spPr bwMode="auto">
          <a:xfrm>
            <a:off x="1401654" y="2876370"/>
            <a:ext cx="1116419"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55" name="Group 54" descr="design, drawing&#10;">
            <a:extLst>
              <a:ext uri="{FF2B5EF4-FFF2-40B4-BE49-F238E27FC236}">
                <a16:creationId xmlns:a16="http://schemas.microsoft.com/office/drawing/2014/main" id="{70112C4A-1149-44F3-6EDE-5B750CC079DB}"/>
              </a:ext>
            </a:extLst>
          </p:cNvPr>
          <p:cNvGrpSpPr/>
          <p:nvPr/>
        </p:nvGrpSpPr>
        <p:grpSpPr>
          <a:xfrm>
            <a:off x="1789355" y="3246940"/>
            <a:ext cx="341017" cy="337114"/>
            <a:chOff x="7840346" y="3666185"/>
            <a:chExt cx="412631" cy="407907"/>
          </a:xfrm>
        </p:grpSpPr>
        <p:sp>
          <p:nvSpPr>
            <p:cNvPr id="56" name="Freeform: Shape 55">
              <a:extLst>
                <a:ext uri="{FF2B5EF4-FFF2-40B4-BE49-F238E27FC236}">
                  <a16:creationId xmlns:a16="http://schemas.microsoft.com/office/drawing/2014/main" id="{9B7751E1-2C39-0695-2A85-D6BC504A7255}"/>
                </a:ext>
              </a:extLst>
            </p:cNvPr>
            <p:cNvSpPr/>
            <p:nvPr/>
          </p:nvSpPr>
          <p:spPr>
            <a:xfrm>
              <a:off x="8042439" y="3741827"/>
              <a:ext cx="143126" cy="135969"/>
            </a:xfrm>
            <a:custGeom>
              <a:avLst/>
              <a:gdLst>
                <a:gd name="connsiteX0" fmla="*/ 144342 w 143125"/>
                <a:gd name="connsiteY0" fmla="*/ 80293 h 135969"/>
                <a:gd name="connsiteX1" fmla="*/ 81796 w 143125"/>
                <a:gd name="connsiteY1" fmla="*/ 136971 h 135969"/>
                <a:gd name="connsiteX2" fmla="*/ 43295 w 143125"/>
                <a:gd name="connsiteY2" fmla="*/ 99186 h 135969"/>
                <a:gd name="connsiteX3" fmla="*/ 72135 w 143125"/>
                <a:gd name="connsiteY3" fmla="*/ 66124 h 135969"/>
                <a:gd name="connsiteX4" fmla="*/ 72135 w 143125"/>
                <a:gd name="connsiteY4" fmla="*/ 51954 h 135969"/>
                <a:gd name="connsiteX5" fmla="*/ 72135 w 143125"/>
                <a:gd name="connsiteY5" fmla="*/ 51954 h 135969"/>
                <a:gd name="connsiteX6" fmla="*/ 52885 w 143125"/>
                <a:gd name="connsiteY6" fmla="*/ 51954 h 135969"/>
                <a:gd name="connsiteX7" fmla="*/ 24045 w 143125"/>
                <a:gd name="connsiteY7" fmla="*/ 80293 h 135969"/>
                <a:gd name="connsiteX8" fmla="*/ 0 w 143125"/>
                <a:gd name="connsiteY8" fmla="*/ 56678 h 135969"/>
                <a:gd name="connsiteX9" fmla="*/ 62546 w 143125"/>
                <a:gd name="connsiteY9" fmla="*/ 0 h 135969"/>
                <a:gd name="connsiteX10" fmla="*/ 144342 w 143125"/>
                <a:gd name="connsiteY10" fmla="*/ 80293 h 135969"/>
                <a:gd name="connsiteX11" fmla="*/ 144342 w 143125"/>
                <a:gd name="connsiteY11" fmla="*/ 80293 h 13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125" h="135969">
                  <a:moveTo>
                    <a:pt x="144342" y="80293"/>
                  </a:moveTo>
                  <a:cubicBezTo>
                    <a:pt x="81796" y="136971"/>
                    <a:pt x="81796" y="136971"/>
                    <a:pt x="81796" y="136971"/>
                  </a:cubicBezTo>
                  <a:cubicBezTo>
                    <a:pt x="43295" y="99186"/>
                    <a:pt x="43295" y="99186"/>
                    <a:pt x="43295" y="99186"/>
                  </a:cubicBezTo>
                  <a:cubicBezTo>
                    <a:pt x="72135" y="66124"/>
                    <a:pt x="72135" y="66124"/>
                    <a:pt x="72135" y="66124"/>
                  </a:cubicBezTo>
                  <a:cubicBezTo>
                    <a:pt x="76930" y="61401"/>
                    <a:pt x="76930" y="56678"/>
                    <a:pt x="72135" y="51954"/>
                  </a:cubicBezTo>
                  <a:lnTo>
                    <a:pt x="72135" y="51954"/>
                  </a:lnTo>
                  <a:cubicBezTo>
                    <a:pt x="67341" y="47231"/>
                    <a:pt x="57680" y="47231"/>
                    <a:pt x="52885" y="51954"/>
                  </a:cubicBezTo>
                  <a:cubicBezTo>
                    <a:pt x="24045" y="80293"/>
                    <a:pt x="24045" y="80293"/>
                    <a:pt x="24045" y="80293"/>
                  </a:cubicBezTo>
                  <a:cubicBezTo>
                    <a:pt x="0" y="56678"/>
                    <a:pt x="0" y="56678"/>
                    <a:pt x="0" y="56678"/>
                  </a:cubicBezTo>
                  <a:cubicBezTo>
                    <a:pt x="62546" y="0"/>
                    <a:pt x="62546" y="0"/>
                    <a:pt x="62546" y="0"/>
                  </a:cubicBezTo>
                  <a:cubicBezTo>
                    <a:pt x="144342" y="80293"/>
                    <a:pt x="144342" y="80293"/>
                    <a:pt x="144342" y="80293"/>
                  </a:cubicBezTo>
                  <a:lnTo>
                    <a:pt x="144342" y="80293"/>
                  </a:lnTo>
                  <a:close/>
                </a:path>
              </a:pathLst>
            </a:custGeom>
            <a:solidFill>
              <a:srgbClr val="0078D4"/>
            </a:solidFill>
            <a:ln w="43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38E2C77A-060F-9D19-0150-BA58BE1B76A9}"/>
                </a:ext>
              </a:extLst>
            </p:cNvPr>
            <p:cNvSpPr/>
            <p:nvPr/>
          </p:nvSpPr>
          <p:spPr>
            <a:xfrm>
              <a:off x="7849935" y="3869351"/>
              <a:ext cx="200376" cy="200375"/>
            </a:xfrm>
            <a:custGeom>
              <a:avLst/>
              <a:gdLst>
                <a:gd name="connsiteX0" fmla="*/ 206888 w 200375"/>
                <a:gd name="connsiteY0" fmla="*/ 80293 h 200375"/>
                <a:gd name="connsiteX1" fmla="*/ 163592 w 200375"/>
                <a:gd name="connsiteY1" fmla="*/ 37785 h 200375"/>
                <a:gd name="connsiteX2" fmla="*/ 91457 w 200375"/>
                <a:gd name="connsiteY2" fmla="*/ 108632 h 200375"/>
                <a:gd name="connsiteX3" fmla="*/ 72207 w 200375"/>
                <a:gd name="connsiteY3" fmla="*/ 108632 h 200375"/>
                <a:gd name="connsiteX4" fmla="*/ 72207 w 200375"/>
                <a:gd name="connsiteY4" fmla="*/ 108632 h 200375"/>
                <a:gd name="connsiteX5" fmla="*/ 72207 w 200375"/>
                <a:gd name="connsiteY5" fmla="*/ 94463 h 200375"/>
                <a:gd name="connsiteX6" fmla="*/ 149208 w 200375"/>
                <a:gd name="connsiteY6" fmla="*/ 18893 h 200375"/>
                <a:gd name="connsiteX7" fmla="*/ 125163 w 200375"/>
                <a:gd name="connsiteY7" fmla="*/ 0 h 200375"/>
                <a:gd name="connsiteX8" fmla="*/ 33706 w 200375"/>
                <a:gd name="connsiteY8" fmla="*/ 89811 h 200375"/>
                <a:gd name="connsiteX9" fmla="*/ 0 w 200375"/>
                <a:gd name="connsiteY9" fmla="*/ 203166 h 200375"/>
                <a:gd name="connsiteX10" fmla="*/ 115502 w 200375"/>
                <a:gd name="connsiteY10" fmla="*/ 170104 h 200375"/>
                <a:gd name="connsiteX11" fmla="*/ 206888 w 200375"/>
                <a:gd name="connsiteY11" fmla="*/ 80293 h 200375"/>
                <a:gd name="connsiteX12" fmla="*/ 206888 w 200375"/>
                <a:gd name="connsiteY12" fmla="*/ 80293 h 200375"/>
                <a:gd name="connsiteX13" fmla="*/ 206888 w 200375"/>
                <a:gd name="connsiteY13" fmla="*/ 80293 h 20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375" h="200375">
                  <a:moveTo>
                    <a:pt x="206888" y="80293"/>
                  </a:moveTo>
                  <a:cubicBezTo>
                    <a:pt x="163592" y="37785"/>
                    <a:pt x="163592" y="37785"/>
                    <a:pt x="163592" y="37785"/>
                  </a:cubicBezTo>
                  <a:cubicBezTo>
                    <a:pt x="91457" y="108632"/>
                    <a:pt x="91457" y="108632"/>
                    <a:pt x="91457" y="108632"/>
                  </a:cubicBezTo>
                  <a:cubicBezTo>
                    <a:pt x="86663" y="113355"/>
                    <a:pt x="77002" y="113355"/>
                    <a:pt x="72207" y="108632"/>
                  </a:cubicBezTo>
                  <a:lnTo>
                    <a:pt x="72207" y="108632"/>
                  </a:lnTo>
                  <a:cubicBezTo>
                    <a:pt x="67412" y="103909"/>
                    <a:pt x="67412" y="99186"/>
                    <a:pt x="72207" y="94463"/>
                  </a:cubicBezTo>
                  <a:cubicBezTo>
                    <a:pt x="149208" y="18893"/>
                    <a:pt x="149208" y="18893"/>
                    <a:pt x="149208" y="18893"/>
                  </a:cubicBezTo>
                  <a:cubicBezTo>
                    <a:pt x="125163" y="0"/>
                    <a:pt x="125163" y="0"/>
                    <a:pt x="125163" y="0"/>
                  </a:cubicBezTo>
                  <a:cubicBezTo>
                    <a:pt x="33706" y="89811"/>
                    <a:pt x="33706" y="89811"/>
                    <a:pt x="33706" y="89811"/>
                  </a:cubicBezTo>
                  <a:cubicBezTo>
                    <a:pt x="0" y="203166"/>
                    <a:pt x="0" y="203166"/>
                    <a:pt x="0" y="203166"/>
                  </a:cubicBezTo>
                  <a:cubicBezTo>
                    <a:pt x="115502" y="170104"/>
                    <a:pt x="115502" y="170104"/>
                    <a:pt x="115502" y="170104"/>
                  </a:cubicBezTo>
                  <a:lnTo>
                    <a:pt x="206888" y="80293"/>
                  </a:lnTo>
                  <a:lnTo>
                    <a:pt x="206888" y="80293"/>
                  </a:lnTo>
                  <a:lnTo>
                    <a:pt x="206888" y="80293"/>
                  </a:lnTo>
                  <a:close/>
                </a:path>
              </a:pathLst>
            </a:custGeom>
            <a:solidFill>
              <a:srgbClr val="0078D4"/>
            </a:solidFill>
            <a:ln w="43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CBF6E2FF-FC32-1E4C-22D7-2B49634D2B66}"/>
                </a:ext>
              </a:extLst>
            </p:cNvPr>
            <p:cNvSpPr/>
            <p:nvPr/>
          </p:nvSpPr>
          <p:spPr>
            <a:xfrm>
              <a:off x="8124164" y="3666185"/>
              <a:ext cx="128813" cy="135969"/>
            </a:xfrm>
            <a:custGeom>
              <a:avLst/>
              <a:gdLst>
                <a:gd name="connsiteX0" fmla="*/ 81868 w 128812"/>
                <a:gd name="connsiteY0" fmla="*/ 137042 h 135969"/>
                <a:gd name="connsiteX1" fmla="*/ 134824 w 128812"/>
                <a:gd name="connsiteY1" fmla="*/ 80365 h 135969"/>
                <a:gd name="connsiteX2" fmla="*/ 52956 w 128812"/>
                <a:gd name="connsiteY2" fmla="*/ 0 h 135969"/>
                <a:gd name="connsiteX3" fmla="*/ 0 w 128812"/>
                <a:gd name="connsiteY3" fmla="*/ 56678 h 135969"/>
                <a:gd name="connsiteX4" fmla="*/ 81868 w 128812"/>
                <a:gd name="connsiteY4" fmla="*/ 137042 h 135969"/>
                <a:gd name="connsiteX5" fmla="*/ 81868 w 128812"/>
                <a:gd name="connsiteY5" fmla="*/ 137042 h 135969"/>
                <a:gd name="connsiteX6" fmla="*/ 81868 w 128812"/>
                <a:gd name="connsiteY6" fmla="*/ 137042 h 13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812" h="135969">
                  <a:moveTo>
                    <a:pt x="81868" y="137042"/>
                  </a:moveTo>
                  <a:cubicBezTo>
                    <a:pt x="134824" y="80365"/>
                    <a:pt x="134824" y="80365"/>
                    <a:pt x="134824" y="80365"/>
                  </a:cubicBezTo>
                  <a:cubicBezTo>
                    <a:pt x="52956" y="0"/>
                    <a:pt x="52956" y="0"/>
                    <a:pt x="52956" y="0"/>
                  </a:cubicBezTo>
                  <a:cubicBezTo>
                    <a:pt x="0" y="56678"/>
                    <a:pt x="0" y="56678"/>
                    <a:pt x="0" y="56678"/>
                  </a:cubicBezTo>
                  <a:lnTo>
                    <a:pt x="81868" y="137042"/>
                  </a:lnTo>
                  <a:lnTo>
                    <a:pt x="81868" y="137042"/>
                  </a:lnTo>
                  <a:lnTo>
                    <a:pt x="81868" y="137042"/>
                  </a:lnTo>
                  <a:close/>
                </a:path>
              </a:pathLst>
            </a:custGeom>
            <a:solidFill>
              <a:srgbClr val="0078D4"/>
            </a:solidFill>
            <a:ln w="43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DBBEA88B-0BF1-C4F1-1428-A339CD95067E}"/>
                </a:ext>
              </a:extLst>
            </p:cNvPr>
            <p:cNvSpPr/>
            <p:nvPr/>
          </p:nvSpPr>
          <p:spPr>
            <a:xfrm>
              <a:off x="7840346" y="3666185"/>
              <a:ext cx="400751" cy="407907"/>
            </a:xfrm>
            <a:custGeom>
              <a:avLst/>
              <a:gdLst>
                <a:gd name="connsiteX0" fmla="*/ 317524 w 400751"/>
                <a:gd name="connsiteY0" fmla="*/ 240951 h 407907"/>
                <a:gd name="connsiteX1" fmla="*/ 298274 w 400751"/>
                <a:gd name="connsiteY1" fmla="*/ 240951 h 407907"/>
                <a:gd name="connsiteX2" fmla="*/ 168387 w 400751"/>
                <a:gd name="connsiteY2" fmla="*/ 118150 h 407907"/>
                <a:gd name="connsiteX3" fmla="*/ 173182 w 400751"/>
                <a:gd name="connsiteY3" fmla="*/ 85088 h 407907"/>
                <a:gd name="connsiteX4" fmla="*/ 86591 w 400751"/>
                <a:gd name="connsiteY4" fmla="*/ 0 h 407907"/>
                <a:gd name="connsiteX5" fmla="*/ 86591 w 400751"/>
                <a:gd name="connsiteY5" fmla="*/ 0 h 407907"/>
                <a:gd name="connsiteX6" fmla="*/ 91386 w 400751"/>
                <a:gd name="connsiteY6" fmla="*/ 23616 h 407907"/>
                <a:gd name="connsiteX7" fmla="*/ 120225 w 400751"/>
                <a:gd name="connsiteY7" fmla="*/ 70847 h 407907"/>
                <a:gd name="connsiteX8" fmla="*/ 72135 w 400751"/>
                <a:gd name="connsiteY8" fmla="*/ 118078 h 407907"/>
                <a:gd name="connsiteX9" fmla="*/ 19179 w 400751"/>
                <a:gd name="connsiteY9" fmla="*/ 75570 h 407907"/>
                <a:gd name="connsiteX10" fmla="*/ 4795 w 400751"/>
                <a:gd name="connsiteY10" fmla="*/ 61401 h 407907"/>
                <a:gd name="connsiteX11" fmla="*/ 0 w 400751"/>
                <a:gd name="connsiteY11" fmla="*/ 85016 h 407907"/>
                <a:gd name="connsiteX12" fmla="*/ 86591 w 400751"/>
                <a:gd name="connsiteY12" fmla="*/ 170033 h 407907"/>
                <a:gd name="connsiteX13" fmla="*/ 110636 w 400751"/>
                <a:gd name="connsiteY13" fmla="*/ 170033 h 407907"/>
                <a:gd name="connsiteX14" fmla="*/ 240522 w 400751"/>
                <a:gd name="connsiteY14" fmla="*/ 292906 h 407907"/>
                <a:gd name="connsiteX15" fmla="*/ 235728 w 400751"/>
                <a:gd name="connsiteY15" fmla="*/ 325968 h 407907"/>
                <a:gd name="connsiteX16" fmla="*/ 322319 w 400751"/>
                <a:gd name="connsiteY16" fmla="*/ 410984 h 407907"/>
                <a:gd name="connsiteX17" fmla="*/ 322319 w 400751"/>
                <a:gd name="connsiteY17" fmla="*/ 410984 h 407907"/>
                <a:gd name="connsiteX18" fmla="*/ 317524 w 400751"/>
                <a:gd name="connsiteY18" fmla="*/ 387369 h 407907"/>
                <a:gd name="connsiteX19" fmla="*/ 288684 w 400751"/>
                <a:gd name="connsiteY19" fmla="*/ 344860 h 407907"/>
                <a:gd name="connsiteX20" fmla="*/ 336774 w 400751"/>
                <a:gd name="connsiteY20" fmla="*/ 292906 h 407907"/>
                <a:gd name="connsiteX21" fmla="*/ 384865 w 400751"/>
                <a:gd name="connsiteY21" fmla="*/ 335414 h 407907"/>
                <a:gd name="connsiteX22" fmla="*/ 404115 w 400751"/>
                <a:gd name="connsiteY22" fmla="*/ 349583 h 407907"/>
                <a:gd name="connsiteX23" fmla="*/ 404115 w 400751"/>
                <a:gd name="connsiteY23" fmla="*/ 325968 h 407907"/>
                <a:gd name="connsiteX24" fmla="*/ 317524 w 400751"/>
                <a:gd name="connsiteY24" fmla="*/ 240951 h 407907"/>
                <a:gd name="connsiteX25" fmla="*/ 317524 w 400751"/>
                <a:gd name="connsiteY25" fmla="*/ 240951 h 40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0751" h="407907">
                  <a:moveTo>
                    <a:pt x="317524" y="240951"/>
                  </a:moveTo>
                  <a:cubicBezTo>
                    <a:pt x="312729" y="240951"/>
                    <a:pt x="307935" y="240951"/>
                    <a:pt x="298274" y="240951"/>
                  </a:cubicBezTo>
                  <a:cubicBezTo>
                    <a:pt x="168387" y="118150"/>
                    <a:pt x="168387" y="118150"/>
                    <a:pt x="168387" y="118150"/>
                  </a:cubicBezTo>
                  <a:cubicBezTo>
                    <a:pt x="173182" y="108704"/>
                    <a:pt x="173182" y="99257"/>
                    <a:pt x="173182" y="85088"/>
                  </a:cubicBezTo>
                  <a:cubicBezTo>
                    <a:pt x="173182" y="37785"/>
                    <a:pt x="134681" y="0"/>
                    <a:pt x="86591" y="0"/>
                  </a:cubicBezTo>
                  <a:lnTo>
                    <a:pt x="86591" y="0"/>
                  </a:lnTo>
                  <a:cubicBezTo>
                    <a:pt x="91386" y="23616"/>
                    <a:pt x="91386" y="23616"/>
                    <a:pt x="91386" y="23616"/>
                  </a:cubicBezTo>
                  <a:cubicBezTo>
                    <a:pt x="110636" y="33062"/>
                    <a:pt x="120225" y="51954"/>
                    <a:pt x="120225" y="70847"/>
                  </a:cubicBezTo>
                  <a:cubicBezTo>
                    <a:pt x="120225" y="94463"/>
                    <a:pt x="100975" y="118078"/>
                    <a:pt x="72135" y="118078"/>
                  </a:cubicBezTo>
                  <a:cubicBezTo>
                    <a:pt x="48090" y="118078"/>
                    <a:pt x="24045" y="99186"/>
                    <a:pt x="19179" y="75570"/>
                  </a:cubicBezTo>
                  <a:cubicBezTo>
                    <a:pt x="4795" y="61401"/>
                    <a:pt x="4795" y="61401"/>
                    <a:pt x="4795" y="61401"/>
                  </a:cubicBezTo>
                  <a:cubicBezTo>
                    <a:pt x="4795" y="70847"/>
                    <a:pt x="0" y="80293"/>
                    <a:pt x="0" y="85016"/>
                  </a:cubicBezTo>
                  <a:cubicBezTo>
                    <a:pt x="0" y="132248"/>
                    <a:pt x="43295" y="170033"/>
                    <a:pt x="86591" y="170033"/>
                  </a:cubicBezTo>
                  <a:cubicBezTo>
                    <a:pt x="96180" y="170033"/>
                    <a:pt x="105841" y="170033"/>
                    <a:pt x="110636" y="170033"/>
                  </a:cubicBezTo>
                  <a:cubicBezTo>
                    <a:pt x="240522" y="292906"/>
                    <a:pt x="240522" y="292906"/>
                    <a:pt x="240522" y="292906"/>
                  </a:cubicBezTo>
                  <a:cubicBezTo>
                    <a:pt x="235728" y="302352"/>
                    <a:pt x="235728" y="316522"/>
                    <a:pt x="235728" y="325968"/>
                  </a:cubicBezTo>
                  <a:cubicBezTo>
                    <a:pt x="235728" y="373199"/>
                    <a:pt x="274229" y="410984"/>
                    <a:pt x="322319" y="410984"/>
                  </a:cubicBezTo>
                  <a:lnTo>
                    <a:pt x="322319" y="410984"/>
                  </a:lnTo>
                  <a:cubicBezTo>
                    <a:pt x="317524" y="387369"/>
                    <a:pt x="317524" y="387369"/>
                    <a:pt x="317524" y="387369"/>
                  </a:cubicBezTo>
                  <a:cubicBezTo>
                    <a:pt x="298274" y="377922"/>
                    <a:pt x="288684" y="363753"/>
                    <a:pt x="288684" y="344860"/>
                  </a:cubicBezTo>
                  <a:cubicBezTo>
                    <a:pt x="288684" y="316522"/>
                    <a:pt x="307935" y="292906"/>
                    <a:pt x="336774" y="292906"/>
                  </a:cubicBezTo>
                  <a:cubicBezTo>
                    <a:pt x="360819" y="292906"/>
                    <a:pt x="384865" y="311798"/>
                    <a:pt x="384865" y="335414"/>
                  </a:cubicBezTo>
                  <a:cubicBezTo>
                    <a:pt x="404115" y="349583"/>
                    <a:pt x="404115" y="349583"/>
                    <a:pt x="404115" y="349583"/>
                  </a:cubicBezTo>
                  <a:cubicBezTo>
                    <a:pt x="404115" y="344860"/>
                    <a:pt x="408910" y="335414"/>
                    <a:pt x="404115" y="325968"/>
                  </a:cubicBezTo>
                  <a:cubicBezTo>
                    <a:pt x="404115" y="278736"/>
                    <a:pt x="365686" y="240951"/>
                    <a:pt x="317524" y="240951"/>
                  </a:cubicBezTo>
                  <a:lnTo>
                    <a:pt x="317524" y="240951"/>
                  </a:lnTo>
                  <a:close/>
                </a:path>
              </a:pathLst>
            </a:custGeom>
            <a:solidFill>
              <a:srgbClr val="50E6FF"/>
            </a:solidFill>
            <a:ln w="43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8" name="Straight Connector 7">
            <a:extLst>
              <a:ext uri="{FF2B5EF4-FFF2-40B4-BE49-F238E27FC236}">
                <a16:creationId xmlns:a16="http://schemas.microsoft.com/office/drawing/2014/main" id="{51CE97EB-B394-DB2A-B268-FCA01C984FC1}"/>
              </a:ext>
              <a:ext uri="{C183D7F6-B498-43B3-948B-1728B52AA6E4}">
                <adec:decorative xmlns:adec="http://schemas.microsoft.com/office/drawing/2017/decorative" val="1"/>
              </a:ext>
            </a:extLst>
          </p:cNvPr>
          <p:cNvCxnSpPr>
            <a:cxnSpLocks/>
            <a:stCxn id="59" idx="0"/>
            <a:endCxn id="27" idx="4"/>
          </p:cNvCxnSpPr>
          <p:nvPr/>
        </p:nvCxnSpPr>
        <p:spPr>
          <a:xfrm flipV="1">
            <a:off x="1959863" y="3954624"/>
            <a:ext cx="1" cy="675124"/>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9" name="TextBox 58">
            <a:extLst>
              <a:ext uri="{FF2B5EF4-FFF2-40B4-BE49-F238E27FC236}">
                <a16:creationId xmlns:a16="http://schemas.microsoft.com/office/drawing/2014/main" id="{D4DFC24D-063F-A0DC-86D3-6D7FF40D89F2}"/>
              </a:ext>
            </a:extLst>
          </p:cNvPr>
          <p:cNvSpPr txBox="1"/>
          <p:nvPr/>
        </p:nvSpPr>
        <p:spPr>
          <a:xfrm>
            <a:off x="300190" y="4629748"/>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Designer</a:t>
            </a:r>
          </a:p>
        </p:txBody>
      </p:sp>
      <p:sp>
        <p:nvSpPr>
          <p:cNvPr id="58" name="Rectangle: Rounded Corners 57">
            <a:extLst>
              <a:ext uri="{FF2B5EF4-FFF2-40B4-BE49-F238E27FC236}">
                <a16:creationId xmlns:a16="http://schemas.microsoft.com/office/drawing/2014/main" id="{DB572AE5-863A-807E-EE31-20410F701DB8}"/>
              </a:ext>
              <a:ext uri="{C183D7F6-B498-43B3-948B-1728B52AA6E4}">
                <adec:decorative xmlns:adec="http://schemas.microsoft.com/office/drawing/2017/decorative" val="1"/>
              </a:ext>
            </a:extLst>
          </p:cNvPr>
          <p:cNvSpPr/>
          <p:nvPr/>
        </p:nvSpPr>
        <p:spPr bwMode="auto">
          <a:xfrm>
            <a:off x="300190" y="5034215"/>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Automatically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generate or auto-complete</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potential product innovation &amp; collections,</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analyzing customer trends and calling out insights</a:t>
            </a:r>
          </a:p>
        </p:txBody>
      </p:sp>
      <p:sp>
        <p:nvSpPr>
          <p:cNvPr id="2055" name="TextBox 2054">
            <a:extLst>
              <a:ext uri="{FF2B5EF4-FFF2-40B4-BE49-F238E27FC236}">
                <a16:creationId xmlns:a16="http://schemas.microsoft.com/office/drawing/2014/main" id="{45F13659-755F-5280-86DA-74A254309A67}"/>
              </a:ext>
            </a:extLst>
          </p:cNvPr>
          <p:cNvSpPr txBox="1"/>
          <p:nvPr/>
        </p:nvSpPr>
        <p:spPr>
          <a:xfrm>
            <a:off x="3058630" y="1863831"/>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Marketing Manager</a:t>
            </a:r>
          </a:p>
        </p:txBody>
      </p:sp>
      <p:sp>
        <p:nvSpPr>
          <p:cNvPr id="2052" name="Rectangle: Rounded Corners 2051">
            <a:extLst>
              <a:ext uri="{FF2B5EF4-FFF2-40B4-BE49-F238E27FC236}">
                <a16:creationId xmlns:a16="http://schemas.microsoft.com/office/drawing/2014/main" id="{10D6E2D8-3790-A91E-B077-CE9942050103}"/>
              </a:ext>
              <a:ext uri="{C183D7F6-B498-43B3-948B-1728B52AA6E4}">
                <adec:decorative xmlns:adec="http://schemas.microsoft.com/office/drawing/2017/decorative" val="1"/>
              </a:ext>
            </a:extLst>
          </p:cNvPr>
          <p:cNvSpPr/>
          <p:nvPr/>
        </p:nvSpPr>
        <p:spPr bwMode="auto">
          <a:xfrm>
            <a:off x="3058630" y="2284387"/>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Automatically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create “evergreen”</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marketing and brand content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(i.e., product</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guide, how-to instructions, etc.) to publish</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on digital &amp; non properties</a:t>
            </a:r>
          </a:p>
        </p:txBody>
      </p:sp>
      <p:cxnSp>
        <p:nvCxnSpPr>
          <p:cNvPr id="11" name="Straight Connector 10">
            <a:extLst>
              <a:ext uri="{FF2B5EF4-FFF2-40B4-BE49-F238E27FC236}">
                <a16:creationId xmlns:a16="http://schemas.microsoft.com/office/drawing/2014/main" id="{38B49493-867D-8B93-7950-7A5179C7284C}"/>
              </a:ext>
              <a:ext uri="{C183D7F6-B498-43B3-948B-1728B52AA6E4}">
                <adec:decorative xmlns:adec="http://schemas.microsoft.com/office/drawing/2017/decorative" val="1"/>
              </a:ext>
            </a:extLst>
          </p:cNvPr>
          <p:cNvCxnSpPr>
            <a:cxnSpLocks/>
            <a:stCxn id="24" idx="0"/>
            <a:endCxn id="2052" idx="2"/>
          </p:cNvCxnSpPr>
          <p:nvPr/>
        </p:nvCxnSpPr>
        <p:spPr>
          <a:xfrm flipV="1">
            <a:off x="4718303" y="3115384"/>
            <a:ext cx="0" cy="198860"/>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useBgFill="1">
        <p:nvSpPr>
          <p:cNvPr id="24" name="Oval 23">
            <a:extLst>
              <a:ext uri="{FF2B5EF4-FFF2-40B4-BE49-F238E27FC236}">
                <a16:creationId xmlns:a16="http://schemas.microsoft.com/office/drawing/2014/main" id="{26D1B887-8DCC-657A-8D43-08AF2DB3D43D}"/>
              </a:ext>
              <a:ext uri="{C183D7F6-B498-43B3-948B-1728B52AA6E4}">
                <adec:decorative xmlns:adec="http://schemas.microsoft.com/office/drawing/2017/decorative" val="1"/>
              </a:ext>
            </a:extLst>
          </p:cNvPr>
          <p:cNvSpPr>
            <a:spLocks/>
          </p:cNvSpPr>
          <p:nvPr/>
        </p:nvSpPr>
        <p:spPr bwMode="auto">
          <a:xfrm>
            <a:off x="4170974" y="3314244"/>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21" name="IoT 2" descr="IoT, building">
            <a:extLst>
              <a:ext uri="{FF2B5EF4-FFF2-40B4-BE49-F238E27FC236}">
                <a16:creationId xmlns:a16="http://schemas.microsoft.com/office/drawing/2014/main" id="{C0AF2D93-F81F-FA78-2508-FD16C185E85C}"/>
              </a:ext>
            </a:extLst>
          </p:cNvPr>
          <p:cNvGrpSpPr/>
          <p:nvPr/>
        </p:nvGrpSpPr>
        <p:grpSpPr>
          <a:xfrm>
            <a:off x="4518320" y="3653387"/>
            <a:ext cx="399967" cy="399968"/>
            <a:chOff x="2523385" y="4873946"/>
            <a:chExt cx="399967" cy="399968"/>
          </a:xfrm>
        </p:grpSpPr>
        <p:sp>
          <p:nvSpPr>
            <p:cNvPr id="22" name="Freeform 5">
              <a:extLst>
                <a:ext uri="{FF2B5EF4-FFF2-40B4-BE49-F238E27FC236}">
                  <a16:creationId xmlns:a16="http://schemas.microsoft.com/office/drawing/2014/main" id="{715A1DBB-C380-9191-9D89-EF0ABD2A5883}"/>
                </a:ext>
              </a:extLst>
            </p:cNvPr>
            <p:cNvSpPr>
              <a:spLocks noEditPoints="1"/>
            </p:cNvSpPr>
            <p:nvPr/>
          </p:nvSpPr>
          <p:spPr bwMode="auto">
            <a:xfrm>
              <a:off x="2566961" y="4894178"/>
              <a:ext cx="312816" cy="379736"/>
            </a:xfrm>
            <a:custGeom>
              <a:avLst/>
              <a:gdLst>
                <a:gd name="T0" fmla="*/ 0 w 301"/>
                <a:gd name="T1" fmla="*/ 251 h 364"/>
                <a:gd name="T2" fmla="*/ 46 w 301"/>
                <a:gd name="T3" fmla="*/ 247 h 364"/>
                <a:gd name="T4" fmla="*/ 49 w 301"/>
                <a:gd name="T5" fmla="*/ 202 h 364"/>
                <a:gd name="T6" fmla="*/ 35 w 301"/>
                <a:gd name="T7" fmla="*/ 237 h 364"/>
                <a:gd name="T8" fmla="*/ 2 w 301"/>
                <a:gd name="T9" fmla="*/ 228 h 364"/>
                <a:gd name="T10" fmla="*/ 25 w 301"/>
                <a:gd name="T11" fmla="*/ 202 h 364"/>
                <a:gd name="T12" fmla="*/ 40 w 301"/>
                <a:gd name="T13" fmla="*/ 230 h 364"/>
                <a:gd name="T14" fmla="*/ 191 w 301"/>
                <a:gd name="T15" fmla="*/ 22 h 364"/>
                <a:gd name="T16" fmla="*/ 173 w 301"/>
                <a:gd name="T17" fmla="*/ 82 h 364"/>
                <a:gd name="T18" fmla="*/ 112 w 301"/>
                <a:gd name="T19" fmla="*/ 66 h 364"/>
                <a:gd name="T20" fmla="*/ 135 w 301"/>
                <a:gd name="T21" fmla="*/ 0 h 364"/>
                <a:gd name="T22" fmla="*/ 23 w 301"/>
                <a:gd name="T23" fmla="*/ 177 h 364"/>
                <a:gd name="T24" fmla="*/ 66 w 301"/>
                <a:gd name="T25" fmla="*/ 222 h 364"/>
                <a:gd name="T26" fmla="*/ 23 w 301"/>
                <a:gd name="T27" fmla="*/ 268 h 364"/>
                <a:gd name="T28" fmla="*/ 101 w 301"/>
                <a:gd name="T29" fmla="*/ 364 h 364"/>
                <a:gd name="T30" fmla="*/ 201 w 301"/>
                <a:gd name="T31" fmla="*/ 364 h 364"/>
                <a:gd name="T32" fmla="*/ 279 w 301"/>
                <a:gd name="T33" fmla="*/ 188 h 364"/>
                <a:gd name="T34" fmla="*/ 235 w 301"/>
                <a:gd name="T35" fmla="*/ 143 h 364"/>
                <a:gd name="T36" fmla="*/ 279 w 301"/>
                <a:gd name="T37" fmla="*/ 97 h 364"/>
                <a:gd name="T38" fmla="*/ 167 w 301"/>
                <a:gd name="T39" fmla="*/ 0 h 364"/>
                <a:gd name="T40" fmla="*/ 60 w 301"/>
                <a:gd name="T41" fmla="*/ 121 h 364"/>
                <a:gd name="T42" fmla="*/ 171 w 301"/>
                <a:gd name="T43" fmla="*/ 243 h 364"/>
                <a:gd name="T44" fmla="*/ 171 w 301"/>
                <a:gd name="T45" fmla="*/ 202 h 364"/>
                <a:gd name="T46" fmla="*/ 131 w 301"/>
                <a:gd name="T47" fmla="*/ 162 h 364"/>
                <a:gd name="T48" fmla="*/ 171 w 301"/>
                <a:gd name="T49" fmla="*/ 162 h 364"/>
                <a:gd name="T50" fmla="*/ 201 w 301"/>
                <a:gd name="T51" fmla="*/ 202 h 364"/>
                <a:gd name="T52" fmla="*/ 280 w 301"/>
                <a:gd name="T53" fmla="*/ 107 h 364"/>
                <a:gd name="T54" fmla="*/ 246 w 301"/>
                <a:gd name="T55" fmla="*/ 137 h 364"/>
                <a:gd name="T56" fmla="*/ 270 w 301"/>
                <a:gd name="T57" fmla="*/ 176 h 364"/>
                <a:gd name="T58" fmla="*/ 301 w 301"/>
                <a:gd name="T59" fmla="*/ 114 h 364"/>
                <a:gd name="T60" fmla="*/ 269 w 301"/>
                <a:gd name="T61" fmla="*/ 159 h 364"/>
                <a:gd name="T62" fmla="*/ 266 w 301"/>
                <a:gd name="T63" fmla="*/ 128 h 364"/>
                <a:gd name="T64" fmla="*/ 297 w 301"/>
                <a:gd name="T65" fmla="*/ 131 h 364"/>
                <a:gd name="T66" fmla="*/ 295 w 301"/>
                <a:gd name="T67" fmla="*/ 157 h 364"/>
                <a:gd name="T68" fmla="*/ 179 w 301"/>
                <a:gd name="T69" fmla="*/ 22 h 364"/>
                <a:gd name="T70" fmla="*/ 118 w 301"/>
                <a:gd name="T71" fmla="*/ 29 h 364"/>
                <a:gd name="T72" fmla="*/ 156 w 301"/>
                <a:gd name="T73" fmla="*/ 78 h 364"/>
                <a:gd name="T74" fmla="*/ 179 w 301"/>
                <a:gd name="T75" fmla="*/ 22 h 364"/>
                <a:gd name="T76" fmla="*/ 140 w 301"/>
                <a:gd name="T77" fmla="*/ 59 h 364"/>
                <a:gd name="T78" fmla="*/ 141 w 301"/>
                <a:gd name="T79" fmla="*/ 25 h 364"/>
                <a:gd name="T80" fmla="*/ 171 w 301"/>
                <a:gd name="T81" fmla="*/ 43 h 364"/>
                <a:gd name="T82" fmla="*/ 21 w 301"/>
                <a:gd name="T83" fmla="*/ 187 h 364"/>
                <a:gd name="T84" fmla="*/ 15 w 301"/>
                <a:gd name="T85" fmla="*/ 257 h 364"/>
                <a:gd name="T86" fmla="*/ 54 w 301"/>
                <a:gd name="T87" fmla="*/ 233 h 364"/>
                <a:gd name="T88" fmla="*/ 37 w 301"/>
                <a:gd name="T89" fmla="*/ 191 h 364"/>
                <a:gd name="T90" fmla="*/ 23 w 301"/>
                <a:gd name="T91" fmla="*/ 242 h 364"/>
                <a:gd name="T92" fmla="*/ 3 w 301"/>
                <a:gd name="T93" fmla="*/ 215 h 364"/>
                <a:gd name="T94" fmla="*/ 37 w 301"/>
                <a:gd name="T95" fmla="*/ 209 h 364"/>
                <a:gd name="T96" fmla="*/ 35 w 301"/>
                <a:gd name="T97" fmla="*/ 23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1" h="364">
                  <a:moveTo>
                    <a:pt x="21" y="187"/>
                  </a:moveTo>
                  <a:cubicBezTo>
                    <a:pt x="14" y="187"/>
                    <a:pt x="6" y="189"/>
                    <a:pt x="0" y="194"/>
                  </a:cubicBezTo>
                  <a:cubicBezTo>
                    <a:pt x="0" y="251"/>
                    <a:pt x="0" y="251"/>
                    <a:pt x="0" y="251"/>
                  </a:cubicBezTo>
                  <a:cubicBezTo>
                    <a:pt x="5" y="254"/>
                    <a:pt x="10" y="256"/>
                    <a:pt x="15" y="257"/>
                  </a:cubicBezTo>
                  <a:cubicBezTo>
                    <a:pt x="21" y="258"/>
                    <a:pt x="27" y="258"/>
                    <a:pt x="32" y="256"/>
                  </a:cubicBezTo>
                  <a:cubicBezTo>
                    <a:pt x="37" y="254"/>
                    <a:pt x="42" y="251"/>
                    <a:pt x="46" y="247"/>
                  </a:cubicBezTo>
                  <a:cubicBezTo>
                    <a:pt x="50" y="243"/>
                    <a:pt x="53" y="239"/>
                    <a:pt x="54" y="233"/>
                  </a:cubicBezTo>
                  <a:cubicBezTo>
                    <a:pt x="56" y="228"/>
                    <a:pt x="57" y="222"/>
                    <a:pt x="56" y="217"/>
                  </a:cubicBezTo>
                  <a:cubicBezTo>
                    <a:pt x="55" y="211"/>
                    <a:pt x="53" y="206"/>
                    <a:pt x="49" y="202"/>
                  </a:cubicBezTo>
                  <a:cubicBezTo>
                    <a:pt x="46" y="197"/>
                    <a:pt x="42" y="193"/>
                    <a:pt x="37" y="191"/>
                  </a:cubicBezTo>
                  <a:cubicBezTo>
                    <a:pt x="32" y="188"/>
                    <a:pt x="27" y="187"/>
                    <a:pt x="21" y="187"/>
                  </a:cubicBezTo>
                  <a:moveTo>
                    <a:pt x="35" y="237"/>
                  </a:moveTo>
                  <a:cubicBezTo>
                    <a:pt x="32" y="240"/>
                    <a:pt x="28" y="242"/>
                    <a:pt x="23" y="242"/>
                  </a:cubicBezTo>
                  <a:cubicBezTo>
                    <a:pt x="18" y="243"/>
                    <a:pt x="14" y="242"/>
                    <a:pt x="10" y="239"/>
                  </a:cubicBezTo>
                  <a:cubicBezTo>
                    <a:pt x="6" y="237"/>
                    <a:pt x="3" y="233"/>
                    <a:pt x="2" y="228"/>
                  </a:cubicBezTo>
                  <a:cubicBezTo>
                    <a:pt x="1" y="224"/>
                    <a:pt x="1" y="219"/>
                    <a:pt x="3" y="215"/>
                  </a:cubicBezTo>
                  <a:cubicBezTo>
                    <a:pt x="4" y="210"/>
                    <a:pt x="8" y="207"/>
                    <a:pt x="12" y="204"/>
                  </a:cubicBezTo>
                  <a:cubicBezTo>
                    <a:pt x="16" y="202"/>
                    <a:pt x="20" y="202"/>
                    <a:pt x="25" y="202"/>
                  </a:cubicBezTo>
                  <a:cubicBezTo>
                    <a:pt x="30" y="203"/>
                    <a:pt x="34" y="206"/>
                    <a:pt x="37" y="209"/>
                  </a:cubicBezTo>
                  <a:cubicBezTo>
                    <a:pt x="39" y="213"/>
                    <a:pt x="41" y="218"/>
                    <a:pt x="41" y="222"/>
                  </a:cubicBezTo>
                  <a:cubicBezTo>
                    <a:pt x="41" y="225"/>
                    <a:pt x="41" y="228"/>
                    <a:pt x="40" y="230"/>
                  </a:cubicBezTo>
                  <a:cubicBezTo>
                    <a:pt x="39" y="233"/>
                    <a:pt x="37" y="235"/>
                    <a:pt x="35" y="237"/>
                  </a:cubicBezTo>
                  <a:moveTo>
                    <a:pt x="167" y="0"/>
                  </a:moveTo>
                  <a:cubicBezTo>
                    <a:pt x="177" y="4"/>
                    <a:pt x="186" y="12"/>
                    <a:pt x="191" y="22"/>
                  </a:cubicBezTo>
                  <a:cubicBezTo>
                    <a:pt x="194" y="29"/>
                    <a:pt x="196" y="36"/>
                    <a:pt x="196" y="44"/>
                  </a:cubicBezTo>
                  <a:cubicBezTo>
                    <a:pt x="196" y="52"/>
                    <a:pt x="193" y="60"/>
                    <a:pt x="189" y="66"/>
                  </a:cubicBezTo>
                  <a:cubicBezTo>
                    <a:pt x="185" y="73"/>
                    <a:pt x="180" y="78"/>
                    <a:pt x="173" y="82"/>
                  </a:cubicBezTo>
                  <a:cubicBezTo>
                    <a:pt x="166" y="86"/>
                    <a:pt x="159" y="88"/>
                    <a:pt x="151" y="88"/>
                  </a:cubicBezTo>
                  <a:cubicBezTo>
                    <a:pt x="143" y="88"/>
                    <a:pt x="135" y="86"/>
                    <a:pt x="129" y="82"/>
                  </a:cubicBezTo>
                  <a:cubicBezTo>
                    <a:pt x="122" y="78"/>
                    <a:pt x="116" y="73"/>
                    <a:pt x="112" y="66"/>
                  </a:cubicBezTo>
                  <a:cubicBezTo>
                    <a:pt x="108" y="60"/>
                    <a:pt x="106" y="52"/>
                    <a:pt x="106" y="44"/>
                  </a:cubicBezTo>
                  <a:cubicBezTo>
                    <a:pt x="105" y="36"/>
                    <a:pt x="107" y="29"/>
                    <a:pt x="111" y="22"/>
                  </a:cubicBezTo>
                  <a:cubicBezTo>
                    <a:pt x="116" y="12"/>
                    <a:pt x="124" y="4"/>
                    <a:pt x="135" y="0"/>
                  </a:cubicBezTo>
                  <a:cubicBezTo>
                    <a:pt x="0" y="0"/>
                    <a:pt x="0" y="0"/>
                    <a:pt x="0" y="0"/>
                  </a:cubicBezTo>
                  <a:cubicBezTo>
                    <a:pt x="0" y="182"/>
                    <a:pt x="0" y="182"/>
                    <a:pt x="0" y="182"/>
                  </a:cubicBezTo>
                  <a:cubicBezTo>
                    <a:pt x="7" y="178"/>
                    <a:pt x="15" y="177"/>
                    <a:pt x="23" y="177"/>
                  </a:cubicBezTo>
                  <a:cubicBezTo>
                    <a:pt x="30" y="177"/>
                    <a:pt x="38" y="179"/>
                    <a:pt x="45" y="183"/>
                  </a:cubicBezTo>
                  <a:cubicBezTo>
                    <a:pt x="51" y="188"/>
                    <a:pt x="57" y="193"/>
                    <a:pt x="60" y="200"/>
                  </a:cubicBezTo>
                  <a:cubicBezTo>
                    <a:pt x="64" y="207"/>
                    <a:pt x="66" y="215"/>
                    <a:pt x="66" y="222"/>
                  </a:cubicBezTo>
                  <a:cubicBezTo>
                    <a:pt x="66" y="230"/>
                    <a:pt x="64" y="238"/>
                    <a:pt x="60" y="245"/>
                  </a:cubicBezTo>
                  <a:cubicBezTo>
                    <a:pt x="57" y="251"/>
                    <a:pt x="51" y="257"/>
                    <a:pt x="45" y="261"/>
                  </a:cubicBezTo>
                  <a:cubicBezTo>
                    <a:pt x="38" y="265"/>
                    <a:pt x="30" y="268"/>
                    <a:pt x="23" y="268"/>
                  </a:cubicBezTo>
                  <a:cubicBezTo>
                    <a:pt x="15" y="268"/>
                    <a:pt x="7" y="266"/>
                    <a:pt x="0" y="263"/>
                  </a:cubicBezTo>
                  <a:cubicBezTo>
                    <a:pt x="0" y="364"/>
                    <a:pt x="0" y="364"/>
                    <a:pt x="0" y="364"/>
                  </a:cubicBezTo>
                  <a:cubicBezTo>
                    <a:pt x="101" y="364"/>
                    <a:pt x="101" y="364"/>
                    <a:pt x="101" y="364"/>
                  </a:cubicBezTo>
                  <a:cubicBezTo>
                    <a:pt x="101" y="283"/>
                    <a:pt x="101" y="283"/>
                    <a:pt x="101" y="283"/>
                  </a:cubicBezTo>
                  <a:cubicBezTo>
                    <a:pt x="201" y="283"/>
                    <a:pt x="201" y="283"/>
                    <a:pt x="201" y="283"/>
                  </a:cubicBezTo>
                  <a:cubicBezTo>
                    <a:pt x="201" y="364"/>
                    <a:pt x="201" y="364"/>
                    <a:pt x="201" y="364"/>
                  </a:cubicBezTo>
                  <a:cubicBezTo>
                    <a:pt x="301" y="364"/>
                    <a:pt x="301" y="364"/>
                    <a:pt x="301" y="364"/>
                  </a:cubicBezTo>
                  <a:cubicBezTo>
                    <a:pt x="301" y="183"/>
                    <a:pt x="301" y="183"/>
                    <a:pt x="301" y="183"/>
                  </a:cubicBezTo>
                  <a:cubicBezTo>
                    <a:pt x="294" y="187"/>
                    <a:pt x="287" y="188"/>
                    <a:pt x="279" y="188"/>
                  </a:cubicBezTo>
                  <a:cubicBezTo>
                    <a:pt x="271" y="188"/>
                    <a:pt x="264" y="186"/>
                    <a:pt x="257" y="182"/>
                  </a:cubicBezTo>
                  <a:cubicBezTo>
                    <a:pt x="250" y="177"/>
                    <a:pt x="245" y="172"/>
                    <a:pt x="241" y="165"/>
                  </a:cubicBezTo>
                  <a:cubicBezTo>
                    <a:pt x="237" y="158"/>
                    <a:pt x="235" y="150"/>
                    <a:pt x="235" y="143"/>
                  </a:cubicBezTo>
                  <a:cubicBezTo>
                    <a:pt x="235" y="135"/>
                    <a:pt x="237" y="127"/>
                    <a:pt x="241" y="120"/>
                  </a:cubicBezTo>
                  <a:cubicBezTo>
                    <a:pt x="245" y="114"/>
                    <a:pt x="250" y="108"/>
                    <a:pt x="257" y="104"/>
                  </a:cubicBezTo>
                  <a:cubicBezTo>
                    <a:pt x="264" y="100"/>
                    <a:pt x="271" y="98"/>
                    <a:pt x="279" y="97"/>
                  </a:cubicBezTo>
                  <a:cubicBezTo>
                    <a:pt x="287" y="97"/>
                    <a:pt x="294" y="99"/>
                    <a:pt x="301" y="102"/>
                  </a:cubicBezTo>
                  <a:cubicBezTo>
                    <a:pt x="301" y="0"/>
                    <a:pt x="301" y="0"/>
                    <a:pt x="301" y="0"/>
                  </a:cubicBezTo>
                  <a:cubicBezTo>
                    <a:pt x="167" y="0"/>
                    <a:pt x="167" y="0"/>
                    <a:pt x="167" y="0"/>
                  </a:cubicBezTo>
                  <a:moveTo>
                    <a:pt x="101" y="162"/>
                  </a:moveTo>
                  <a:cubicBezTo>
                    <a:pt x="60" y="162"/>
                    <a:pt x="60" y="162"/>
                    <a:pt x="60" y="162"/>
                  </a:cubicBezTo>
                  <a:cubicBezTo>
                    <a:pt x="60" y="121"/>
                    <a:pt x="60" y="121"/>
                    <a:pt x="60" y="121"/>
                  </a:cubicBezTo>
                  <a:cubicBezTo>
                    <a:pt x="101" y="121"/>
                    <a:pt x="101" y="121"/>
                    <a:pt x="101" y="121"/>
                  </a:cubicBezTo>
                  <a:cubicBezTo>
                    <a:pt x="101" y="162"/>
                    <a:pt x="101" y="162"/>
                    <a:pt x="101" y="162"/>
                  </a:cubicBezTo>
                  <a:moveTo>
                    <a:pt x="171" y="243"/>
                  </a:moveTo>
                  <a:cubicBezTo>
                    <a:pt x="131" y="243"/>
                    <a:pt x="131" y="243"/>
                    <a:pt x="131" y="243"/>
                  </a:cubicBezTo>
                  <a:cubicBezTo>
                    <a:pt x="131" y="202"/>
                    <a:pt x="131" y="202"/>
                    <a:pt x="131" y="202"/>
                  </a:cubicBezTo>
                  <a:cubicBezTo>
                    <a:pt x="171" y="202"/>
                    <a:pt x="171" y="202"/>
                    <a:pt x="171" y="202"/>
                  </a:cubicBezTo>
                  <a:cubicBezTo>
                    <a:pt x="171" y="243"/>
                    <a:pt x="171" y="243"/>
                    <a:pt x="171" y="243"/>
                  </a:cubicBezTo>
                  <a:moveTo>
                    <a:pt x="171" y="162"/>
                  </a:moveTo>
                  <a:cubicBezTo>
                    <a:pt x="131" y="162"/>
                    <a:pt x="131" y="162"/>
                    <a:pt x="131" y="162"/>
                  </a:cubicBezTo>
                  <a:cubicBezTo>
                    <a:pt x="131" y="121"/>
                    <a:pt x="131" y="121"/>
                    <a:pt x="131" y="121"/>
                  </a:cubicBezTo>
                  <a:cubicBezTo>
                    <a:pt x="171" y="121"/>
                    <a:pt x="171" y="121"/>
                    <a:pt x="171" y="121"/>
                  </a:cubicBezTo>
                  <a:cubicBezTo>
                    <a:pt x="171" y="162"/>
                    <a:pt x="171" y="162"/>
                    <a:pt x="171" y="162"/>
                  </a:cubicBezTo>
                  <a:moveTo>
                    <a:pt x="241" y="243"/>
                  </a:moveTo>
                  <a:cubicBezTo>
                    <a:pt x="201" y="243"/>
                    <a:pt x="201" y="243"/>
                    <a:pt x="201" y="243"/>
                  </a:cubicBezTo>
                  <a:cubicBezTo>
                    <a:pt x="201" y="202"/>
                    <a:pt x="201" y="202"/>
                    <a:pt x="201" y="202"/>
                  </a:cubicBezTo>
                  <a:cubicBezTo>
                    <a:pt x="241" y="202"/>
                    <a:pt x="241" y="202"/>
                    <a:pt x="241" y="202"/>
                  </a:cubicBezTo>
                  <a:cubicBezTo>
                    <a:pt x="241" y="243"/>
                    <a:pt x="241" y="243"/>
                    <a:pt x="241" y="243"/>
                  </a:cubicBezTo>
                  <a:moveTo>
                    <a:pt x="280" y="107"/>
                  </a:moveTo>
                  <a:cubicBezTo>
                    <a:pt x="275" y="107"/>
                    <a:pt x="269" y="109"/>
                    <a:pt x="264" y="111"/>
                  </a:cubicBezTo>
                  <a:cubicBezTo>
                    <a:pt x="260" y="114"/>
                    <a:pt x="255" y="117"/>
                    <a:pt x="252" y="122"/>
                  </a:cubicBezTo>
                  <a:cubicBezTo>
                    <a:pt x="249" y="126"/>
                    <a:pt x="247" y="132"/>
                    <a:pt x="246" y="137"/>
                  </a:cubicBezTo>
                  <a:cubicBezTo>
                    <a:pt x="245" y="143"/>
                    <a:pt x="245" y="148"/>
                    <a:pt x="247" y="154"/>
                  </a:cubicBezTo>
                  <a:cubicBezTo>
                    <a:pt x="249" y="159"/>
                    <a:pt x="252" y="164"/>
                    <a:pt x="256" y="168"/>
                  </a:cubicBezTo>
                  <a:cubicBezTo>
                    <a:pt x="260" y="172"/>
                    <a:pt x="264" y="175"/>
                    <a:pt x="270" y="176"/>
                  </a:cubicBezTo>
                  <a:cubicBezTo>
                    <a:pt x="275" y="178"/>
                    <a:pt x="281" y="178"/>
                    <a:pt x="286" y="178"/>
                  </a:cubicBezTo>
                  <a:cubicBezTo>
                    <a:pt x="292" y="177"/>
                    <a:pt x="297" y="175"/>
                    <a:pt x="301" y="171"/>
                  </a:cubicBezTo>
                  <a:cubicBezTo>
                    <a:pt x="301" y="114"/>
                    <a:pt x="301" y="114"/>
                    <a:pt x="301" y="114"/>
                  </a:cubicBezTo>
                  <a:cubicBezTo>
                    <a:pt x="295" y="110"/>
                    <a:pt x="288" y="107"/>
                    <a:pt x="280" y="107"/>
                  </a:cubicBezTo>
                  <a:moveTo>
                    <a:pt x="280" y="163"/>
                  </a:moveTo>
                  <a:cubicBezTo>
                    <a:pt x="276" y="163"/>
                    <a:pt x="273" y="162"/>
                    <a:pt x="269" y="159"/>
                  </a:cubicBezTo>
                  <a:cubicBezTo>
                    <a:pt x="266" y="157"/>
                    <a:pt x="263" y="154"/>
                    <a:pt x="262" y="150"/>
                  </a:cubicBezTo>
                  <a:cubicBezTo>
                    <a:pt x="260" y="147"/>
                    <a:pt x="260" y="143"/>
                    <a:pt x="261" y="139"/>
                  </a:cubicBezTo>
                  <a:cubicBezTo>
                    <a:pt x="262" y="135"/>
                    <a:pt x="263" y="131"/>
                    <a:pt x="266" y="128"/>
                  </a:cubicBezTo>
                  <a:cubicBezTo>
                    <a:pt x="269" y="126"/>
                    <a:pt x="273" y="124"/>
                    <a:pt x="277" y="123"/>
                  </a:cubicBezTo>
                  <a:cubicBezTo>
                    <a:pt x="280" y="122"/>
                    <a:pt x="284" y="122"/>
                    <a:pt x="288" y="124"/>
                  </a:cubicBezTo>
                  <a:cubicBezTo>
                    <a:pt x="292" y="126"/>
                    <a:pt x="295" y="128"/>
                    <a:pt x="297" y="131"/>
                  </a:cubicBezTo>
                  <a:cubicBezTo>
                    <a:pt x="299" y="135"/>
                    <a:pt x="300" y="139"/>
                    <a:pt x="300" y="143"/>
                  </a:cubicBezTo>
                  <a:cubicBezTo>
                    <a:pt x="301" y="145"/>
                    <a:pt x="300" y="148"/>
                    <a:pt x="299" y="150"/>
                  </a:cubicBezTo>
                  <a:cubicBezTo>
                    <a:pt x="298" y="153"/>
                    <a:pt x="297" y="155"/>
                    <a:pt x="295" y="157"/>
                  </a:cubicBezTo>
                  <a:cubicBezTo>
                    <a:pt x="293" y="159"/>
                    <a:pt x="291" y="160"/>
                    <a:pt x="288" y="161"/>
                  </a:cubicBezTo>
                  <a:cubicBezTo>
                    <a:pt x="286" y="162"/>
                    <a:pt x="283" y="163"/>
                    <a:pt x="280" y="163"/>
                  </a:cubicBezTo>
                  <a:moveTo>
                    <a:pt x="179" y="22"/>
                  </a:moveTo>
                  <a:cubicBezTo>
                    <a:pt x="174" y="15"/>
                    <a:pt x="167" y="10"/>
                    <a:pt x="159" y="8"/>
                  </a:cubicBezTo>
                  <a:cubicBezTo>
                    <a:pt x="151" y="6"/>
                    <a:pt x="142" y="7"/>
                    <a:pt x="135" y="11"/>
                  </a:cubicBezTo>
                  <a:cubicBezTo>
                    <a:pt x="127" y="15"/>
                    <a:pt x="121" y="21"/>
                    <a:pt x="118" y="29"/>
                  </a:cubicBezTo>
                  <a:cubicBezTo>
                    <a:pt x="115" y="37"/>
                    <a:pt x="115" y="46"/>
                    <a:pt x="117" y="54"/>
                  </a:cubicBezTo>
                  <a:cubicBezTo>
                    <a:pt x="120" y="62"/>
                    <a:pt x="125" y="68"/>
                    <a:pt x="132" y="73"/>
                  </a:cubicBezTo>
                  <a:cubicBezTo>
                    <a:pt x="140" y="77"/>
                    <a:pt x="148" y="79"/>
                    <a:pt x="156" y="78"/>
                  </a:cubicBezTo>
                  <a:cubicBezTo>
                    <a:pt x="165" y="76"/>
                    <a:pt x="172" y="72"/>
                    <a:pt x="177" y="66"/>
                  </a:cubicBezTo>
                  <a:cubicBezTo>
                    <a:pt x="183" y="59"/>
                    <a:pt x="186" y="51"/>
                    <a:pt x="186" y="43"/>
                  </a:cubicBezTo>
                  <a:cubicBezTo>
                    <a:pt x="186" y="35"/>
                    <a:pt x="183" y="28"/>
                    <a:pt x="179" y="22"/>
                  </a:cubicBezTo>
                  <a:moveTo>
                    <a:pt x="165" y="57"/>
                  </a:moveTo>
                  <a:cubicBezTo>
                    <a:pt x="162" y="60"/>
                    <a:pt x="157" y="62"/>
                    <a:pt x="153" y="63"/>
                  </a:cubicBezTo>
                  <a:cubicBezTo>
                    <a:pt x="148" y="63"/>
                    <a:pt x="143" y="62"/>
                    <a:pt x="140" y="59"/>
                  </a:cubicBezTo>
                  <a:cubicBezTo>
                    <a:pt x="136" y="57"/>
                    <a:pt x="133" y="53"/>
                    <a:pt x="132" y="48"/>
                  </a:cubicBezTo>
                  <a:cubicBezTo>
                    <a:pt x="130" y="44"/>
                    <a:pt x="130" y="39"/>
                    <a:pt x="132" y="35"/>
                  </a:cubicBezTo>
                  <a:cubicBezTo>
                    <a:pt x="134" y="31"/>
                    <a:pt x="137" y="27"/>
                    <a:pt x="141" y="25"/>
                  </a:cubicBezTo>
                  <a:cubicBezTo>
                    <a:pt x="145" y="23"/>
                    <a:pt x="150" y="22"/>
                    <a:pt x="155" y="23"/>
                  </a:cubicBezTo>
                  <a:cubicBezTo>
                    <a:pt x="159" y="24"/>
                    <a:pt x="163" y="26"/>
                    <a:pt x="166" y="30"/>
                  </a:cubicBezTo>
                  <a:cubicBezTo>
                    <a:pt x="169" y="33"/>
                    <a:pt x="171" y="38"/>
                    <a:pt x="171" y="43"/>
                  </a:cubicBezTo>
                  <a:cubicBezTo>
                    <a:pt x="171" y="45"/>
                    <a:pt x="170" y="48"/>
                    <a:pt x="169" y="50"/>
                  </a:cubicBezTo>
                  <a:cubicBezTo>
                    <a:pt x="168" y="53"/>
                    <a:pt x="167" y="55"/>
                    <a:pt x="165" y="57"/>
                  </a:cubicBezTo>
                  <a:moveTo>
                    <a:pt x="21" y="187"/>
                  </a:moveTo>
                  <a:cubicBezTo>
                    <a:pt x="14" y="187"/>
                    <a:pt x="6" y="189"/>
                    <a:pt x="0" y="194"/>
                  </a:cubicBezTo>
                  <a:cubicBezTo>
                    <a:pt x="0" y="251"/>
                    <a:pt x="0" y="251"/>
                    <a:pt x="0" y="251"/>
                  </a:cubicBezTo>
                  <a:cubicBezTo>
                    <a:pt x="5" y="254"/>
                    <a:pt x="10" y="256"/>
                    <a:pt x="15" y="257"/>
                  </a:cubicBezTo>
                  <a:cubicBezTo>
                    <a:pt x="21" y="258"/>
                    <a:pt x="27" y="258"/>
                    <a:pt x="32" y="256"/>
                  </a:cubicBezTo>
                  <a:cubicBezTo>
                    <a:pt x="37" y="254"/>
                    <a:pt x="42" y="251"/>
                    <a:pt x="46" y="247"/>
                  </a:cubicBezTo>
                  <a:cubicBezTo>
                    <a:pt x="50" y="243"/>
                    <a:pt x="53" y="239"/>
                    <a:pt x="54" y="233"/>
                  </a:cubicBezTo>
                  <a:cubicBezTo>
                    <a:pt x="56" y="228"/>
                    <a:pt x="57" y="222"/>
                    <a:pt x="56" y="217"/>
                  </a:cubicBezTo>
                  <a:cubicBezTo>
                    <a:pt x="55" y="211"/>
                    <a:pt x="53" y="206"/>
                    <a:pt x="49" y="202"/>
                  </a:cubicBezTo>
                  <a:cubicBezTo>
                    <a:pt x="46" y="197"/>
                    <a:pt x="42" y="193"/>
                    <a:pt x="37" y="191"/>
                  </a:cubicBezTo>
                  <a:cubicBezTo>
                    <a:pt x="32" y="188"/>
                    <a:pt x="27" y="187"/>
                    <a:pt x="21" y="187"/>
                  </a:cubicBezTo>
                  <a:moveTo>
                    <a:pt x="35" y="237"/>
                  </a:moveTo>
                  <a:cubicBezTo>
                    <a:pt x="32" y="240"/>
                    <a:pt x="28" y="242"/>
                    <a:pt x="23" y="242"/>
                  </a:cubicBezTo>
                  <a:cubicBezTo>
                    <a:pt x="18" y="243"/>
                    <a:pt x="14" y="242"/>
                    <a:pt x="10" y="239"/>
                  </a:cubicBezTo>
                  <a:cubicBezTo>
                    <a:pt x="6" y="237"/>
                    <a:pt x="3" y="233"/>
                    <a:pt x="2" y="228"/>
                  </a:cubicBezTo>
                  <a:cubicBezTo>
                    <a:pt x="1" y="224"/>
                    <a:pt x="1" y="219"/>
                    <a:pt x="3" y="215"/>
                  </a:cubicBezTo>
                  <a:cubicBezTo>
                    <a:pt x="4" y="210"/>
                    <a:pt x="8" y="207"/>
                    <a:pt x="12" y="204"/>
                  </a:cubicBezTo>
                  <a:cubicBezTo>
                    <a:pt x="16" y="202"/>
                    <a:pt x="20" y="202"/>
                    <a:pt x="25" y="202"/>
                  </a:cubicBezTo>
                  <a:cubicBezTo>
                    <a:pt x="30" y="203"/>
                    <a:pt x="34" y="206"/>
                    <a:pt x="37" y="209"/>
                  </a:cubicBezTo>
                  <a:cubicBezTo>
                    <a:pt x="39" y="213"/>
                    <a:pt x="41" y="218"/>
                    <a:pt x="41" y="222"/>
                  </a:cubicBezTo>
                  <a:cubicBezTo>
                    <a:pt x="41" y="225"/>
                    <a:pt x="41" y="228"/>
                    <a:pt x="40" y="230"/>
                  </a:cubicBezTo>
                  <a:cubicBezTo>
                    <a:pt x="39" y="233"/>
                    <a:pt x="37" y="235"/>
                    <a:pt x="35" y="237"/>
                  </a:cubicBezTo>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3" name="Freeform 6">
              <a:extLst>
                <a:ext uri="{FF2B5EF4-FFF2-40B4-BE49-F238E27FC236}">
                  <a16:creationId xmlns:a16="http://schemas.microsoft.com/office/drawing/2014/main" id="{B2249E72-73B8-D306-9453-22B3F4A852DD}"/>
                </a:ext>
              </a:extLst>
            </p:cNvPr>
            <p:cNvSpPr>
              <a:spLocks/>
            </p:cNvSpPr>
            <p:nvPr/>
          </p:nvSpPr>
          <p:spPr bwMode="auto">
            <a:xfrm>
              <a:off x="2551398" y="5096497"/>
              <a:ext cx="15563" cy="59139"/>
            </a:xfrm>
            <a:custGeom>
              <a:avLst/>
              <a:gdLst>
                <a:gd name="T0" fmla="*/ 14 w 14"/>
                <a:gd name="T1" fmla="*/ 0 h 57"/>
                <a:gd name="T2" fmla="*/ 14 w 14"/>
                <a:gd name="T3" fmla="*/ 57 h 57"/>
                <a:gd name="T4" fmla="*/ 4 w 14"/>
                <a:gd name="T5" fmla="*/ 44 h 57"/>
                <a:gd name="T6" fmla="*/ 0 w 14"/>
                <a:gd name="T7" fmla="*/ 28 h 57"/>
                <a:gd name="T8" fmla="*/ 4 w 14"/>
                <a:gd name="T9" fmla="*/ 12 h 57"/>
                <a:gd name="T10" fmla="*/ 14 w 14"/>
                <a:gd name="T11" fmla="*/ 0 h 57"/>
              </a:gdLst>
              <a:ahLst/>
              <a:cxnLst>
                <a:cxn ang="0">
                  <a:pos x="T0" y="T1"/>
                </a:cxn>
                <a:cxn ang="0">
                  <a:pos x="T2" y="T3"/>
                </a:cxn>
                <a:cxn ang="0">
                  <a:pos x="T4" y="T5"/>
                </a:cxn>
                <a:cxn ang="0">
                  <a:pos x="T6" y="T7"/>
                </a:cxn>
                <a:cxn ang="0">
                  <a:pos x="T8" y="T9"/>
                </a:cxn>
                <a:cxn ang="0">
                  <a:pos x="T10" y="T11"/>
                </a:cxn>
              </a:cxnLst>
              <a:rect l="0" t="0" r="r" b="b"/>
              <a:pathLst>
                <a:path w="14" h="57">
                  <a:moveTo>
                    <a:pt x="14" y="0"/>
                  </a:moveTo>
                  <a:cubicBezTo>
                    <a:pt x="14" y="57"/>
                    <a:pt x="14" y="57"/>
                    <a:pt x="14" y="57"/>
                  </a:cubicBezTo>
                  <a:cubicBezTo>
                    <a:pt x="10" y="54"/>
                    <a:pt x="6" y="49"/>
                    <a:pt x="4" y="44"/>
                  </a:cubicBezTo>
                  <a:cubicBezTo>
                    <a:pt x="1" y="39"/>
                    <a:pt x="0" y="34"/>
                    <a:pt x="0" y="28"/>
                  </a:cubicBezTo>
                  <a:cubicBezTo>
                    <a:pt x="0" y="23"/>
                    <a:pt x="1" y="17"/>
                    <a:pt x="4" y="12"/>
                  </a:cubicBezTo>
                  <a:cubicBezTo>
                    <a:pt x="6" y="7"/>
                    <a:pt x="10" y="3"/>
                    <a:pt x="14"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5" name="Freeform 7">
              <a:extLst>
                <a:ext uri="{FF2B5EF4-FFF2-40B4-BE49-F238E27FC236}">
                  <a16:creationId xmlns:a16="http://schemas.microsoft.com/office/drawing/2014/main" id="{F03856CF-4DFC-7E1B-70A4-A0539D86A128}"/>
                </a:ext>
              </a:extLst>
            </p:cNvPr>
            <p:cNvSpPr>
              <a:spLocks/>
            </p:cNvSpPr>
            <p:nvPr/>
          </p:nvSpPr>
          <p:spPr bwMode="auto">
            <a:xfrm>
              <a:off x="2523385" y="5063814"/>
              <a:ext cx="43576" cy="124504"/>
            </a:xfrm>
            <a:custGeom>
              <a:avLst/>
              <a:gdLst>
                <a:gd name="T0" fmla="*/ 41 w 41"/>
                <a:gd name="T1" fmla="*/ 0 h 119"/>
                <a:gd name="T2" fmla="*/ 41 w 41"/>
                <a:gd name="T3" fmla="*/ 19 h 119"/>
                <a:gd name="T4" fmla="*/ 23 w 41"/>
                <a:gd name="T5" fmla="*/ 36 h 119"/>
                <a:gd name="T6" fmla="*/ 17 w 41"/>
                <a:gd name="T7" fmla="*/ 59 h 119"/>
                <a:gd name="T8" fmla="*/ 23 w 41"/>
                <a:gd name="T9" fmla="*/ 83 h 119"/>
                <a:gd name="T10" fmla="*/ 41 w 41"/>
                <a:gd name="T11" fmla="*/ 100 h 119"/>
                <a:gd name="T12" fmla="*/ 41 w 41"/>
                <a:gd name="T13" fmla="*/ 119 h 119"/>
                <a:gd name="T14" fmla="*/ 11 w 41"/>
                <a:gd name="T15" fmla="*/ 96 h 119"/>
                <a:gd name="T16" fmla="*/ 0 w 41"/>
                <a:gd name="T17" fmla="*/ 59 h 119"/>
                <a:gd name="T18" fmla="*/ 11 w 41"/>
                <a:gd name="T19" fmla="*/ 23 h 119"/>
                <a:gd name="T20" fmla="*/ 41 w 41"/>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119">
                  <a:moveTo>
                    <a:pt x="41" y="0"/>
                  </a:moveTo>
                  <a:cubicBezTo>
                    <a:pt x="41" y="19"/>
                    <a:pt x="41" y="19"/>
                    <a:pt x="41" y="19"/>
                  </a:cubicBezTo>
                  <a:cubicBezTo>
                    <a:pt x="34" y="23"/>
                    <a:pt x="28" y="29"/>
                    <a:pt x="23" y="36"/>
                  </a:cubicBezTo>
                  <a:cubicBezTo>
                    <a:pt x="19" y="43"/>
                    <a:pt x="17" y="51"/>
                    <a:pt x="17" y="59"/>
                  </a:cubicBezTo>
                  <a:cubicBezTo>
                    <a:pt x="17" y="68"/>
                    <a:pt x="19" y="76"/>
                    <a:pt x="23" y="83"/>
                  </a:cubicBezTo>
                  <a:cubicBezTo>
                    <a:pt x="28" y="90"/>
                    <a:pt x="34" y="96"/>
                    <a:pt x="41" y="100"/>
                  </a:cubicBezTo>
                  <a:cubicBezTo>
                    <a:pt x="41" y="119"/>
                    <a:pt x="41" y="119"/>
                    <a:pt x="41" y="119"/>
                  </a:cubicBezTo>
                  <a:cubicBezTo>
                    <a:pt x="29" y="114"/>
                    <a:pt x="19" y="106"/>
                    <a:pt x="11" y="96"/>
                  </a:cubicBezTo>
                  <a:cubicBezTo>
                    <a:pt x="4" y="85"/>
                    <a:pt x="0" y="72"/>
                    <a:pt x="0" y="59"/>
                  </a:cubicBezTo>
                  <a:cubicBezTo>
                    <a:pt x="0" y="46"/>
                    <a:pt x="4" y="34"/>
                    <a:pt x="11" y="23"/>
                  </a:cubicBezTo>
                  <a:cubicBezTo>
                    <a:pt x="19" y="12"/>
                    <a:pt x="29" y="4"/>
                    <a:pt x="41"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6" name="Freeform 8">
              <a:extLst>
                <a:ext uri="{FF2B5EF4-FFF2-40B4-BE49-F238E27FC236}">
                  <a16:creationId xmlns:a16="http://schemas.microsoft.com/office/drawing/2014/main" id="{E42C1E52-AB81-2D17-E149-0CECB6449C15}"/>
                </a:ext>
              </a:extLst>
            </p:cNvPr>
            <p:cNvSpPr>
              <a:spLocks noEditPoints="1"/>
            </p:cNvSpPr>
            <p:nvPr/>
          </p:nvSpPr>
          <p:spPr bwMode="auto">
            <a:xfrm>
              <a:off x="2566961" y="5088715"/>
              <a:ext cx="57583" cy="59139"/>
            </a:xfrm>
            <a:custGeom>
              <a:avLst/>
              <a:gdLst>
                <a:gd name="T0" fmla="*/ 10 w 55"/>
                <a:gd name="T1" fmla="*/ 53 h 56"/>
                <a:gd name="T2" fmla="*/ 10 w 55"/>
                <a:gd name="T3" fmla="*/ 53 h 56"/>
                <a:gd name="T4" fmla="*/ 10 w 55"/>
                <a:gd name="T5" fmla="*/ 53 h 56"/>
                <a:gd name="T6" fmla="*/ 10 w 55"/>
                <a:gd name="T7" fmla="*/ 53 h 56"/>
                <a:gd name="T8" fmla="*/ 10 w 55"/>
                <a:gd name="T9" fmla="*/ 53 h 56"/>
                <a:gd name="T10" fmla="*/ 10 w 55"/>
                <a:gd name="T11" fmla="*/ 53 h 56"/>
                <a:gd name="T12" fmla="*/ 9 w 55"/>
                <a:gd name="T13" fmla="*/ 52 h 56"/>
                <a:gd name="T14" fmla="*/ 9 w 55"/>
                <a:gd name="T15" fmla="*/ 52 h 56"/>
                <a:gd name="T16" fmla="*/ 9 w 55"/>
                <a:gd name="T17" fmla="*/ 52 h 56"/>
                <a:gd name="T18" fmla="*/ 9 w 55"/>
                <a:gd name="T19" fmla="*/ 52 h 56"/>
                <a:gd name="T20" fmla="*/ 40 w 55"/>
                <a:gd name="T21" fmla="*/ 35 h 56"/>
                <a:gd name="T22" fmla="*/ 34 w 55"/>
                <a:gd name="T23" fmla="*/ 50 h 56"/>
                <a:gd name="T24" fmla="*/ 20 w 55"/>
                <a:gd name="T25" fmla="*/ 56 h 56"/>
                <a:gd name="T26" fmla="*/ 20 w 55"/>
                <a:gd name="T27" fmla="*/ 56 h 56"/>
                <a:gd name="T28" fmla="*/ 34 w 55"/>
                <a:gd name="T29" fmla="*/ 50 h 56"/>
                <a:gd name="T30" fmla="*/ 40 w 55"/>
                <a:gd name="T31" fmla="*/ 35 h 56"/>
                <a:gd name="T32" fmla="*/ 0 w 55"/>
                <a:gd name="T33" fmla="*/ 6 h 56"/>
                <a:gd name="T34" fmla="*/ 0 w 55"/>
                <a:gd name="T35" fmla="*/ 6 h 56"/>
                <a:gd name="T36" fmla="*/ 0 w 55"/>
                <a:gd name="T37" fmla="*/ 6 h 56"/>
                <a:gd name="T38" fmla="*/ 1 w 55"/>
                <a:gd name="T39" fmla="*/ 6 h 56"/>
                <a:gd name="T40" fmla="*/ 1 w 55"/>
                <a:gd name="T41" fmla="*/ 6 h 56"/>
                <a:gd name="T42" fmla="*/ 1 w 55"/>
                <a:gd name="T43" fmla="*/ 6 h 56"/>
                <a:gd name="T44" fmla="*/ 1 w 55"/>
                <a:gd name="T45" fmla="*/ 6 h 56"/>
                <a:gd name="T46" fmla="*/ 1 w 55"/>
                <a:gd name="T47" fmla="*/ 6 h 56"/>
                <a:gd name="T48" fmla="*/ 1 w 55"/>
                <a:gd name="T49" fmla="*/ 5 h 56"/>
                <a:gd name="T50" fmla="*/ 2 w 55"/>
                <a:gd name="T51" fmla="*/ 5 h 56"/>
                <a:gd name="T52" fmla="*/ 2 w 55"/>
                <a:gd name="T53" fmla="*/ 5 h 56"/>
                <a:gd name="T54" fmla="*/ 2 w 55"/>
                <a:gd name="T55" fmla="*/ 5 h 56"/>
                <a:gd name="T56" fmla="*/ 20 w 55"/>
                <a:gd name="T57" fmla="*/ 0 h 56"/>
                <a:gd name="T58" fmla="*/ 20 w 55"/>
                <a:gd name="T59" fmla="*/ 0 h 56"/>
                <a:gd name="T60" fmla="*/ 36 w 55"/>
                <a:gd name="T61" fmla="*/ 4 h 56"/>
                <a:gd name="T62" fmla="*/ 55 w 55"/>
                <a:gd name="T63" fmla="*/ 30 h 56"/>
                <a:gd name="T64" fmla="*/ 55 w 55"/>
                <a:gd name="T65" fmla="*/ 30 h 56"/>
                <a:gd name="T66" fmla="*/ 36 w 55"/>
                <a:gd name="T67"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6">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9" y="52"/>
                  </a:moveTo>
                  <a:cubicBezTo>
                    <a:pt x="9" y="52"/>
                    <a:pt x="9" y="52"/>
                    <a:pt x="9" y="52"/>
                  </a:cubicBezTo>
                  <a:cubicBezTo>
                    <a:pt x="9" y="52"/>
                    <a:pt x="9" y="52"/>
                    <a:pt x="9" y="52"/>
                  </a:cubicBezTo>
                  <a:moveTo>
                    <a:pt x="9" y="52"/>
                  </a:moveTo>
                  <a:cubicBezTo>
                    <a:pt x="9" y="52"/>
                    <a:pt x="9" y="52"/>
                    <a:pt x="9" y="52"/>
                  </a:cubicBezTo>
                  <a:cubicBezTo>
                    <a:pt x="9" y="52"/>
                    <a:pt x="9" y="52"/>
                    <a:pt x="9" y="52"/>
                  </a:cubicBezTo>
                  <a:moveTo>
                    <a:pt x="9" y="52"/>
                  </a:moveTo>
                  <a:cubicBezTo>
                    <a:pt x="9" y="52"/>
                    <a:pt x="9" y="52"/>
                    <a:pt x="9" y="52"/>
                  </a:cubicBezTo>
                  <a:cubicBezTo>
                    <a:pt x="9" y="52"/>
                    <a:pt x="9" y="52"/>
                    <a:pt x="9" y="52"/>
                  </a:cubicBezTo>
                  <a:moveTo>
                    <a:pt x="40" y="35"/>
                  </a:moveTo>
                  <a:cubicBezTo>
                    <a:pt x="40" y="38"/>
                    <a:pt x="40" y="41"/>
                    <a:pt x="39" y="43"/>
                  </a:cubicBezTo>
                  <a:cubicBezTo>
                    <a:pt x="38" y="45"/>
                    <a:pt x="36" y="48"/>
                    <a:pt x="34" y="50"/>
                  </a:cubicBezTo>
                  <a:cubicBezTo>
                    <a:pt x="31" y="53"/>
                    <a:pt x="27" y="55"/>
                    <a:pt x="22" y="55"/>
                  </a:cubicBezTo>
                  <a:cubicBezTo>
                    <a:pt x="21" y="55"/>
                    <a:pt x="21" y="56"/>
                    <a:pt x="20" y="56"/>
                  </a:cubicBezTo>
                  <a:cubicBezTo>
                    <a:pt x="17" y="56"/>
                    <a:pt x="13" y="55"/>
                    <a:pt x="10" y="53"/>
                  </a:cubicBezTo>
                  <a:cubicBezTo>
                    <a:pt x="13" y="55"/>
                    <a:pt x="17" y="56"/>
                    <a:pt x="20" y="56"/>
                  </a:cubicBezTo>
                  <a:cubicBezTo>
                    <a:pt x="21" y="56"/>
                    <a:pt x="21" y="56"/>
                    <a:pt x="22" y="55"/>
                  </a:cubicBezTo>
                  <a:cubicBezTo>
                    <a:pt x="27" y="55"/>
                    <a:pt x="31" y="53"/>
                    <a:pt x="34" y="50"/>
                  </a:cubicBezTo>
                  <a:cubicBezTo>
                    <a:pt x="36" y="48"/>
                    <a:pt x="38" y="46"/>
                    <a:pt x="39" y="43"/>
                  </a:cubicBezTo>
                  <a:cubicBezTo>
                    <a:pt x="40" y="41"/>
                    <a:pt x="40" y="38"/>
                    <a:pt x="40" y="35"/>
                  </a:cubicBezTo>
                  <a:cubicBezTo>
                    <a:pt x="40" y="35"/>
                    <a:pt x="40" y="35"/>
                    <a:pt x="40" y="35"/>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1" y="6"/>
                  </a:moveTo>
                  <a:cubicBezTo>
                    <a:pt x="1" y="6"/>
                    <a:pt x="0" y="6"/>
                    <a:pt x="0" y="6"/>
                  </a:cubicBezTo>
                  <a:cubicBezTo>
                    <a:pt x="0"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0" y="0"/>
                  </a:moveTo>
                  <a:cubicBezTo>
                    <a:pt x="14" y="0"/>
                    <a:pt x="8" y="2"/>
                    <a:pt x="2" y="5"/>
                  </a:cubicBezTo>
                  <a:cubicBezTo>
                    <a:pt x="8" y="2"/>
                    <a:pt x="14" y="0"/>
                    <a:pt x="20" y="0"/>
                  </a:cubicBezTo>
                  <a:cubicBezTo>
                    <a:pt x="20" y="0"/>
                    <a:pt x="20" y="0"/>
                    <a:pt x="20" y="0"/>
                  </a:cubicBezTo>
                  <a:cubicBezTo>
                    <a:pt x="26" y="0"/>
                    <a:pt x="31" y="1"/>
                    <a:pt x="36" y="4"/>
                  </a:cubicBezTo>
                  <a:cubicBezTo>
                    <a:pt x="41" y="6"/>
                    <a:pt x="45" y="10"/>
                    <a:pt x="48" y="15"/>
                  </a:cubicBezTo>
                  <a:cubicBezTo>
                    <a:pt x="52" y="19"/>
                    <a:pt x="54" y="24"/>
                    <a:pt x="55" y="30"/>
                  </a:cubicBezTo>
                  <a:cubicBezTo>
                    <a:pt x="55" y="32"/>
                    <a:pt x="55" y="33"/>
                    <a:pt x="55" y="35"/>
                  </a:cubicBezTo>
                  <a:cubicBezTo>
                    <a:pt x="55" y="33"/>
                    <a:pt x="55" y="32"/>
                    <a:pt x="55" y="30"/>
                  </a:cubicBezTo>
                  <a:cubicBezTo>
                    <a:pt x="54" y="24"/>
                    <a:pt x="52" y="19"/>
                    <a:pt x="48" y="15"/>
                  </a:cubicBezTo>
                  <a:cubicBezTo>
                    <a:pt x="45" y="10"/>
                    <a:pt x="41" y="6"/>
                    <a:pt x="36" y="4"/>
                  </a:cubicBezTo>
                  <a:cubicBezTo>
                    <a:pt x="31" y="1"/>
                    <a:pt x="26" y="0"/>
                    <a:pt x="20"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8" name="Freeform 9">
              <a:extLst>
                <a:ext uri="{FF2B5EF4-FFF2-40B4-BE49-F238E27FC236}">
                  <a16:creationId xmlns:a16="http://schemas.microsoft.com/office/drawing/2014/main" id="{CC1A6703-F7EA-E6C6-192B-5A6D13269FD1}"/>
                </a:ext>
              </a:extLst>
            </p:cNvPr>
            <p:cNvSpPr>
              <a:spLocks noEditPoints="1"/>
            </p:cNvSpPr>
            <p:nvPr/>
          </p:nvSpPr>
          <p:spPr bwMode="auto">
            <a:xfrm>
              <a:off x="2566961" y="5088715"/>
              <a:ext cx="57583" cy="74702"/>
            </a:xfrm>
            <a:custGeom>
              <a:avLst/>
              <a:gdLst>
                <a:gd name="T0" fmla="*/ 3 w 56"/>
                <a:gd name="T1" fmla="*/ 28 h 71"/>
                <a:gd name="T2" fmla="*/ 21 w 56"/>
                <a:gd name="T3" fmla="*/ 15 h 71"/>
                <a:gd name="T4" fmla="*/ 37 w 56"/>
                <a:gd name="T5" fmla="*/ 22 h 71"/>
                <a:gd name="T6" fmla="*/ 41 w 56"/>
                <a:gd name="T7" fmla="*/ 35 h 71"/>
                <a:gd name="T8" fmla="*/ 40 w 56"/>
                <a:gd name="T9" fmla="*/ 43 h 71"/>
                <a:gd name="T10" fmla="*/ 23 w 56"/>
                <a:gd name="T11" fmla="*/ 55 h 71"/>
                <a:gd name="T12" fmla="*/ 11 w 56"/>
                <a:gd name="T13" fmla="*/ 53 h 71"/>
                <a:gd name="T14" fmla="*/ 11 w 56"/>
                <a:gd name="T15" fmla="*/ 53 h 71"/>
                <a:gd name="T16" fmla="*/ 11 w 56"/>
                <a:gd name="T17" fmla="*/ 53 h 71"/>
                <a:gd name="T18" fmla="*/ 11 w 56"/>
                <a:gd name="T19" fmla="*/ 53 h 71"/>
                <a:gd name="T20" fmla="*/ 11 w 56"/>
                <a:gd name="T21" fmla="*/ 53 h 71"/>
                <a:gd name="T22" fmla="*/ 10 w 56"/>
                <a:gd name="T23" fmla="*/ 52 h 71"/>
                <a:gd name="T24" fmla="*/ 10 w 56"/>
                <a:gd name="T25" fmla="*/ 52 h 71"/>
                <a:gd name="T26" fmla="*/ 10 w 56"/>
                <a:gd name="T27" fmla="*/ 52 h 71"/>
                <a:gd name="T28" fmla="*/ 10 w 56"/>
                <a:gd name="T29" fmla="*/ 52 h 71"/>
                <a:gd name="T30" fmla="*/ 1 w 56"/>
                <a:gd name="T31" fmla="*/ 35 h 71"/>
                <a:gd name="T32" fmla="*/ 21 w 56"/>
                <a:gd name="T33" fmla="*/ 0 h 71"/>
                <a:gd name="T34" fmla="*/ 3 w 56"/>
                <a:gd name="T35" fmla="*/ 5 h 71"/>
                <a:gd name="T36" fmla="*/ 3 w 56"/>
                <a:gd name="T37" fmla="*/ 5 h 71"/>
                <a:gd name="T38" fmla="*/ 2 w 56"/>
                <a:gd name="T39" fmla="*/ 5 h 71"/>
                <a:gd name="T40" fmla="*/ 2 w 56"/>
                <a:gd name="T41" fmla="*/ 6 h 71"/>
                <a:gd name="T42" fmla="*/ 2 w 56"/>
                <a:gd name="T43" fmla="*/ 6 h 71"/>
                <a:gd name="T44" fmla="*/ 2 w 56"/>
                <a:gd name="T45" fmla="*/ 6 h 71"/>
                <a:gd name="T46" fmla="*/ 1 w 56"/>
                <a:gd name="T47" fmla="*/ 6 h 71"/>
                <a:gd name="T48" fmla="*/ 1 w 56"/>
                <a:gd name="T49" fmla="*/ 6 h 71"/>
                <a:gd name="T50" fmla="*/ 0 w 56"/>
                <a:gd name="T51" fmla="*/ 7 h 71"/>
                <a:gd name="T52" fmla="*/ 0 w 56"/>
                <a:gd name="T53" fmla="*/ 64 h 71"/>
                <a:gd name="T54" fmla="*/ 21 w 56"/>
                <a:gd name="T55" fmla="*/ 71 h 71"/>
                <a:gd name="T56" fmla="*/ 46 w 56"/>
                <a:gd name="T57" fmla="*/ 60 h 71"/>
                <a:gd name="T58" fmla="*/ 56 w 56"/>
                <a:gd name="T59" fmla="*/ 35 h 71"/>
                <a:gd name="T60" fmla="*/ 49 w 56"/>
                <a:gd name="T61" fmla="*/ 15 h 71"/>
                <a:gd name="T62" fmla="*/ 21 w 56"/>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1">
                  <a:moveTo>
                    <a:pt x="1" y="35"/>
                  </a:moveTo>
                  <a:cubicBezTo>
                    <a:pt x="1" y="33"/>
                    <a:pt x="2" y="30"/>
                    <a:pt x="3" y="28"/>
                  </a:cubicBezTo>
                  <a:cubicBezTo>
                    <a:pt x="4" y="23"/>
                    <a:pt x="8" y="20"/>
                    <a:pt x="12" y="17"/>
                  </a:cubicBezTo>
                  <a:cubicBezTo>
                    <a:pt x="15" y="16"/>
                    <a:pt x="18" y="15"/>
                    <a:pt x="21" y="15"/>
                  </a:cubicBezTo>
                  <a:cubicBezTo>
                    <a:pt x="22" y="15"/>
                    <a:pt x="24" y="15"/>
                    <a:pt x="25" y="15"/>
                  </a:cubicBezTo>
                  <a:cubicBezTo>
                    <a:pt x="30" y="16"/>
                    <a:pt x="34" y="19"/>
                    <a:pt x="37" y="22"/>
                  </a:cubicBezTo>
                  <a:cubicBezTo>
                    <a:pt x="39" y="26"/>
                    <a:pt x="41" y="31"/>
                    <a:pt x="41" y="35"/>
                  </a:cubicBezTo>
                  <a:cubicBezTo>
                    <a:pt x="41" y="35"/>
                    <a:pt x="41" y="35"/>
                    <a:pt x="41" y="35"/>
                  </a:cubicBezTo>
                  <a:cubicBezTo>
                    <a:pt x="41" y="35"/>
                    <a:pt x="41" y="35"/>
                    <a:pt x="41" y="35"/>
                  </a:cubicBezTo>
                  <a:cubicBezTo>
                    <a:pt x="41" y="38"/>
                    <a:pt x="41" y="41"/>
                    <a:pt x="40" y="43"/>
                  </a:cubicBezTo>
                  <a:cubicBezTo>
                    <a:pt x="39" y="46"/>
                    <a:pt x="37" y="48"/>
                    <a:pt x="35" y="50"/>
                  </a:cubicBezTo>
                  <a:cubicBezTo>
                    <a:pt x="32" y="53"/>
                    <a:pt x="28" y="55"/>
                    <a:pt x="23" y="55"/>
                  </a:cubicBezTo>
                  <a:cubicBezTo>
                    <a:pt x="22" y="56"/>
                    <a:pt x="22" y="56"/>
                    <a:pt x="21" y="56"/>
                  </a:cubicBezTo>
                  <a:cubicBezTo>
                    <a:pt x="18" y="56"/>
                    <a:pt x="14" y="55"/>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6" y="50"/>
                    <a:pt x="3" y="46"/>
                    <a:pt x="2" y="41"/>
                  </a:cubicBezTo>
                  <a:cubicBezTo>
                    <a:pt x="1" y="39"/>
                    <a:pt x="1" y="37"/>
                    <a:pt x="1" y="35"/>
                  </a:cubicBezTo>
                  <a:cubicBezTo>
                    <a:pt x="1" y="35"/>
                    <a:pt x="1" y="35"/>
                    <a:pt x="1" y="35"/>
                  </a:cubicBezTo>
                  <a:moveTo>
                    <a:pt x="21" y="0"/>
                  </a:moveTo>
                  <a:cubicBezTo>
                    <a:pt x="15" y="0"/>
                    <a:pt x="9" y="2"/>
                    <a:pt x="3" y="5"/>
                  </a:cubicBezTo>
                  <a:cubicBezTo>
                    <a:pt x="3" y="5"/>
                    <a:pt x="3" y="5"/>
                    <a:pt x="3" y="5"/>
                  </a:cubicBezTo>
                  <a:cubicBezTo>
                    <a:pt x="3" y="5"/>
                    <a:pt x="3" y="5"/>
                    <a:pt x="3" y="5"/>
                  </a:cubicBezTo>
                  <a:cubicBezTo>
                    <a:pt x="3" y="5"/>
                    <a:pt x="3" y="5"/>
                    <a:pt x="3" y="5"/>
                  </a:cubicBezTo>
                  <a:cubicBezTo>
                    <a:pt x="3" y="5"/>
                    <a:pt x="3" y="5"/>
                    <a:pt x="3" y="5"/>
                  </a:cubicBezTo>
                  <a:cubicBezTo>
                    <a:pt x="3" y="5"/>
                    <a:pt x="3" y="5"/>
                    <a:pt x="2" y="5"/>
                  </a:cubicBezTo>
                  <a:cubicBezTo>
                    <a:pt x="2" y="5"/>
                    <a:pt x="2" y="5"/>
                    <a:pt x="2" y="5"/>
                  </a:cubicBezTo>
                  <a:cubicBezTo>
                    <a:pt x="2" y="5"/>
                    <a:pt x="2" y="5"/>
                    <a:pt x="2" y="6"/>
                  </a:cubicBezTo>
                  <a:cubicBezTo>
                    <a:pt x="2" y="6"/>
                    <a:pt x="2" y="6"/>
                    <a:pt x="2" y="6"/>
                  </a:cubicBezTo>
                  <a:cubicBezTo>
                    <a:pt x="2" y="6"/>
                    <a:pt x="2" y="6"/>
                    <a:pt x="2" y="6"/>
                  </a:cubicBezTo>
                  <a:cubicBezTo>
                    <a:pt x="2" y="6"/>
                    <a:pt x="2" y="6"/>
                    <a:pt x="2" y="6"/>
                  </a:cubicBezTo>
                  <a:cubicBezTo>
                    <a:pt x="2" y="6"/>
                    <a:pt x="2" y="6"/>
                    <a:pt x="2" y="6"/>
                  </a:cubicBezTo>
                  <a:cubicBezTo>
                    <a:pt x="2" y="6"/>
                    <a:pt x="1" y="6"/>
                    <a:pt x="1" y="6"/>
                  </a:cubicBezTo>
                  <a:cubicBezTo>
                    <a:pt x="1" y="6"/>
                    <a:pt x="1" y="6"/>
                    <a:pt x="1" y="6"/>
                  </a:cubicBezTo>
                  <a:cubicBezTo>
                    <a:pt x="1" y="6"/>
                    <a:pt x="1" y="6"/>
                    <a:pt x="1" y="6"/>
                  </a:cubicBezTo>
                  <a:cubicBezTo>
                    <a:pt x="1" y="6"/>
                    <a:pt x="1" y="6"/>
                    <a:pt x="1" y="6"/>
                  </a:cubicBezTo>
                  <a:cubicBezTo>
                    <a:pt x="1" y="6"/>
                    <a:pt x="1" y="6"/>
                    <a:pt x="1" y="6"/>
                  </a:cubicBezTo>
                  <a:cubicBezTo>
                    <a:pt x="1" y="7"/>
                    <a:pt x="1" y="7"/>
                    <a:pt x="0" y="7"/>
                  </a:cubicBezTo>
                  <a:cubicBezTo>
                    <a:pt x="0" y="7"/>
                    <a:pt x="0" y="7"/>
                    <a:pt x="0" y="7"/>
                  </a:cubicBezTo>
                  <a:cubicBezTo>
                    <a:pt x="0" y="64"/>
                    <a:pt x="0" y="64"/>
                    <a:pt x="0" y="64"/>
                  </a:cubicBezTo>
                  <a:cubicBezTo>
                    <a:pt x="5" y="67"/>
                    <a:pt x="10" y="69"/>
                    <a:pt x="15" y="70"/>
                  </a:cubicBezTo>
                  <a:cubicBezTo>
                    <a:pt x="17" y="70"/>
                    <a:pt x="19" y="71"/>
                    <a:pt x="21" y="71"/>
                  </a:cubicBezTo>
                  <a:cubicBezTo>
                    <a:pt x="25" y="71"/>
                    <a:pt x="28" y="70"/>
                    <a:pt x="32" y="69"/>
                  </a:cubicBezTo>
                  <a:cubicBezTo>
                    <a:pt x="37" y="67"/>
                    <a:pt x="42" y="64"/>
                    <a:pt x="46" y="60"/>
                  </a:cubicBezTo>
                  <a:cubicBezTo>
                    <a:pt x="50" y="56"/>
                    <a:pt x="53" y="52"/>
                    <a:pt x="54" y="46"/>
                  </a:cubicBezTo>
                  <a:cubicBezTo>
                    <a:pt x="56" y="43"/>
                    <a:pt x="56" y="39"/>
                    <a:pt x="56" y="35"/>
                  </a:cubicBezTo>
                  <a:cubicBezTo>
                    <a:pt x="56" y="33"/>
                    <a:pt x="56" y="32"/>
                    <a:pt x="56" y="30"/>
                  </a:cubicBezTo>
                  <a:cubicBezTo>
                    <a:pt x="55" y="24"/>
                    <a:pt x="53" y="19"/>
                    <a:pt x="49" y="15"/>
                  </a:cubicBezTo>
                  <a:cubicBezTo>
                    <a:pt x="46" y="10"/>
                    <a:pt x="42" y="6"/>
                    <a:pt x="37" y="4"/>
                  </a:cubicBezTo>
                  <a:cubicBezTo>
                    <a:pt x="32" y="1"/>
                    <a:pt x="27" y="0"/>
                    <a:pt x="21" y="0"/>
                  </a:cubicBezTo>
                  <a:cubicBezTo>
                    <a:pt x="21" y="0"/>
                    <a:pt x="21" y="0"/>
                    <a:pt x="21"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9" name="Freeform 10">
              <a:extLst>
                <a:ext uri="{FF2B5EF4-FFF2-40B4-BE49-F238E27FC236}">
                  <a16:creationId xmlns:a16="http://schemas.microsoft.com/office/drawing/2014/main" id="{6DD5EE30-7311-EE07-2368-A33E8530A32E}"/>
                </a:ext>
              </a:extLst>
            </p:cNvPr>
            <p:cNvSpPr>
              <a:spLocks noEditPoints="1"/>
            </p:cNvSpPr>
            <p:nvPr/>
          </p:nvSpPr>
          <p:spPr bwMode="auto">
            <a:xfrm>
              <a:off x="2566961" y="5079377"/>
              <a:ext cx="21788" cy="90265"/>
            </a:xfrm>
            <a:custGeom>
              <a:avLst/>
              <a:gdLst>
                <a:gd name="T0" fmla="*/ 4 w 21"/>
                <a:gd name="T1" fmla="*/ 88 h 88"/>
                <a:gd name="T2" fmla="*/ 4 w 21"/>
                <a:gd name="T3" fmla="*/ 88 h 88"/>
                <a:gd name="T4" fmla="*/ 4 w 21"/>
                <a:gd name="T5" fmla="*/ 88 h 88"/>
                <a:gd name="T6" fmla="*/ 4 w 21"/>
                <a:gd name="T7" fmla="*/ 87 h 88"/>
                <a:gd name="T8" fmla="*/ 4 w 21"/>
                <a:gd name="T9" fmla="*/ 87 h 88"/>
                <a:gd name="T10" fmla="*/ 4 w 21"/>
                <a:gd name="T11" fmla="*/ 87 h 88"/>
                <a:gd name="T12" fmla="*/ 4 w 21"/>
                <a:gd name="T13" fmla="*/ 87 h 88"/>
                <a:gd name="T14" fmla="*/ 4 w 21"/>
                <a:gd name="T15" fmla="*/ 87 h 88"/>
                <a:gd name="T16" fmla="*/ 4 w 21"/>
                <a:gd name="T17" fmla="*/ 87 h 88"/>
                <a:gd name="T18" fmla="*/ 3 w 21"/>
                <a:gd name="T19" fmla="*/ 87 h 88"/>
                <a:gd name="T20" fmla="*/ 3 w 21"/>
                <a:gd name="T21" fmla="*/ 87 h 88"/>
                <a:gd name="T22" fmla="*/ 3 w 21"/>
                <a:gd name="T23" fmla="*/ 87 h 88"/>
                <a:gd name="T24" fmla="*/ 3 w 21"/>
                <a:gd name="T25" fmla="*/ 87 h 88"/>
                <a:gd name="T26" fmla="*/ 3 w 21"/>
                <a:gd name="T27" fmla="*/ 87 h 88"/>
                <a:gd name="T28" fmla="*/ 3 w 21"/>
                <a:gd name="T29" fmla="*/ 87 h 88"/>
                <a:gd name="T30" fmla="*/ 3 w 21"/>
                <a:gd name="T31" fmla="*/ 87 h 88"/>
                <a:gd name="T32" fmla="*/ 3 w 21"/>
                <a:gd name="T33" fmla="*/ 87 h 88"/>
                <a:gd name="T34" fmla="*/ 3 w 21"/>
                <a:gd name="T35" fmla="*/ 87 h 88"/>
                <a:gd name="T36" fmla="*/ 2 w 21"/>
                <a:gd name="T37" fmla="*/ 87 h 88"/>
                <a:gd name="T38" fmla="*/ 2 w 21"/>
                <a:gd name="T39" fmla="*/ 87 h 88"/>
                <a:gd name="T40" fmla="*/ 2 w 21"/>
                <a:gd name="T41" fmla="*/ 87 h 88"/>
                <a:gd name="T42" fmla="*/ 2 w 21"/>
                <a:gd name="T43" fmla="*/ 87 h 88"/>
                <a:gd name="T44" fmla="*/ 2 w 21"/>
                <a:gd name="T45" fmla="*/ 87 h 88"/>
                <a:gd name="T46" fmla="*/ 2 w 21"/>
                <a:gd name="T47" fmla="*/ 87 h 88"/>
                <a:gd name="T48" fmla="*/ 2 w 21"/>
                <a:gd name="T49" fmla="*/ 86 h 88"/>
                <a:gd name="T50" fmla="*/ 2 w 21"/>
                <a:gd name="T51" fmla="*/ 86 h 88"/>
                <a:gd name="T52" fmla="*/ 2 w 21"/>
                <a:gd name="T53" fmla="*/ 86 h 88"/>
                <a:gd name="T54" fmla="*/ 1 w 21"/>
                <a:gd name="T55" fmla="*/ 86 h 88"/>
                <a:gd name="T56" fmla="*/ 2 w 21"/>
                <a:gd name="T57" fmla="*/ 86 h 88"/>
                <a:gd name="T58" fmla="*/ 1 w 21"/>
                <a:gd name="T59" fmla="*/ 86 h 88"/>
                <a:gd name="T60" fmla="*/ 1 w 21"/>
                <a:gd name="T61" fmla="*/ 86 h 88"/>
                <a:gd name="T62" fmla="*/ 1 w 21"/>
                <a:gd name="T63" fmla="*/ 86 h 88"/>
                <a:gd name="T64" fmla="*/ 1 w 21"/>
                <a:gd name="T65" fmla="*/ 86 h 88"/>
                <a:gd name="T66" fmla="*/ 1 w 21"/>
                <a:gd name="T67" fmla="*/ 86 h 88"/>
                <a:gd name="T68" fmla="*/ 1 w 21"/>
                <a:gd name="T69" fmla="*/ 86 h 88"/>
                <a:gd name="T70" fmla="*/ 1 w 21"/>
                <a:gd name="T71" fmla="*/ 86 h 88"/>
                <a:gd name="T72" fmla="*/ 0 w 21"/>
                <a:gd name="T73" fmla="*/ 86 h 88"/>
                <a:gd name="T74" fmla="*/ 0 w 21"/>
                <a:gd name="T75" fmla="*/ 86 h 88"/>
                <a:gd name="T76" fmla="*/ 1 w 21"/>
                <a:gd name="T77" fmla="*/ 86 h 88"/>
                <a:gd name="T78" fmla="*/ 0 w 21"/>
                <a:gd name="T79" fmla="*/ 86 h 88"/>
                <a:gd name="T80" fmla="*/ 21 w 21"/>
                <a:gd name="T81" fmla="*/ 0 h 88"/>
                <a:gd name="T82" fmla="*/ 0 w 21"/>
                <a:gd name="T83" fmla="*/ 5 h 88"/>
                <a:gd name="T84" fmla="*/ 0 w 21"/>
                <a:gd name="T85" fmla="*/ 5 h 88"/>
                <a:gd name="T86" fmla="*/ 21 w 21"/>
                <a:gd name="T87" fmla="*/ 0 h 88"/>
                <a:gd name="T88" fmla="*/ 21 w 21"/>
                <a:gd name="T8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88">
                  <a:moveTo>
                    <a:pt x="4" y="88"/>
                  </a:moveTo>
                  <a:cubicBezTo>
                    <a:pt x="4" y="88"/>
                    <a:pt x="4" y="88"/>
                    <a:pt x="4" y="88"/>
                  </a:cubicBezTo>
                  <a:cubicBezTo>
                    <a:pt x="4" y="88"/>
                    <a:pt x="4" y="88"/>
                    <a:pt x="4" y="88"/>
                  </a:cubicBezTo>
                  <a:moveTo>
                    <a:pt x="4" y="87"/>
                  </a:moveTo>
                  <a:cubicBezTo>
                    <a:pt x="4" y="87"/>
                    <a:pt x="4" y="87"/>
                    <a:pt x="4" y="87"/>
                  </a:cubicBezTo>
                  <a:cubicBezTo>
                    <a:pt x="4" y="87"/>
                    <a:pt x="4" y="87"/>
                    <a:pt x="4" y="87"/>
                  </a:cubicBezTo>
                  <a:moveTo>
                    <a:pt x="4" y="87"/>
                  </a:moveTo>
                  <a:cubicBezTo>
                    <a:pt x="4" y="87"/>
                    <a:pt x="4" y="87"/>
                    <a:pt x="4" y="87"/>
                  </a:cubicBezTo>
                  <a:cubicBezTo>
                    <a:pt x="4" y="87"/>
                    <a:pt x="4" y="87"/>
                    <a:pt x="4" y="87"/>
                  </a:cubicBezTo>
                  <a:moveTo>
                    <a:pt x="3" y="87"/>
                  </a:moveTo>
                  <a:cubicBezTo>
                    <a:pt x="3" y="87"/>
                    <a:pt x="3" y="87"/>
                    <a:pt x="3" y="87"/>
                  </a:cubicBezTo>
                  <a:cubicBezTo>
                    <a:pt x="3" y="87"/>
                    <a:pt x="3" y="87"/>
                    <a:pt x="3" y="87"/>
                  </a:cubicBezTo>
                  <a:moveTo>
                    <a:pt x="3" y="87"/>
                  </a:moveTo>
                  <a:cubicBezTo>
                    <a:pt x="3" y="87"/>
                    <a:pt x="3" y="87"/>
                    <a:pt x="3" y="87"/>
                  </a:cubicBezTo>
                  <a:cubicBezTo>
                    <a:pt x="3" y="87"/>
                    <a:pt x="3" y="87"/>
                    <a:pt x="3" y="87"/>
                  </a:cubicBezTo>
                  <a:moveTo>
                    <a:pt x="3" y="87"/>
                  </a:moveTo>
                  <a:cubicBezTo>
                    <a:pt x="3" y="87"/>
                    <a:pt x="3" y="87"/>
                    <a:pt x="3" y="87"/>
                  </a:cubicBezTo>
                  <a:cubicBezTo>
                    <a:pt x="3" y="87"/>
                    <a:pt x="3" y="87"/>
                    <a:pt x="3" y="87"/>
                  </a:cubicBezTo>
                  <a:moveTo>
                    <a:pt x="2" y="87"/>
                  </a:moveTo>
                  <a:cubicBezTo>
                    <a:pt x="2" y="87"/>
                    <a:pt x="2" y="87"/>
                    <a:pt x="2" y="87"/>
                  </a:cubicBezTo>
                  <a:cubicBezTo>
                    <a:pt x="2" y="87"/>
                    <a:pt x="2" y="87"/>
                    <a:pt x="2" y="87"/>
                  </a:cubicBezTo>
                  <a:moveTo>
                    <a:pt x="2" y="87"/>
                  </a:moveTo>
                  <a:cubicBezTo>
                    <a:pt x="2" y="87"/>
                    <a:pt x="2" y="87"/>
                    <a:pt x="2" y="87"/>
                  </a:cubicBezTo>
                  <a:cubicBezTo>
                    <a:pt x="2" y="87"/>
                    <a:pt x="2" y="87"/>
                    <a:pt x="2" y="87"/>
                  </a:cubicBezTo>
                  <a:moveTo>
                    <a:pt x="2" y="86"/>
                  </a:moveTo>
                  <a:cubicBezTo>
                    <a:pt x="2" y="86"/>
                    <a:pt x="2" y="86"/>
                    <a:pt x="2" y="86"/>
                  </a:cubicBezTo>
                  <a:cubicBezTo>
                    <a:pt x="2" y="86"/>
                    <a:pt x="2" y="86"/>
                    <a:pt x="2" y="86"/>
                  </a:cubicBezTo>
                  <a:moveTo>
                    <a:pt x="1" y="86"/>
                  </a:moveTo>
                  <a:cubicBezTo>
                    <a:pt x="1" y="86"/>
                    <a:pt x="1" y="86"/>
                    <a:pt x="2" y="86"/>
                  </a:cubicBezTo>
                  <a:cubicBezTo>
                    <a:pt x="1" y="86"/>
                    <a:pt x="1" y="86"/>
                    <a:pt x="1" y="86"/>
                  </a:cubicBezTo>
                  <a:moveTo>
                    <a:pt x="1" y="86"/>
                  </a:moveTo>
                  <a:cubicBezTo>
                    <a:pt x="1" y="86"/>
                    <a:pt x="1" y="86"/>
                    <a:pt x="1" y="86"/>
                  </a:cubicBezTo>
                  <a:cubicBezTo>
                    <a:pt x="1" y="86"/>
                    <a:pt x="1" y="86"/>
                    <a:pt x="1" y="86"/>
                  </a:cubicBezTo>
                  <a:moveTo>
                    <a:pt x="1" y="86"/>
                  </a:moveTo>
                  <a:cubicBezTo>
                    <a:pt x="1" y="86"/>
                    <a:pt x="1" y="86"/>
                    <a:pt x="1" y="86"/>
                  </a:cubicBezTo>
                  <a:cubicBezTo>
                    <a:pt x="1" y="86"/>
                    <a:pt x="1" y="86"/>
                    <a:pt x="1" y="86"/>
                  </a:cubicBezTo>
                  <a:moveTo>
                    <a:pt x="0" y="86"/>
                  </a:moveTo>
                  <a:cubicBezTo>
                    <a:pt x="0" y="86"/>
                    <a:pt x="0" y="86"/>
                    <a:pt x="0" y="86"/>
                  </a:cubicBezTo>
                  <a:cubicBezTo>
                    <a:pt x="0" y="86"/>
                    <a:pt x="1" y="86"/>
                    <a:pt x="1" y="86"/>
                  </a:cubicBezTo>
                  <a:cubicBezTo>
                    <a:pt x="1" y="86"/>
                    <a:pt x="0" y="86"/>
                    <a:pt x="0" y="86"/>
                  </a:cubicBezTo>
                  <a:moveTo>
                    <a:pt x="21" y="0"/>
                  </a:moveTo>
                  <a:cubicBezTo>
                    <a:pt x="14" y="0"/>
                    <a:pt x="7" y="2"/>
                    <a:pt x="0" y="5"/>
                  </a:cubicBezTo>
                  <a:cubicBezTo>
                    <a:pt x="0" y="5"/>
                    <a:pt x="0" y="5"/>
                    <a:pt x="0" y="5"/>
                  </a:cubicBezTo>
                  <a:cubicBezTo>
                    <a:pt x="7" y="2"/>
                    <a:pt x="14" y="0"/>
                    <a:pt x="21" y="0"/>
                  </a:cubicBezTo>
                  <a:cubicBezTo>
                    <a:pt x="21" y="0"/>
                    <a:pt x="21" y="0"/>
                    <a:pt x="21"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0" name="Freeform 11">
              <a:extLst>
                <a:ext uri="{FF2B5EF4-FFF2-40B4-BE49-F238E27FC236}">
                  <a16:creationId xmlns:a16="http://schemas.microsoft.com/office/drawing/2014/main" id="{70577F58-9656-7D8C-5888-D5DD8F8DF053}"/>
                </a:ext>
              </a:extLst>
            </p:cNvPr>
            <p:cNvSpPr>
              <a:spLocks/>
            </p:cNvSpPr>
            <p:nvPr/>
          </p:nvSpPr>
          <p:spPr bwMode="auto">
            <a:xfrm>
              <a:off x="2566961" y="5060701"/>
              <a:ext cx="85597" cy="130729"/>
            </a:xfrm>
            <a:custGeom>
              <a:avLst/>
              <a:gdLst>
                <a:gd name="T0" fmla="*/ 21 w 83"/>
                <a:gd name="T1" fmla="*/ 0 h 125"/>
                <a:gd name="T2" fmla="*/ 0 w 83"/>
                <a:gd name="T3" fmla="*/ 3 h 125"/>
                <a:gd name="T4" fmla="*/ 0 w 83"/>
                <a:gd name="T5" fmla="*/ 22 h 125"/>
                <a:gd name="T6" fmla="*/ 21 w 83"/>
                <a:gd name="T7" fmla="*/ 17 h 125"/>
                <a:gd name="T8" fmla="*/ 21 w 83"/>
                <a:gd name="T9" fmla="*/ 17 h 125"/>
                <a:gd name="T10" fmla="*/ 21 w 83"/>
                <a:gd name="T11" fmla="*/ 17 h 125"/>
                <a:gd name="T12" fmla="*/ 23 w 83"/>
                <a:gd name="T13" fmla="*/ 17 h 125"/>
                <a:gd name="T14" fmla="*/ 45 w 83"/>
                <a:gd name="T15" fmla="*/ 23 h 125"/>
                <a:gd name="T16" fmla="*/ 60 w 83"/>
                <a:gd name="T17" fmla="*/ 40 h 125"/>
                <a:gd name="T18" fmla="*/ 66 w 83"/>
                <a:gd name="T19" fmla="*/ 62 h 125"/>
                <a:gd name="T20" fmla="*/ 60 w 83"/>
                <a:gd name="T21" fmla="*/ 85 h 125"/>
                <a:gd name="T22" fmla="*/ 45 w 83"/>
                <a:gd name="T23" fmla="*/ 101 h 125"/>
                <a:gd name="T24" fmla="*/ 23 w 83"/>
                <a:gd name="T25" fmla="*/ 108 h 125"/>
                <a:gd name="T26" fmla="*/ 21 w 83"/>
                <a:gd name="T27" fmla="*/ 108 h 125"/>
                <a:gd name="T28" fmla="*/ 4 w 83"/>
                <a:gd name="T29" fmla="*/ 105 h 125"/>
                <a:gd name="T30" fmla="*/ 4 w 83"/>
                <a:gd name="T31" fmla="*/ 105 h 125"/>
                <a:gd name="T32" fmla="*/ 4 w 83"/>
                <a:gd name="T33" fmla="*/ 104 h 125"/>
                <a:gd name="T34" fmla="*/ 4 w 83"/>
                <a:gd name="T35" fmla="*/ 104 h 125"/>
                <a:gd name="T36" fmla="*/ 4 w 83"/>
                <a:gd name="T37" fmla="*/ 104 h 125"/>
                <a:gd name="T38" fmla="*/ 4 w 83"/>
                <a:gd name="T39" fmla="*/ 104 h 125"/>
                <a:gd name="T40" fmla="*/ 3 w 83"/>
                <a:gd name="T41" fmla="*/ 104 h 125"/>
                <a:gd name="T42" fmla="*/ 3 w 83"/>
                <a:gd name="T43" fmla="*/ 104 h 125"/>
                <a:gd name="T44" fmla="*/ 3 w 83"/>
                <a:gd name="T45" fmla="*/ 104 h 125"/>
                <a:gd name="T46" fmla="*/ 3 w 83"/>
                <a:gd name="T47" fmla="*/ 104 h 125"/>
                <a:gd name="T48" fmla="*/ 3 w 83"/>
                <a:gd name="T49" fmla="*/ 104 h 125"/>
                <a:gd name="T50" fmla="*/ 3 w 83"/>
                <a:gd name="T51" fmla="*/ 104 h 125"/>
                <a:gd name="T52" fmla="*/ 2 w 83"/>
                <a:gd name="T53" fmla="*/ 104 h 125"/>
                <a:gd name="T54" fmla="*/ 2 w 83"/>
                <a:gd name="T55" fmla="*/ 104 h 125"/>
                <a:gd name="T56" fmla="*/ 2 w 83"/>
                <a:gd name="T57" fmla="*/ 104 h 125"/>
                <a:gd name="T58" fmla="*/ 2 w 83"/>
                <a:gd name="T59" fmla="*/ 104 h 125"/>
                <a:gd name="T60" fmla="*/ 2 w 83"/>
                <a:gd name="T61" fmla="*/ 103 h 125"/>
                <a:gd name="T62" fmla="*/ 2 w 83"/>
                <a:gd name="T63" fmla="*/ 103 h 125"/>
                <a:gd name="T64" fmla="*/ 2 w 83"/>
                <a:gd name="T65" fmla="*/ 103 h 125"/>
                <a:gd name="T66" fmla="*/ 1 w 83"/>
                <a:gd name="T67" fmla="*/ 103 h 125"/>
                <a:gd name="T68" fmla="*/ 1 w 83"/>
                <a:gd name="T69" fmla="*/ 103 h 125"/>
                <a:gd name="T70" fmla="*/ 1 w 83"/>
                <a:gd name="T71" fmla="*/ 103 h 125"/>
                <a:gd name="T72" fmla="*/ 1 w 83"/>
                <a:gd name="T73" fmla="*/ 103 h 125"/>
                <a:gd name="T74" fmla="*/ 1 w 83"/>
                <a:gd name="T75" fmla="*/ 103 h 125"/>
                <a:gd name="T76" fmla="*/ 1 w 83"/>
                <a:gd name="T77" fmla="*/ 103 h 125"/>
                <a:gd name="T78" fmla="*/ 0 w 83"/>
                <a:gd name="T79" fmla="*/ 103 h 125"/>
                <a:gd name="T80" fmla="*/ 0 w 83"/>
                <a:gd name="T81" fmla="*/ 122 h 125"/>
                <a:gd name="T82" fmla="*/ 21 w 83"/>
                <a:gd name="T83" fmla="*/ 125 h 125"/>
                <a:gd name="T84" fmla="*/ 30 w 83"/>
                <a:gd name="T85" fmla="*/ 124 h 125"/>
                <a:gd name="T86" fmla="*/ 57 w 83"/>
                <a:gd name="T87" fmla="*/ 114 h 125"/>
                <a:gd name="T88" fmla="*/ 76 w 83"/>
                <a:gd name="T89" fmla="*/ 91 h 125"/>
                <a:gd name="T90" fmla="*/ 83 w 83"/>
                <a:gd name="T91" fmla="*/ 62 h 125"/>
                <a:gd name="T92" fmla="*/ 76 w 83"/>
                <a:gd name="T93" fmla="*/ 33 h 125"/>
                <a:gd name="T94" fmla="*/ 57 w 83"/>
                <a:gd name="T95" fmla="*/ 11 h 125"/>
                <a:gd name="T96" fmla="*/ 30 w 83"/>
                <a:gd name="T97" fmla="*/ 0 h 125"/>
                <a:gd name="T98" fmla="*/ 21 w 83"/>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 h="125">
                  <a:moveTo>
                    <a:pt x="21" y="0"/>
                  </a:moveTo>
                  <a:cubicBezTo>
                    <a:pt x="14" y="0"/>
                    <a:pt x="7" y="1"/>
                    <a:pt x="0" y="3"/>
                  </a:cubicBezTo>
                  <a:cubicBezTo>
                    <a:pt x="0" y="22"/>
                    <a:pt x="0" y="22"/>
                    <a:pt x="0" y="22"/>
                  </a:cubicBezTo>
                  <a:cubicBezTo>
                    <a:pt x="7" y="19"/>
                    <a:pt x="14" y="17"/>
                    <a:pt x="21" y="17"/>
                  </a:cubicBezTo>
                  <a:cubicBezTo>
                    <a:pt x="21" y="17"/>
                    <a:pt x="21" y="17"/>
                    <a:pt x="21" y="17"/>
                  </a:cubicBezTo>
                  <a:cubicBezTo>
                    <a:pt x="21" y="17"/>
                    <a:pt x="21" y="17"/>
                    <a:pt x="21" y="17"/>
                  </a:cubicBezTo>
                  <a:cubicBezTo>
                    <a:pt x="22" y="17"/>
                    <a:pt x="22" y="17"/>
                    <a:pt x="23" y="17"/>
                  </a:cubicBezTo>
                  <a:cubicBezTo>
                    <a:pt x="30" y="17"/>
                    <a:pt x="38" y="19"/>
                    <a:pt x="45" y="23"/>
                  </a:cubicBezTo>
                  <a:cubicBezTo>
                    <a:pt x="51" y="28"/>
                    <a:pt x="57" y="33"/>
                    <a:pt x="60" y="40"/>
                  </a:cubicBezTo>
                  <a:cubicBezTo>
                    <a:pt x="64" y="47"/>
                    <a:pt x="66" y="55"/>
                    <a:pt x="66" y="62"/>
                  </a:cubicBezTo>
                  <a:cubicBezTo>
                    <a:pt x="66" y="70"/>
                    <a:pt x="64" y="78"/>
                    <a:pt x="60" y="85"/>
                  </a:cubicBezTo>
                  <a:cubicBezTo>
                    <a:pt x="57" y="91"/>
                    <a:pt x="51" y="97"/>
                    <a:pt x="45" y="101"/>
                  </a:cubicBezTo>
                  <a:cubicBezTo>
                    <a:pt x="38" y="105"/>
                    <a:pt x="30" y="108"/>
                    <a:pt x="23" y="108"/>
                  </a:cubicBezTo>
                  <a:cubicBezTo>
                    <a:pt x="22" y="108"/>
                    <a:pt x="22" y="108"/>
                    <a:pt x="21" y="108"/>
                  </a:cubicBezTo>
                  <a:cubicBezTo>
                    <a:pt x="15" y="108"/>
                    <a:pt x="10" y="107"/>
                    <a:pt x="4" y="105"/>
                  </a:cubicBezTo>
                  <a:cubicBezTo>
                    <a:pt x="4" y="105"/>
                    <a:pt x="4" y="105"/>
                    <a:pt x="4" y="105"/>
                  </a:cubicBezTo>
                  <a:cubicBezTo>
                    <a:pt x="4" y="105"/>
                    <a:pt x="4" y="104"/>
                    <a:pt x="4" y="104"/>
                  </a:cubicBezTo>
                  <a:cubicBezTo>
                    <a:pt x="4" y="104"/>
                    <a:pt x="4" y="104"/>
                    <a:pt x="4" y="104"/>
                  </a:cubicBezTo>
                  <a:cubicBezTo>
                    <a:pt x="4" y="104"/>
                    <a:pt x="4" y="104"/>
                    <a:pt x="4" y="104"/>
                  </a:cubicBezTo>
                  <a:cubicBezTo>
                    <a:pt x="4" y="104"/>
                    <a:pt x="4" y="104"/>
                    <a:pt x="4" y="104"/>
                  </a:cubicBezTo>
                  <a:cubicBezTo>
                    <a:pt x="4"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2" y="104"/>
                  </a:cubicBezTo>
                  <a:cubicBezTo>
                    <a:pt x="2" y="104"/>
                    <a:pt x="2" y="104"/>
                    <a:pt x="2" y="104"/>
                  </a:cubicBezTo>
                  <a:cubicBezTo>
                    <a:pt x="2" y="104"/>
                    <a:pt x="2" y="104"/>
                    <a:pt x="2" y="104"/>
                  </a:cubicBezTo>
                  <a:cubicBezTo>
                    <a:pt x="2" y="104"/>
                    <a:pt x="2" y="104"/>
                    <a:pt x="2" y="104"/>
                  </a:cubicBezTo>
                  <a:cubicBezTo>
                    <a:pt x="2" y="104"/>
                    <a:pt x="2" y="104"/>
                    <a:pt x="2" y="103"/>
                  </a:cubicBezTo>
                  <a:cubicBezTo>
                    <a:pt x="2" y="103"/>
                    <a:pt x="2" y="103"/>
                    <a:pt x="2" y="103"/>
                  </a:cubicBezTo>
                  <a:cubicBezTo>
                    <a:pt x="2" y="103"/>
                    <a:pt x="2" y="103"/>
                    <a:pt x="2"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0" y="103"/>
                    <a:pt x="0" y="103"/>
                  </a:cubicBezTo>
                  <a:cubicBezTo>
                    <a:pt x="0" y="122"/>
                    <a:pt x="0" y="122"/>
                    <a:pt x="0" y="122"/>
                  </a:cubicBezTo>
                  <a:cubicBezTo>
                    <a:pt x="7" y="124"/>
                    <a:pt x="14" y="125"/>
                    <a:pt x="21" y="125"/>
                  </a:cubicBezTo>
                  <a:cubicBezTo>
                    <a:pt x="24" y="125"/>
                    <a:pt x="27" y="125"/>
                    <a:pt x="30" y="124"/>
                  </a:cubicBezTo>
                  <a:cubicBezTo>
                    <a:pt x="40" y="123"/>
                    <a:pt x="49" y="119"/>
                    <a:pt x="57" y="114"/>
                  </a:cubicBezTo>
                  <a:cubicBezTo>
                    <a:pt x="65" y="108"/>
                    <a:pt x="72" y="100"/>
                    <a:pt x="76" y="91"/>
                  </a:cubicBezTo>
                  <a:cubicBezTo>
                    <a:pt x="81" y="82"/>
                    <a:pt x="83" y="72"/>
                    <a:pt x="83" y="62"/>
                  </a:cubicBezTo>
                  <a:cubicBezTo>
                    <a:pt x="83" y="52"/>
                    <a:pt x="81" y="42"/>
                    <a:pt x="76" y="33"/>
                  </a:cubicBezTo>
                  <a:cubicBezTo>
                    <a:pt x="72" y="25"/>
                    <a:pt x="65" y="17"/>
                    <a:pt x="57" y="11"/>
                  </a:cubicBezTo>
                  <a:cubicBezTo>
                    <a:pt x="49" y="5"/>
                    <a:pt x="40" y="2"/>
                    <a:pt x="30" y="0"/>
                  </a:cubicBezTo>
                  <a:cubicBezTo>
                    <a:pt x="27" y="0"/>
                    <a:pt x="24" y="0"/>
                    <a:pt x="21"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2" name="Freeform 12">
              <a:extLst>
                <a:ext uri="{FF2B5EF4-FFF2-40B4-BE49-F238E27FC236}">
                  <a16:creationId xmlns:a16="http://schemas.microsoft.com/office/drawing/2014/main" id="{B6156BC9-9EC8-7F38-5CBA-AD2C2DA6295B}"/>
                </a:ext>
              </a:extLst>
            </p:cNvPr>
            <p:cNvSpPr>
              <a:spLocks/>
            </p:cNvSpPr>
            <p:nvPr/>
          </p:nvSpPr>
          <p:spPr bwMode="auto">
            <a:xfrm>
              <a:off x="2879776" y="5014012"/>
              <a:ext cx="15563" cy="59139"/>
            </a:xfrm>
            <a:custGeom>
              <a:avLst/>
              <a:gdLst>
                <a:gd name="T0" fmla="*/ 0 w 15"/>
                <a:gd name="T1" fmla="*/ 57 h 57"/>
                <a:gd name="T2" fmla="*/ 0 w 15"/>
                <a:gd name="T3" fmla="*/ 0 h 57"/>
                <a:gd name="T4" fmla="*/ 11 w 15"/>
                <a:gd name="T5" fmla="*/ 13 h 57"/>
                <a:gd name="T6" fmla="*/ 15 w 15"/>
                <a:gd name="T7" fmla="*/ 29 h 57"/>
                <a:gd name="T8" fmla="*/ 11 w 15"/>
                <a:gd name="T9" fmla="*/ 45 h 57"/>
                <a:gd name="T10" fmla="*/ 0 w 15"/>
                <a:gd name="T11" fmla="*/ 57 h 57"/>
              </a:gdLst>
              <a:ahLst/>
              <a:cxnLst>
                <a:cxn ang="0">
                  <a:pos x="T0" y="T1"/>
                </a:cxn>
                <a:cxn ang="0">
                  <a:pos x="T2" y="T3"/>
                </a:cxn>
                <a:cxn ang="0">
                  <a:pos x="T4" y="T5"/>
                </a:cxn>
                <a:cxn ang="0">
                  <a:pos x="T6" y="T7"/>
                </a:cxn>
                <a:cxn ang="0">
                  <a:pos x="T8" y="T9"/>
                </a:cxn>
                <a:cxn ang="0">
                  <a:pos x="T10" y="T11"/>
                </a:cxn>
              </a:cxnLst>
              <a:rect l="0" t="0" r="r" b="b"/>
              <a:pathLst>
                <a:path w="15" h="57">
                  <a:moveTo>
                    <a:pt x="0" y="57"/>
                  </a:moveTo>
                  <a:cubicBezTo>
                    <a:pt x="0" y="0"/>
                    <a:pt x="0" y="0"/>
                    <a:pt x="0" y="0"/>
                  </a:cubicBezTo>
                  <a:cubicBezTo>
                    <a:pt x="5" y="3"/>
                    <a:pt x="8" y="8"/>
                    <a:pt x="11" y="13"/>
                  </a:cubicBezTo>
                  <a:cubicBezTo>
                    <a:pt x="13" y="18"/>
                    <a:pt x="15" y="23"/>
                    <a:pt x="15" y="29"/>
                  </a:cubicBezTo>
                  <a:cubicBezTo>
                    <a:pt x="15" y="34"/>
                    <a:pt x="13" y="40"/>
                    <a:pt x="11" y="45"/>
                  </a:cubicBezTo>
                  <a:cubicBezTo>
                    <a:pt x="8" y="50"/>
                    <a:pt x="5" y="54"/>
                    <a:pt x="0" y="57"/>
                  </a:cubicBezTo>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3" name="Freeform 13">
              <a:extLst>
                <a:ext uri="{FF2B5EF4-FFF2-40B4-BE49-F238E27FC236}">
                  <a16:creationId xmlns:a16="http://schemas.microsoft.com/office/drawing/2014/main" id="{DBCC7983-7AB3-2C3E-D6EE-09B3257BE843}"/>
                </a:ext>
              </a:extLst>
            </p:cNvPr>
            <p:cNvSpPr>
              <a:spLocks/>
            </p:cNvSpPr>
            <p:nvPr/>
          </p:nvSpPr>
          <p:spPr bwMode="auto">
            <a:xfrm>
              <a:off x="2879776" y="4981331"/>
              <a:ext cx="43576" cy="122948"/>
            </a:xfrm>
            <a:custGeom>
              <a:avLst/>
              <a:gdLst>
                <a:gd name="T0" fmla="*/ 42 w 42"/>
                <a:gd name="T1" fmla="*/ 60 h 119"/>
                <a:gd name="T2" fmla="*/ 30 w 42"/>
                <a:gd name="T3" fmla="*/ 96 h 119"/>
                <a:gd name="T4" fmla="*/ 0 w 42"/>
                <a:gd name="T5" fmla="*/ 119 h 119"/>
                <a:gd name="T6" fmla="*/ 0 w 42"/>
                <a:gd name="T7" fmla="*/ 100 h 119"/>
                <a:gd name="T8" fmla="*/ 18 w 42"/>
                <a:gd name="T9" fmla="*/ 83 h 119"/>
                <a:gd name="T10" fmla="*/ 25 w 42"/>
                <a:gd name="T11" fmla="*/ 60 h 119"/>
                <a:gd name="T12" fmla="*/ 18 w 42"/>
                <a:gd name="T13" fmla="*/ 36 h 119"/>
                <a:gd name="T14" fmla="*/ 0 w 42"/>
                <a:gd name="T15" fmla="*/ 19 h 119"/>
                <a:gd name="T16" fmla="*/ 0 w 42"/>
                <a:gd name="T17" fmla="*/ 0 h 119"/>
                <a:gd name="T18" fmla="*/ 30 w 42"/>
                <a:gd name="T19" fmla="*/ 23 h 119"/>
                <a:gd name="T20" fmla="*/ 42 w 42"/>
                <a:gd name="T21" fmla="*/ 60 h 119"/>
                <a:gd name="T22" fmla="*/ 42 w 42"/>
                <a:gd name="T23"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19">
                  <a:moveTo>
                    <a:pt x="42" y="60"/>
                  </a:moveTo>
                  <a:cubicBezTo>
                    <a:pt x="42" y="73"/>
                    <a:pt x="38" y="85"/>
                    <a:pt x="30" y="96"/>
                  </a:cubicBezTo>
                  <a:cubicBezTo>
                    <a:pt x="23" y="107"/>
                    <a:pt x="12" y="115"/>
                    <a:pt x="0" y="119"/>
                  </a:cubicBezTo>
                  <a:cubicBezTo>
                    <a:pt x="0" y="100"/>
                    <a:pt x="0" y="100"/>
                    <a:pt x="0" y="100"/>
                  </a:cubicBezTo>
                  <a:cubicBezTo>
                    <a:pt x="8" y="96"/>
                    <a:pt x="14" y="90"/>
                    <a:pt x="18" y="83"/>
                  </a:cubicBezTo>
                  <a:cubicBezTo>
                    <a:pt x="22" y="76"/>
                    <a:pt x="25" y="68"/>
                    <a:pt x="25" y="60"/>
                  </a:cubicBezTo>
                  <a:cubicBezTo>
                    <a:pt x="25" y="51"/>
                    <a:pt x="22" y="43"/>
                    <a:pt x="18" y="36"/>
                  </a:cubicBezTo>
                  <a:cubicBezTo>
                    <a:pt x="14" y="29"/>
                    <a:pt x="8" y="23"/>
                    <a:pt x="0" y="19"/>
                  </a:cubicBezTo>
                  <a:cubicBezTo>
                    <a:pt x="0" y="0"/>
                    <a:pt x="0" y="0"/>
                    <a:pt x="0" y="0"/>
                  </a:cubicBezTo>
                  <a:cubicBezTo>
                    <a:pt x="12" y="5"/>
                    <a:pt x="23" y="13"/>
                    <a:pt x="30" y="23"/>
                  </a:cubicBezTo>
                  <a:cubicBezTo>
                    <a:pt x="38" y="34"/>
                    <a:pt x="42" y="47"/>
                    <a:pt x="42" y="60"/>
                  </a:cubicBezTo>
                  <a:cubicBezTo>
                    <a:pt x="42" y="60"/>
                    <a:pt x="42" y="60"/>
                    <a:pt x="42" y="60"/>
                  </a:cubicBezTo>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4" name="Freeform 14">
              <a:extLst>
                <a:ext uri="{FF2B5EF4-FFF2-40B4-BE49-F238E27FC236}">
                  <a16:creationId xmlns:a16="http://schemas.microsoft.com/office/drawing/2014/main" id="{21C13ABD-A775-478E-D86A-524BEEC9BD98}"/>
                </a:ext>
              </a:extLst>
            </p:cNvPr>
            <p:cNvSpPr>
              <a:spLocks noEditPoints="1"/>
            </p:cNvSpPr>
            <p:nvPr/>
          </p:nvSpPr>
          <p:spPr bwMode="auto">
            <a:xfrm>
              <a:off x="2837756" y="5023350"/>
              <a:ext cx="42020" cy="40464"/>
            </a:xfrm>
            <a:custGeom>
              <a:avLst/>
              <a:gdLst>
                <a:gd name="T0" fmla="*/ 0 w 40"/>
                <a:gd name="T1" fmla="*/ 19 h 39"/>
                <a:gd name="T2" fmla="*/ 2 w 40"/>
                <a:gd name="T3" fmla="*/ 26 h 39"/>
                <a:gd name="T4" fmla="*/ 9 w 40"/>
                <a:gd name="T5" fmla="*/ 35 h 39"/>
                <a:gd name="T6" fmla="*/ 20 w 40"/>
                <a:gd name="T7" fmla="*/ 39 h 39"/>
                <a:gd name="T8" fmla="*/ 21 w 40"/>
                <a:gd name="T9" fmla="*/ 39 h 39"/>
                <a:gd name="T10" fmla="*/ 28 w 40"/>
                <a:gd name="T11" fmla="*/ 37 h 39"/>
                <a:gd name="T12" fmla="*/ 35 w 40"/>
                <a:gd name="T13" fmla="*/ 33 h 39"/>
                <a:gd name="T14" fmla="*/ 39 w 40"/>
                <a:gd name="T15" fmla="*/ 26 h 39"/>
                <a:gd name="T16" fmla="*/ 40 w 40"/>
                <a:gd name="T17" fmla="*/ 19 h 39"/>
                <a:gd name="T18" fmla="*/ 39 w 40"/>
                <a:gd name="T19" fmla="*/ 26 h 39"/>
                <a:gd name="T20" fmla="*/ 35 w 40"/>
                <a:gd name="T21" fmla="*/ 33 h 39"/>
                <a:gd name="T22" fmla="*/ 28 w 40"/>
                <a:gd name="T23" fmla="*/ 37 h 39"/>
                <a:gd name="T24" fmla="*/ 20 w 40"/>
                <a:gd name="T25" fmla="*/ 39 h 39"/>
                <a:gd name="T26" fmla="*/ 9 w 40"/>
                <a:gd name="T27" fmla="*/ 35 h 39"/>
                <a:gd name="T28" fmla="*/ 2 w 40"/>
                <a:gd name="T29" fmla="*/ 26 h 39"/>
                <a:gd name="T30" fmla="*/ 0 w 40"/>
                <a:gd name="T31" fmla="*/ 19 h 39"/>
                <a:gd name="T32" fmla="*/ 28 w 40"/>
                <a:gd name="T33" fmla="*/ 0 h 39"/>
                <a:gd name="T34" fmla="*/ 28 w 40"/>
                <a:gd name="T35" fmla="*/ 0 h 39"/>
                <a:gd name="T36" fmla="*/ 28 w 40"/>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9">
                  <a:moveTo>
                    <a:pt x="0" y="19"/>
                  </a:moveTo>
                  <a:cubicBezTo>
                    <a:pt x="0" y="21"/>
                    <a:pt x="1" y="24"/>
                    <a:pt x="2" y="26"/>
                  </a:cubicBezTo>
                  <a:cubicBezTo>
                    <a:pt x="3" y="30"/>
                    <a:pt x="6" y="33"/>
                    <a:pt x="9" y="35"/>
                  </a:cubicBezTo>
                  <a:cubicBezTo>
                    <a:pt x="13" y="38"/>
                    <a:pt x="16" y="39"/>
                    <a:pt x="20" y="39"/>
                  </a:cubicBezTo>
                  <a:cubicBezTo>
                    <a:pt x="21" y="39"/>
                    <a:pt x="21" y="39"/>
                    <a:pt x="21" y="39"/>
                  </a:cubicBezTo>
                  <a:cubicBezTo>
                    <a:pt x="23" y="39"/>
                    <a:pt x="26" y="38"/>
                    <a:pt x="28" y="37"/>
                  </a:cubicBezTo>
                  <a:cubicBezTo>
                    <a:pt x="31" y="36"/>
                    <a:pt x="33" y="35"/>
                    <a:pt x="35" y="33"/>
                  </a:cubicBezTo>
                  <a:cubicBezTo>
                    <a:pt x="37" y="31"/>
                    <a:pt x="38" y="29"/>
                    <a:pt x="39" y="26"/>
                  </a:cubicBezTo>
                  <a:cubicBezTo>
                    <a:pt x="40" y="24"/>
                    <a:pt x="40" y="22"/>
                    <a:pt x="40" y="19"/>
                  </a:cubicBezTo>
                  <a:cubicBezTo>
                    <a:pt x="40" y="21"/>
                    <a:pt x="40" y="24"/>
                    <a:pt x="39" y="26"/>
                  </a:cubicBezTo>
                  <a:cubicBezTo>
                    <a:pt x="38" y="29"/>
                    <a:pt x="37" y="31"/>
                    <a:pt x="35" y="33"/>
                  </a:cubicBezTo>
                  <a:cubicBezTo>
                    <a:pt x="33" y="35"/>
                    <a:pt x="31" y="36"/>
                    <a:pt x="28" y="37"/>
                  </a:cubicBezTo>
                  <a:cubicBezTo>
                    <a:pt x="26" y="38"/>
                    <a:pt x="23" y="39"/>
                    <a:pt x="20" y="39"/>
                  </a:cubicBezTo>
                  <a:cubicBezTo>
                    <a:pt x="16" y="39"/>
                    <a:pt x="13" y="38"/>
                    <a:pt x="9" y="35"/>
                  </a:cubicBezTo>
                  <a:cubicBezTo>
                    <a:pt x="6" y="33"/>
                    <a:pt x="3" y="30"/>
                    <a:pt x="2" y="26"/>
                  </a:cubicBezTo>
                  <a:cubicBezTo>
                    <a:pt x="1" y="24"/>
                    <a:pt x="0" y="21"/>
                    <a:pt x="0" y="19"/>
                  </a:cubicBezTo>
                  <a:moveTo>
                    <a:pt x="28" y="0"/>
                  </a:moveTo>
                  <a:cubicBezTo>
                    <a:pt x="28" y="0"/>
                    <a:pt x="28" y="0"/>
                    <a:pt x="28" y="0"/>
                  </a:cubicBezTo>
                  <a:cubicBezTo>
                    <a:pt x="28" y="0"/>
                    <a:pt x="28" y="0"/>
                    <a:pt x="28"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5" name="Freeform 15">
              <a:extLst>
                <a:ext uri="{FF2B5EF4-FFF2-40B4-BE49-F238E27FC236}">
                  <a16:creationId xmlns:a16="http://schemas.microsoft.com/office/drawing/2014/main" id="{BDA6953E-9A6A-3720-CFB0-793060ECB6E8}"/>
                </a:ext>
              </a:extLst>
            </p:cNvPr>
            <p:cNvSpPr>
              <a:spLocks noEditPoints="1"/>
            </p:cNvSpPr>
            <p:nvPr/>
          </p:nvSpPr>
          <p:spPr bwMode="auto">
            <a:xfrm>
              <a:off x="2822193" y="5006231"/>
              <a:ext cx="57583" cy="73146"/>
            </a:xfrm>
            <a:custGeom>
              <a:avLst/>
              <a:gdLst>
                <a:gd name="T0" fmla="*/ 15 w 56"/>
                <a:gd name="T1" fmla="*/ 36 h 71"/>
                <a:gd name="T2" fmla="*/ 16 w 56"/>
                <a:gd name="T3" fmla="*/ 32 h 71"/>
                <a:gd name="T4" fmla="*/ 21 w 56"/>
                <a:gd name="T5" fmla="*/ 21 h 71"/>
                <a:gd name="T6" fmla="*/ 32 w 56"/>
                <a:gd name="T7" fmla="*/ 16 h 71"/>
                <a:gd name="T8" fmla="*/ 35 w 56"/>
                <a:gd name="T9" fmla="*/ 15 h 71"/>
                <a:gd name="T10" fmla="*/ 43 w 56"/>
                <a:gd name="T11" fmla="*/ 17 h 71"/>
                <a:gd name="T12" fmla="*/ 43 w 56"/>
                <a:gd name="T13" fmla="*/ 17 h 71"/>
                <a:gd name="T14" fmla="*/ 43 w 56"/>
                <a:gd name="T15" fmla="*/ 17 h 71"/>
                <a:gd name="T16" fmla="*/ 52 w 56"/>
                <a:gd name="T17" fmla="*/ 24 h 71"/>
                <a:gd name="T18" fmla="*/ 55 w 56"/>
                <a:gd name="T19" fmla="*/ 36 h 71"/>
                <a:gd name="T20" fmla="*/ 55 w 56"/>
                <a:gd name="T21" fmla="*/ 36 h 71"/>
                <a:gd name="T22" fmla="*/ 54 w 56"/>
                <a:gd name="T23" fmla="*/ 43 h 71"/>
                <a:gd name="T24" fmla="*/ 50 w 56"/>
                <a:gd name="T25" fmla="*/ 50 h 71"/>
                <a:gd name="T26" fmla="*/ 43 w 56"/>
                <a:gd name="T27" fmla="*/ 54 h 71"/>
                <a:gd name="T28" fmla="*/ 36 w 56"/>
                <a:gd name="T29" fmla="*/ 56 h 71"/>
                <a:gd name="T30" fmla="*/ 35 w 56"/>
                <a:gd name="T31" fmla="*/ 56 h 71"/>
                <a:gd name="T32" fmla="*/ 24 w 56"/>
                <a:gd name="T33" fmla="*/ 52 h 71"/>
                <a:gd name="T34" fmla="*/ 17 w 56"/>
                <a:gd name="T35" fmla="*/ 43 h 71"/>
                <a:gd name="T36" fmla="*/ 15 w 56"/>
                <a:gd name="T37" fmla="*/ 36 h 71"/>
                <a:gd name="T38" fmla="*/ 35 w 56"/>
                <a:gd name="T39" fmla="*/ 0 h 71"/>
                <a:gd name="T40" fmla="*/ 19 w 56"/>
                <a:gd name="T41" fmla="*/ 4 h 71"/>
                <a:gd name="T42" fmla="*/ 7 w 56"/>
                <a:gd name="T43" fmla="*/ 15 h 71"/>
                <a:gd name="T44" fmla="*/ 1 w 56"/>
                <a:gd name="T45" fmla="*/ 30 h 71"/>
                <a:gd name="T46" fmla="*/ 0 w 56"/>
                <a:gd name="T47" fmla="*/ 36 h 71"/>
                <a:gd name="T48" fmla="*/ 2 w 56"/>
                <a:gd name="T49" fmla="*/ 47 h 71"/>
                <a:gd name="T50" fmla="*/ 11 w 56"/>
                <a:gd name="T51" fmla="*/ 61 h 71"/>
                <a:gd name="T52" fmla="*/ 25 w 56"/>
                <a:gd name="T53" fmla="*/ 69 h 71"/>
                <a:gd name="T54" fmla="*/ 35 w 56"/>
                <a:gd name="T55" fmla="*/ 71 h 71"/>
                <a:gd name="T56" fmla="*/ 41 w 56"/>
                <a:gd name="T57" fmla="*/ 71 h 71"/>
                <a:gd name="T58" fmla="*/ 56 w 56"/>
                <a:gd name="T59" fmla="*/ 64 h 71"/>
                <a:gd name="T60" fmla="*/ 56 w 56"/>
                <a:gd name="T61" fmla="*/ 7 h 71"/>
                <a:gd name="T62" fmla="*/ 35 w 56"/>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1">
                  <a:moveTo>
                    <a:pt x="15" y="36"/>
                  </a:moveTo>
                  <a:cubicBezTo>
                    <a:pt x="15" y="34"/>
                    <a:pt x="16" y="33"/>
                    <a:pt x="16" y="32"/>
                  </a:cubicBezTo>
                  <a:cubicBezTo>
                    <a:pt x="17" y="28"/>
                    <a:pt x="18" y="24"/>
                    <a:pt x="21" y="21"/>
                  </a:cubicBezTo>
                  <a:cubicBezTo>
                    <a:pt x="24" y="19"/>
                    <a:pt x="28" y="17"/>
                    <a:pt x="32" y="16"/>
                  </a:cubicBezTo>
                  <a:cubicBezTo>
                    <a:pt x="33" y="16"/>
                    <a:pt x="34" y="15"/>
                    <a:pt x="35" y="15"/>
                  </a:cubicBezTo>
                  <a:cubicBezTo>
                    <a:pt x="38" y="15"/>
                    <a:pt x="40" y="16"/>
                    <a:pt x="43" y="17"/>
                  </a:cubicBezTo>
                  <a:cubicBezTo>
                    <a:pt x="43" y="17"/>
                    <a:pt x="43" y="17"/>
                    <a:pt x="43" y="17"/>
                  </a:cubicBezTo>
                  <a:cubicBezTo>
                    <a:pt x="43" y="17"/>
                    <a:pt x="43" y="17"/>
                    <a:pt x="43" y="17"/>
                  </a:cubicBezTo>
                  <a:cubicBezTo>
                    <a:pt x="47" y="19"/>
                    <a:pt x="50" y="21"/>
                    <a:pt x="52" y="24"/>
                  </a:cubicBezTo>
                  <a:cubicBezTo>
                    <a:pt x="54" y="28"/>
                    <a:pt x="55" y="32"/>
                    <a:pt x="55" y="36"/>
                  </a:cubicBezTo>
                  <a:cubicBezTo>
                    <a:pt x="55" y="36"/>
                    <a:pt x="55" y="36"/>
                    <a:pt x="55" y="36"/>
                  </a:cubicBezTo>
                  <a:cubicBezTo>
                    <a:pt x="55" y="39"/>
                    <a:pt x="55" y="41"/>
                    <a:pt x="54" y="43"/>
                  </a:cubicBezTo>
                  <a:cubicBezTo>
                    <a:pt x="53" y="46"/>
                    <a:pt x="52" y="48"/>
                    <a:pt x="50" y="50"/>
                  </a:cubicBezTo>
                  <a:cubicBezTo>
                    <a:pt x="48" y="52"/>
                    <a:pt x="46" y="53"/>
                    <a:pt x="43" y="54"/>
                  </a:cubicBezTo>
                  <a:cubicBezTo>
                    <a:pt x="41" y="55"/>
                    <a:pt x="38" y="56"/>
                    <a:pt x="36" y="56"/>
                  </a:cubicBezTo>
                  <a:cubicBezTo>
                    <a:pt x="36" y="56"/>
                    <a:pt x="36" y="56"/>
                    <a:pt x="35" y="56"/>
                  </a:cubicBezTo>
                  <a:cubicBezTo>
                    <a:pt x="31" y="56"/>
                    <a:pt x="28" y="55"/>
                    <a:pt x="24" y="52"/>
                  </a:cubicBezTo>
                  <a:cubicBezTo>
                    <a:pt x="21" y="50"/>
                    <a:pt x="18" y="47"/>
                    <a:pt x="17" y="43"/>
                  </a:cubicBezTo>
                  <a:cubicBezTo>
                    <a:pt x="16" y="41"/>
                    <a:pt x="15" y="38"/>
                    <a:pt x="15" y="36"/>
                  </a:cubicBezTo>
                  <a:moveTo>
                    <a:pt x="35" y="0"/>
                  </a:moveTo>
                  <a:cubicBezTo>
                    <a:pt x="30" y="0"/>
                    <a:pt x="24" y="2"/>
                    <a:pt x="19" y="4"/>
                  </a:cubicBezTo>
                  <a:cubicBezTo>
                    <a:pt x="15" y="7"/>
                    <a:pt x="10" y="10"/>
                    <a:pt x="7" y="15"/>
                  </a:cubicBezTo>
                  <a:cubicBezTo>
                    <a:pt x="4" y="19"/>
                    <a:pt x="2" y="25"/>
                    <a:pt x="1" y="30"/>
                  </a:cubicBezTo>
                  <a:cubicBezTo>
                    <a:pt x="0" y="32"/>
                    <a:pt x="0" y="34"/>
                    <a:pt x="0" y="36"/>
                  </a:cubicBezTo>
                  <a:cubicBezTo>
                    <a:pt x="0" y="39"/>
                    <a:pt x="1" y="43"/>
                    <a:pt x="2" y="47"/>
                  </a:cubicBezTo>
                  <a:cubicBezTo>
                    <a:pt x="4" y="52"/>
                    <a:pt x="7" y="57"/>
                    <a:pt x="11" y="61"/>
                  </a:cubicBezTo>
                  <a:cubicBezTo>
                    <a:pt x="15" y="65"/>
                    <a:pt x="19" y="68"/>
                    <a:pt x="25" y="69"/>
                  </a:cubicBezTo>
                  <a:cubicBezTo>
                    <a:pt x="28" y="70"/>
                    <a:pt x="32" y="71"/>
                    <a:pt x="35" y="71"/>
                  </a:cubicBezTo>
                  <a:cubicBezTo>
                    <a:pt x="37" y="71"/>
                    <a:pt x="39" y="71"/>
                    <a:pt x="41" y="71"/>
                  </a:cubicBezTo>
                  <a:cubicBezTo>
                    <a:pt x="47" y="70"/>
                    <a:pt x="52" y="68"/>
                    <a:pt x="56" y="64"/>
                  </a:cubicBezTo>
                  <a:cubicBezTo>
                    <a:pt x="56" y="7"/>
                    <a:pt x="56" y="7"/>
                    <a:pt x="56" y="7"/>
                  </a:cubicBezTo>
                  <a:cubicBezTo>
                    <a:pt x="50" y="3"/>
                    <a:pt x="43" y="0"/>
                    <a:pt x="35"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6" name="Freeform 16">
              <a:extLst>
                <a:ext uri="{FF2B5EF4-FFF2-40B4-BE49-F238E27FC236}">
                  <a16:creationId xmlns:a16="http://schemas.microsoft.com/office/drawing/2014/main" id="{725D6B39-85F0-71F4-1B58-1D25DA212663}"/>
                </a:ext>
              </a:extLst>
            </p:cNvPr>
            <p:cNvSpPr>
              <a:spLocks/>
            </p:cNvSpPr>
            <p:nvPr/>
          </p:nvSpPr>
          <p:spPr bwMode="auto">
            <a:xfrm>
              <a:off x="2811299" y="4982887"/>
              <a:ext cx="68477" cy="60696"/>
            </a:xfrm>
            <a:custGeom>
              <a:avLst/>
              <a:gdLst>
                <a:gd name="T0" fmla="*/ 66 w 66"/>
                <a:gd name="T1" fmla="*/ 0 h 59"/>
                <a:gd name="T2" fmla="*/ 66 w 66"/>
                <a:gd name="T3" fmla="*/ 18 h 59"/>
                <a:gd name="T4" fmla="*/ 45 w 66"/>
                <a:gd name="T5" fmla="*/ 13 h 59"/>
                <a:gd name="T6" fmla="*/ 44 w 66"/>
                <a:gd name="T7" fmla="*/ 13 h 59"/>
                <a:gd name="T8" fmla="*/ 22 w 66"/>
                <a:gd name="T9" fmla="*/ 20 h 59"/>
                <a:gd name="T10" fmla="*/ 6 w 66"/>
                <a:gd name="T11" fmla="*/ 36 h 59"/>
                <a:gd name="T12" fmla="*/ 0 w 66"/>
                <a:gd name="T13" fmla="*/ 59 h 59"/>
                <a:gd name="T14" fmla="*/ 0 w 66"/>
                <a:gd name="T15" fmla="*/ 59 h 59"/>
                <a:gd name="T16" fmla="*/ 6 w 66"/>
                <a:gd name="T17" fmla="*/ 36 h 59"/>
                <a:gd name="T18" fmla="*/ 22 w 66"/>
                <a:gd name="T19" fmla="*/ 20 h 59"/>
                <a:gd name="T20" fmla="*/ 44 w 66"/>
                <a:gd name="T21" fmla="*/ 13 h 59"/>
                <a:gd name="T22" fmla="*/ 46 w 66"/>
                <a:gd name="T23" fmla="*/ 13 h 59"/>
                <a:gd name="T24" fmla="*/ 66 w 66"/>
                <a:gd name="T25" fmla="*/ 18 h 59"/>
                <a:gd name="T26" fmla="*/ 66 w 66"/>
                <a:gd name="T27" fmla="*/ 18 h 59"/>
                <a:gd name="T28" fmla="*/ 66 w 66"/>
                <a:gd name="T29" fmla="*/ 18 h 59"/>
                <a:gd name="T30" fmla="*/ 66 w 66"/>
                <a:gd name="T31" fmla="*/ 0 h 59"/>
                <a:gd name="T32" fmla="*/ 66 w 66"/>
                <a:gd name="T3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59">
                  <a:moveTo>
                    <a:pt x="66" y="0"/>
                  </a:moveTo>
                  <a:cubicBezTo>
                    <a:pt x="66" y="18"/>
                    <a:pt x="66" y="18"/>
                    <a:pt x="66" y="18"/>
                  </a:cubicBezTo>
                  <a:cubicBezTo>
                    <a:pt x="60" y="15"/>
                    <a:pt x="53" y="13"/>
                    <a:pt x="45" y="13"/>
                  </a:cubicBezTo>
                  <a:cubicBezTo>
                    <a:pt x="45" y="13"/>
                    <a:pt x="44" y="13"/>
                    <a:pt x="44" y="13"/>
                  </a:cubicBezTo>
                  <a:cubicBezTo>
                    <a:pt x="36" y="14"/>
                    <a:pt x="29" y="16"/>
                    <a:pt x="22" y="20"/>
                  </a:cubicBezTo>
                  <a:cubicBezTo>
                    <a:pt x="15" y="24"/>
                    <a:pt x="10" y="30"/>
                    <a:pt x="6" y="36"/>
                  </a:cubicBezTo>
                  <a:cubicBezTo>
                    <a:pt x="2" y="43"/>
                    <a:pt x="0" y="51"/>
                    <a:pt x="0" y="59"/>
                  </a:cubicBezTo>
                  <a:cubicBezTo>
                    <a:pt x="0" y="59"/>
                    <a:pt x="0" y="59"/>
                    <a:pt x="0" y="59"/>
                  </a:cubicBezTo>
                  <a:cubicBezTo>
                    <a:pt x="0" y="51"/>
                    <a:pt x="2" y="43"/>
                    <a:pt x="6" y="36"/>
                  </a:cubicBezTo>
                  <a:cubicBezTo>
                    <a:pt x="10" y="30"/>
                    <a:pt x="15" y="24"/>
                    <a:pt x="22" y="20"/>
                  </a:cubicBezTo>
                  <a:cubicBezTo>
                    <a:pt x="29" y="16"/>
                    <a:pt x="36" y="14"/>
                    <a:pt x="44" y="13"/>
                  </a:cubicBezTo>
                  <a:cubicBezTo>
                    <a:pt x="44" y="13"/>
                    <a:pt x="45" y="13"/>
                    <a:pt x="46" y="13"/>
                  </a:cubicBezTo>
                  <a:cubicBezTo>
                    <a:pt x="53" y="13"/>
                    <a:pt x="60" y="15"/>
                    <a:pt x="66" y="18"/>
                  </a:cubicBezTo>
                  <a:cubicBezTo>
                    <a:pt x="66" y="18"/>
                    <a:pt x="66" y="18"/>
                    <a:pt x="66" y="18"/>
                  </a:cubicBezTo>
                  <a:cubicBezTo>
                    <a:pt x="66" y="18"/>
                    <a:pt x="66" y="18"/>
                    <a:pt x="66" y="18"/>
                  </a:cubicBezTo>
                  <a:cubicBezTo>
                    <a:pt x="66" y="0"/>
                    <a:pt x="66" y="0"/>
                    <a:pt x="66" y="0"/>
                  </a:cubicBezTo>
                  <a:cubicBezTo>
                    <a:pt x="66" y="0"/>
                    <a:pt x="66" y="0"/>
                    <a:pt x="66"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7" name="Freeform 17">
              <a:extLst>
                <a:ext uri="{FF2B5EF4-FFF2-40B4-BE49-F238E27FC236}">
                  <a16:creationId xmlns:a16="http://schemas.microsoft.com/office/drawing/2014/main" id="{E7C13B91-41DD-517B-122D-E88E86C3ECF6}"/>
                </a:ext>
              </a:extLst>
            </p:cNvPr>
            <p:cNvSpPr>
              <a:spLocks/>
            </p:cNvSpPr>
            <p:nvPr/>
          </p:nvSpPr>
          <p:spPr bwMode="auto">
            <a:xfrm>
              <a:off x="2794180" y="4978218"/>
              <a:ext cx="85597" cy="130729"/>
            </a:xfrm>
            <a:custGeom>
              <a:avLst/>
              <a:gdLst>
                <a:gd name="T0" fmla="*/ 62 w 83"/>
                <a:gd name="T1" fmla="*/ 0 h 126"/>
                <a:gd name="T2" fmla="*/ 54 w 83"/>
                <a:gd name="T3" fmla="*/ 1 h 126"/>
                <a:gd name="T4" fmla="*/ 26 w 83"/>
                <a:gd name="T5" fmla="*/ 11 h 126"/>
                <a:gd name="T6" fmla="*/ 7 w 83"/>
                <a:gd name="T7" fmla="*/ 34 h 126"/>
                <a:gd name="T8" fmla="*/ 0 w 83"/>
                <a:gd name="T9" fmla="*/ 63 h 126"/>
                <a:gd name="T10" fmla="*/ 7 w 83"/>
                <a:gd name="T11" fmla="*/ 92 h 126"/>
                <a:gd name="T12" fmla="*/ 26 w 83"/>
                <a:gd name="T13" fmla="*/ 114 h 126"/>
                <a:gd name="T14" fmla="*/ 54 w 83"/>
                <a:gd name="T15" fmla="*/ 125 h 126"/>
                <a:gd name="T16" fmla="*/ 62 w 83"/>
                <a:gd name="T17" fmla="*/ 126 h 126"/>
                <a:gd name="T18" fmla="*/ 83 w 83"/>
                <a:gd name="T19" fmla="*/ 122 h 126"/>
                <a:gd name="T20" fmla="*/ 83 w 83"/>
                <a:gd name="T21" fmla="*/ 103 h 126"/>
                <a:gd name="T22" fmla="*/ 62 w 83"/>
                <a:gd name="T23" fmla="*/ 108 h 126"/>
                <a:gd name="T24" fmla="*/ 61 w 83"/>
                <a:gd name="T25" fmla="*/ 108 h 126"/>
                <a:gd name="T26" fmla="*/ 39 w 83"/>
                <a:gd name="T27" fmla="*/ 102 h 126"/>
                <a:gd name="T28" fmla="*/ 23 w 83"/>
                <a:gd name="T29" fmla="*/ 85 h 126"/>
                <a:gd name="T30" fmla="*/ 17 w 83"/>
                <a:gd name="T31" fmla="*/ 63 h 126"/>
                <a:gd name="T32" fmla="*/ 17 w 83"/>
                <a:gd name="T33" fmla="*/ 63 h 126"/>
                <a:gd name="T34" fmla="*/ 17 w 83"/>
                <a:gd name="T35" fmla="*/ 63 h 126"/>
                <a:gd name="T36" fmla="*/ 23 w 83"/>
                <a:gd name="T37" fmla="*/ 40 h 126"/>
                <a:gd name="T38" fmla="*/ 39 w 83"/>
                <a:gd name="T39" fmla="*/ 24 h 126"/>
                <a:gd name="T40" fmla="*/ 61 w 83"/>
                <a:gd name="T41" fmla="*/ 17 h 126"/>
                <a:gd name="T42" fmla="*/ 62 w 83"/>
                <a:gd name="T43" fmla="*/ 17 h 126"/>
                <a:gd name="T44" fmla="*/ 83 w 83"/>
                <a:gd name="T45" fmla="*/ 22 h 126"/>
                <a:gd name="T46" fmla="*/ 83 w 83"/>
                <a:gd name="T47" fmla="*/ 4 h 126"/>
                <a:gd name="T48" fmla="*/ 62 w 83"/>
                <a:gd name="T4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26">
                  <a:moveTo>
                    <a:pt x="62" y="0"/>
                  </a:moveTo>
                  <a:cubicBezTo>
                    <a:pt x="60" y="0"/>
                    <a:pt x="57" y="0"/>
                    <a:pt x="54" y="1"/>
                  </a:cubicBezTo>
                  <a:cubicBezTo>
                    <a:pt x="44" y="2"/>
                    <a:pt x="35" y="6"/>
                    <a:pt x="26" y="11"/>
                  </a:cubicBezTo>
                  <a:cubicBezTo>
                    <a:pt x="18" y="17"/>
                    <a:pt x="12" y="25"/>
                    <a:pt x="7" y="34"/>
                  </a:cubicBezTo>
                  <a:cubicBezTo>
                    <a:pt x="3" y="43"/>
                    <a:pt x="0" y="53"/>
                    <a:pt x="0" y="63"/>
                  </a:cubicBezTo>
                  <a:cubicBezTo>
                    <a:pt x="0" y="73"/>
                    <a:pt x="3" y="83"/>
                    <a:pt x="7" y="92"/>
                  </a:cubicBezTo>
                  <a:cubicBezTo>
                    <a:pt x="12" y="101"/>
                    <a:pt x="18" y="108"/>
                    <a:pt x="26" y="114"/>
                  </a:cubicBezTo>
                  <a:cubicBezTo>
                    <a:pt x="35" y="120"/>
                    <a:pt x="44" y="124"/>
                    <a:pt x="54" y="125"/>
                  </a:cubicBezTo>
                  <a:cubicBezTo>
                    <a:pt x="57" y="125"/>
                    <a:pt x="60" y="126"/>
                    <a:pt x="62" y="126"/>
                  </a:cubicBezTo>
                  <a:cubicBezTo>
                    <a:pt x="69" y="126"/>
                    <a:pt x="76" y="124"/>
                    <a:pt x="83" y="122"/>
                  </a:cubicBezTo>
                  <a:cubicBezTo>
                    <a:pt x="83" y="103"/>
                    <a:pt x="83" y="103"/>
                    <a:pt x="83" y="103"/>
                  </a:cubicBezTo>
                  <a:cubicBezTo>
                    <a:pt x="77" y="106"/>
                    <a:pt x="70" y="108"/>
                    <a:pt x="62" y="108"/>
                  </a:cubicBezTo>
                  <a:cubicBezTo>
                    <a:pt x="62" y="108"/>
                    <a:pt x="61" y="108"/>
                    <a:pt x="61" y="108"/>
                  </a:cubicBezTo>
                  <a:cubicBezTo>
                    <a:pt x="53" y="108"/>
                    <a:pt x="46" y="106"/>
                    <a:pt x="39" y="102"/>
                  </a:cubicBezTo>
                  <a:cubicBezTo>
                    <a:pt x="32" y="98"/>
                    <a:pt x="27" y="92"/>
                    <a:pt x="23" y="85"/>
                  </a:cubicBezTo>
                  <a:cubicBezTo>
                    <a:pt x="19" y="78"/>
                    <a:pt x="17" y="71"/>
                    <a:pt x="17" y="63"/>
                  </a:cubicBezTo>
                  <a:cubicBezTo>
                    <a:pt x="17" y="63"/>
                    <a:pt x="17" y="63"/>
                    <a:pt x="17" y="63"/>
                  </a:cubicBezTo>
                  <a:cubicBezTo>
                    <a:pt x="17" y="63"/>
                    <a:pt x="17" y="63"/>
                    <a:pt x="17" y="63"/>
                  </a:cubicBezTo>
                  <a:cubicBezTo>
                    <a:pt x="17" y="55"/>
                    <a:pt x="19" y="47"/>
                    <a:pt x="23" y="40"/>
                  </a:cubicBezTo>
                  <a:cubicBezTo>
                    <a:pt x="27" y="34"/>
                    <a:pt x="32" y="28"/>
                    <a:pt x="39" y="24"/>
                  </a:cubicBezTo>
                  <a:cubicBezTo>
                    <a:pt x="46" y="20"/>
                    <a:pt x="53" y="18"/>
                    <a:pt x="61" y="17"/>
                  </a:cubicBezTo>
                  <a:cubicBezTo>
                    <a:pt x="61" y="17"/>
                    <a:pt x="62" y="17"/>
                    <a:pt x="62" y="17"/>
                  </a:cubicBezTo>
                  <a:cubicBezTo>
                    <a:pt x="70" y="17"/>
                    <a:pt x="77" y="19"/>
                    <a:pt x="83" y="22"/>
                  </a:cubicBezTo>
                  <a:cubicBezTo>
                    <a:pt x="83" y="4"/>
                    <a:pt x="83" y="4"/>
                    <a:pt x="83" y="4"/>
                  </a:cubicBezTo>
                  <a:cubicBezTo>
                    <a:pt x="76" y="1"/>
                    <a:pt x="69" y="0"/>
                    <a:pt x="62"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8" name="Freeform 18">
              <a:extLst>
                <a:ext uri="{FF2B5EF4-FFF2-40B4-BE49-F238E27FC236}">
                  <a16:creationId xmlns:a16="http://schemas.microsoft.com/office/drawing/2014/main" id="{71D2509D-B1FD-CA41-070D-60AC50836B88}"/>
                </a:ext>
              </a:extLst>
            </p:cNvPr>
            <p:cNvSpPr>
              <a:spLocks/>
            </p:cNvSpPr>
            <p:nvPr/>
          </p:nvSpPr>
          <p:spPr bwMode="auto">
            <a:xfrm>
              <a:off x="2675902" y="4873946"/>
              <a:ext cx="96490" cy="20232"/>
            </a:xfrm>
            <a:custGeom>
              <a:avLst/>
              <a:gdLst>
                <a:gd name="T0" fmla="*/ 92 w 92"/>
                <a:gd name="T1" fmla="*/ 20 h 20"/>
                <a:gd name="T2" fmla="*/ 62 w 92"/>
                <a:gd name="T3" fmla="*/ 20 h 20"/>
                <a:gd name="T4" fmla="*/ 30 w 92"/>
                <a:gd name="T5" fmla="*/ 20 h 20"/>
                <a:gd name="T6" fmla="*/ 0 w 92"/>
                <a:gd name="T7" fmla="*/ 20 h 20"/>
                <a:gd name="T8" fmla="*/ 20 w 92"/>
                <a:gd name="T9" fmla="*/ 5 h 20"/>
                <a:gd name="T10" fmla="*/ 44 w 92"/>
                <a:gd name="T11" fmla="*/ 0 h 20"/>
                <a:gd name="T12" fmla="*/ 69 w 92"/>
                <a:gd name="T13" fmla="*/ 4 h 20"/>
                <a:gd name="T14" fmla="*/ 90 w 92"/>
                <a:gd name="T15" fmla="*/ 18 h 20"/>
                <a:gd name="T16" fmla="*/ 92 w 92"/>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0">
                  <a:moveTo>
                    <a:pt x="92" y="20"/>
                  </a:moveTo>
                  <a:cubicBezTo>
                    <a:pt x="62" y="20"/>
                    <a:pt x="62" y="20"/>
                    <a:pt x="62" y="20"/>
                  </a:cubicBezTo>
                  <a:cubicBezTo>
                    <a:pt x="51" y="16"/>
                    <a:pt x="40" y="16"/>
                    <a:pt x="30" y="20"/>
                  </a:cubicBezTo>
                  <a:cubicBezTo>
                    <a:pt x="0" y="20"/>
                    <a:pt x="0" y="20"/>
                    <a:pt x="0" y="20"/>
                  </a:cubicBezTo>
                  <a:cubicBezTo>
                    <a:pt x="6" y="14"/>
                    <a:pt x="13" y="9"/>
                    <a:pt x="20" y="5"/>
                  </a:cubicBezTo>
                  <a:cubicBezTo>
                    <a:pt x="28" y="2"/>
                    <a:pt x="36" y="0"/>
                    <a:pt x="44" y="0"/>
                  </a:cubicBezTo>
                  <a:cubicBezTo>
                    <a:pt x="53" y="0"/>
                    <a:pt x="61" y="1"/>
                    <a:pt x="69" y="4"/>
                  </a:cubicBezTo>
                  <a:cubicBezTo>
                    <a:pt x="77" y="7"/>
                    <a:pt x="84" y="12"/>
                    <a:pt x="90" y="18"/>
                  </a:cubicBezTo>
                  <a:cubicBezTo>
                    <a:pt x="90" y="19"/>
                    <a:pt x="91" y="19"/>
                    <a:pt x="92" y="2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9" name="Freeform 19">
              <a:extLst>
                <a:ext uri="{FF2B5EF4-FFF2-40B4-BE49-F238E27FC236}">
                  <a16:creationId xmlns:a16="http://schemas.microsoft.com/office/drawing/2014/main" id="{0D4ACC19-9887-7E6C-214A-189195A83637}"/>
                </a:ext>
              </a:extLst>
            </p:cNvPr>
            <p:cNvSpPr>
              <a:spLocks/>
            </p:cNvSpPr>
            <p:nvPr/>
          </p:nvSpPr>
          <p:spPr bwMode="auto">
            <a:xfrm>
              <a:off x="2661895" y="4894178"/>
              <a:ext cx="45133" cy="23345"/>
            </a:xfrm>
            <a:custGeom>
              <a:avLst/>
              <a:gdLst>
                <a:gd name="T0" fmla="*/ 43 w 43"/>
                <a:gd name="T1" fmla="*/ 0 h 22"/>
                <a:gd name="T2" fmla="*/ 13 w 43"/>
                <a:gd name="T3" fmla="*/ 0 h 22"/>
                <a:gd name="T4" fmla="*/ 0 w 43"/>
                <a:gd name="T5" fmla="*/ 22 h 22"/>
                <a:gd name="T6" fmla="*/ 19 w 43"/>
                <a:gd name="T7" fmla="*/ 22 h 22"/>
                <a:gd name="T8" fmla="*/ 19 w 43"/>
                <a:gd name="T9" fmla="*/ 22 h 22"/>
                <a:gd name="T10" fmla="*/ 19 w 43"/>
                <a:gd name="T11" fmla="*/ 22 h 22"/>
                <a:gd name="T12" fmla="*/ 19 w 43"/>
                <a:gd name="T13" fmla="*/ 22 h 22"/>
                <a:gd name="T14" fmla="*/ 43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43" y="0"/>
                  </a:moveTo>
                  <a:cubicBezTo>
                    <a:pt x="13" y="0"/>
                    <a:pt x="13" y="0"/>
                    <a:pt x="13" y="0"/>
                  </a:cubicBezTo>
                  <a:cubicBezTo>
                    <a:pt x="7" y="6"/>
                    <a:pt x="3" y="14"/>
                    <a:pt x="0" y="22"/>
                  </a:cubicBezTo>
                  <a:cubicBezTo>
                    <a:pt x="19" y="22"/>
                    <a:pt x="19" y="22"/>
                    <a:pt x="19" y="22"/>
                  </a:cubicBezTo>
                  <a:cubicBezTo>
                    <a:pt x="19" y="22"/>
                    <a:pt x="19" y="22"/>
                    <a:pt x="19" y="22"/>
                  </a:cubicBezTo>
                  <a:cubicBezTo>
                    <a:pt x="19" y="22"/>
                    <a:pt x="19" y="22"/>
                    <a:pt x="19" y="22"/>
                  </a:cubicBezTo>
                  <a:cubicBezTo>
                    <a:pt x="19" y="22"/>
                    <a:pt x="19" y="22"/>
                    <a:pt x="19" y="22"/>
                  </a:cubicBezTo>
                  <a:cubicBezTo>
                    <a:pt x="24" y="12"/>
                    <a:pt x="32" y="4"/>
                    <a:pt x="43"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0" name="Freeform 20">
              <a:extLst>
                <a:ext uri="{FF2B5EF4-FFF2-40B4-BE49-F238E27FC236}">
                  <a16:creationId xmlns:a16="http://schemas.microsoft.com/office/drawing/2014/main" id="{F20533D7-251B-470D-CC60-655F1AA628C8}"/>
                </a:ext>
              </a:extLst>
            </p:cNvPr>
            <p:cNvSpPr>
              <a:spLocks/>
            </p:cNvSpPr>
            <p:nvPr/>
          </p:nvSpPr>
          <p:spPr bwMode="auto">
            <a:xfrm>
              <a:off x="2693021" y="4901959"/>
              <a:ext cx="60696" cy="15563"/>
            </a:xfrm>
            <a:custGeom>
              <a:avLst/>
              <a:gdLst>
                <a:gd name="T0" fmla="*/ 29 w 57"/>
                <a:gd name="T1" fmla="*/ 0 h 15"/>
                <a:gd name="T2" fmla="*/ 13 w 57"/>
                <a:gd name="T3" fmla="*/ 4 h 15"/>
                <a:gd name="T4" fmla="*/ 0 w 57"/>
                <a:gd name="T5" fmla="*/ 15 h 15"/>
                <a:gd name="T6" fmla="*/ 0 w 57"/>
                <a:gd name="T7" fmla="*/ 15 h 15"/>
                <a:gd name="T8" fmla="*/ 13 w 57"/>
                <a:gd name="T9" fmla="*/ 4 h 15"/>
                <a:gd name="T10" fmla="*/ 29 w 57"/>
                <a:gd name="T11" fmla="*/ 0 h 15"/>
                <a:gd name="T12" fmla="*/ 37 w 57"/>
                <a:gd name="T13" fmla="*/ 1 h 15"/>
                <a:gd name="T14" fmla="*/ 57 w 57"/>
                <a:gd name="T15" fmla="*/ 15 h 15"/>
                <a:gd name="T16" fmla="*/ 57 w 57"/>
                <a:gd name="T17" fmla="*/ 15 h 15"/>
                <a:gd name="T18" fmla="*/ 45 w 57"/>
                <a:gd name="T19" fmla="*/ 4 h 15"/>
                <a:gd name="T20" fmla="*/ 29 w 5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5">
                  <a:moveTo>
                    <a:pt x="29" y="0"/>
                  </a:moveTo>
                  <a:cubicBezTo>
                    <a:pt x="23" y="0"/>
                    <a:pt x="18" y="2"/>
                    <a:pt x="13" y="4"/>
                  </a:cubicBezTo>
                  <a:cubicBezTo>
                    <a:pt x="8" y="7"/>
                    <a:pt x="4" y="10"/>
                    <a:pt x="0" y="15"/>
                  </a:cubicBezTo>
                  <a:cubicBezTo>
                    <a:pt x="0" y="15"/>
                    <a:pt x="0" y="15"/>
                    <a:pt x="0" y="15"/>
                  </a:cubicBezTo>
                  <a:cubicBezTo>
                    <a:pt x="4" y="10"/>
                    <a:pt x="8" y="7"/>
                    <a:pt x="13" y="4"/>
                  </a:cubicBezTo>
                  <a:cubicBezTo>
                    <a:pt x="18" y="2"/>
                    <a:pt x="23" y="0"/>
                    <a:pt x="29" y="0"/>
                  </a:cubicBezTo>
                  <a:cubicBezTo>
                    <a:pt x="31" y="0"/>
                    <a:pt x="34" y="1"/>
                    <a:pt x="37" y="1"/>
                  </a:cubicBezTo>
                  <a:cubicBezTo>
                    <a:pt x="45" y="3"/>
                    <a:pt x="52" y="8"/>
                    <a:pt x="57" y="15"/>
                  </a:cubicBezTo>
                  <a:cubicBezTo>
                    <a:pt x="57" y="15"/>
                    <a:pt x="57" y="15"/>
                    <a:pt x="57" y="15"/>
                  </a:cubicBezTo>
                  <a:cubicBezTo>
                    <a:pt x="54" y="10"/>
                    <a:pt x="50" y="7"/>
                    <a:pt x="45" y="4"/>
                  </a:cubicBezTo>
                  <a:cubicBezTo>
                    <a:pt x="40" y="2"/>
                    <a:pt x="34" y="0"/>
                    <a:pt x="29"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1" name="Freeform 21">
              <a:extLst>
                <a:ext uri="{FF2B5EF4-FFF2-40B4-BE49-F238E27FC236}">
                  <a16:creationId xmlns:a16="http://schemas.microsoft.com/office/drawing/2014/main" id="{E5DEF0DD-553E-C1DD-B712-85431D9453C9}"/>
                </a:ext>
              </a:extLst>
            </p:cNvPr>
            <p:cNvSpPr>
              <a:spLocks/>
            </p:cNvSpPr>
            <p:nvPr/>
          </p:nvSpPr>
          <p:spPr bwMode="auto">
            <a:xfrm>
              <a:off x="2693021" y="4901959"/>
              <a:ext cx="60696" cy="15563"/>
            </a:xfrm>
            <a:custGeom>
              <a:avLst/>
              <a:gdLst>
                <a:gd name="T0" fmla="*/ 29 w 57"/>
                <a:gd name="T1" fmla="*/ 0 h 15"/>
                <a:gd name="T2" fmla="*/ 13 w 57"/>
                <a:gd name="T3" fmla="*/ 4 h 15"/>
                <a:gd name="T4" fmla="*/ 0 w 57"/>
                <a:gd name="T5" fmla="*/ 15 h 15"/>
                <a:gd name="T6" fmla="*/ 57 w 57"/>
                <a:gd name="T7" fmla="*/ 15 h 15"/>
                <a:gd name="T8" fmla="*/ 37 w 57"/>
                <a:gd name="T9" fmla="*/ 1 h 15"/>
                <a:gd name="T10" fmla="*/ 29 w 57"/>
                <a:gd name="T11" fmla="*/ 0 h 15"/>
              </a:gdLst>
              <a:ahLst/>
              <a:cxnLst>
                <a:cxn ang="0">
                  <a:pos x="T0" y="T1"/>
                </a:cxn>
                <a:cxn ang="0">
                  <a:pos x="T2" y="T3"/>
                </a:cxn>
                <a:cxn ang="0">
                  <a:pos x="T4" y="T5"/>
                </a:cxn>
                <a:cxn ang="0">
                  <a:pos x="T6" y="T7"/>
                </a:cxn>
                <a:cxn ang="0">
                  <a:pos x="T8" y="T9"/>
                </a:cxn>
                <a:cxn ang="0">
                  <a:pos x="T10" y="T11"/>
                </a:cxn>
              </a:cxnLst>
              <a:rect l="0" t="0" r="r" b="b"/>
              <a:pathLst>
                <a:path w="57" h="15">
                  <a:moveTo>
                    <a:pt x="29" y="0"/>
                  </a:moveTo>
                  <a:cubicBezTo>
                    <a:pt x="23" y="0"/>
                    <a:pt x="18" y="2"/>
                    <a:pt x="13" y="4"/>
                  </a:cubicBezTo>
                  <a:cubicBezTo>
                    <a:pt x="8" y="7"/>
                    <a:pt x="4" y="10"/>
                    <a:pt x="0" y="15"/>
                  </a:cubicBezTo>
                  <a:cubicBezTo>
                    <a:pt x="57" y="15"/>
                    <a:pt x="57" y="15"/>
                    <a:pt x="57" y="15"/>
                  </a:cubicBezTo>
                  <a:cubicBezTo>
                    <a:pt x="52" y="8"/>
                    <a:pt x="45" y="3"/>
                    <a:pt x="37" y="1"/>
                  </a:cubicBezTo>
                  <a:cubicBezTo>
                    <a:pt x="34" y="1"/>
                    <a:pt x="31" y="0"/>
                    <a:pt x="29"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2" name="Freeform 22">
              <a:extLst>
                <a:ext uri="{FF2B5EF4-FFF2-40B4-BE49-F238E27FC236}">
                  <a16:creationId xmlns:a16="http://schemas.microsoft.com/office/drawing/2014/main" id="{442149D3-6480-384A-5942-BDAB0111F9E5}"/>
                </a:ext>
              </a:extLst>
            </p:cNvPr>
            <p:cNvSpPr>
              <a:spLocks/>
            </p:cNvSpPr>
            <p:nvPr/>
          </p:nvSpPr>
          <p:spPr bwMode="auto">
            <a:xfrm>
              <a:off x="2741266" y="4894178"/>
              <a:ext cx="43576" cy="23345"/>
            </a:xfrm>
            <a:custGeom>
              <a:avLst/>
              <a:gdLst>
                <a:gd name="T0" fmla="*/ 30 w 43"/>
                <a:gd name="T1" fmla="*/ 0 h 22"/>
                <a:gd name="T2" fmla="*/ 0 w 43"/>
                <a:gd name="T3" fmla="*/ 0 h 22"/>
                <a:gd name="T4" fmla="*/ 24 w 43"/>
                <a:gd name="T5" fmla="*/ 22 h 22"/>
                <a:gd name="T6" fmla="*/ 24 w 43"/>
                <a:gd name="T7" fmla="*/ 22 h 22"/>
                <a:gd name="T8" fmla="*/ 24 w 43"/>
                <a:gd name="T9" fmla="*/ 22 h 22"/>
                <a:gd name="T10" fmla="*/ 43 w 43"/>
                <a:gd name="T11" fmla="*/ 22 h 22"/>
                <a:gd name="T12" fmla="*/ 30 w 43"/>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30" y="0"/>
                  </a:moveTo>
                  <a:cubicBezTo>
                    <a:pt x="0" y="0"/>
                    <a:pt x="0" y="0"/>
                    <a:pt x="0" y="0"/>
                  </a:cubicBezTo>
                  <a:cubicBezTo>
                    <a:pt x="10" y="4"/>
                    <a:pt x="19" y="12"/>
                    <a:pt x="24" y="22"/>
                  </a:cubicBezTo>
                  <a:cubicBezTo>
                    <a:pt x="24" y="22"/>
                    <a:pt x="24" y="22"/>
                    <a:pt x="24" y="22"/>
                  </a:cubicBezTo>
                  <a:cubicBezTo>
                    <a:pt x="24" y="22"/>
                    <a:pt x="24" y="22"/>
                    <a:pt x="24" y="22"/>
                  </a:cubicBezTo>
                  <a:cubicBezTo>
                    <a:pt x="43" y="22"/>
                    <a:pt x="43" y="22"/>
                    <a:pt x="43" y="22"/>
                  </a:cubicBezTo>
                  <a:cubicBezTo>
                    <a:pt x="40" y="14"/>
                    <a:pt x="35" y="6"/>
                    <a:pt x="30"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3" name="Freeform 23">
              <a:extLst>
                <a:ext uri="{FF2B5EF4-FFF2-40B4-BE49-F238E27FC236}">
                  <a16:creationId xmlns:a16="http://schemas.microsoft.com/office/drawing/2014/main" id="{478CFA91-7944-D632-658A-5CC22ECC2D77}"/>
                </a:ext>
              </a:extLst>
            </p:cNvPr>
            <p:cNvSpPr>
              <a:spLocks noEditPoints="1"/>
            </p:cNvSpPr>
            <p:nvPr/>
          </p:nvSpPr>
          <p:spPr bwMode="auto">
            <a:xfrm>
              <a:off x="2686795" y="4917522"/>
              <a:ext cx="73146" cy="59139"/>
            </a:xfrm>
            <a:custGeom>
              <a:avLst/>
              <a:gdLst>
                <a:gd name="T0" fmla="*/ 39 w 71"/>
                <a:gd name="T1" fmla="*/ 56 h 56"/>
                <a:gd name="T2" fmla="*/ 39 w 71"/>
                <a:gd name="T3" fmla="*/ 56 h 56"/>
                <a:gd name="T4" fmla="*/ 39 w 71"/>
                <a:gd name="T5" fmla="*/ 56 h 56"/>
                <a:gd name="T6" fmla="*/ 62 w 71"/>
                <a:gd name="T7" fmla="*/ 44 h 56"/>
                <a:gd name="T8" fmla="*/ 43 w 71"/>
                <a:gd name="T9" fmla="*/ 55 h 56"/>
                <a:gd name="T10" fmla="*/ 54 w 71"/>
                <a:gd name="T11" fmla="*/ 51 h 56"/>
                <a:gd name="T12" fmla="*/ 62 w 71"/>
                <a:gd name="T13" fmla="*/ 44 h 56"/>
                <a:gd name="T14" fmla="*/ 71 w 71"/>
                <a:gd name="T15" fmla="*/ 24 h 56"/>
                <a:gd name="T16" fmla="*/ 69 w 71"/>
                <a:gd name="T17" fmla="*/ 32 h 56"/>
                <a:gd name="T18" fmla="*/ 71 w 71"/>
                <a:gd name="T19" fmla="*/ 24 h 56"/>
                <a:gd name="T20" fmla="*/ 16 w 71"/>
                <a:gd name="T21" fmla="*/ 20 h 56"/>
                <a:gd name="T22" fmla="*/ 17 w 71"/>
                <a:gd name="T23" fmla="*/ 26 h 56"/>
                <a:gd name="T24" fmla="*/ 25 w 71"/>
                <a:gd name="T25" fmla="*/ 37 h 56"/>
                <a:gd name="T26" fmla="*/ 36 w 71"/>
                <a:gd name="T27" fmla="*/ 41 h 56"/>
                <a:gd name="T28" fmla="*/ 38 w 71"/>
                <a:gd name="T29" fmla="*/ 41 h 56"/>
                <a:gd name="T30" fmla="*/ 50 w 71"/>
                <a:gd name="T31" fmla="*/ 35 h 56"/>
                <a:gd name="T32" fmla="*/ 54 w 71"/>
                <a:gd name="T33" fmla="*/ 28 h 56"/>
                <a:gd name="T34" fmla="*/ 56 w 71"/>
                <a:gd name="T35" fmla="*/ 21 h 56"/>
                <a:gd name="T36" fmla="*/ 56 w 71"/>
                <a:gd name="T37" fmla="*/ 21 h 56"/>
                <a:gd name="T38" fmla="*/ 54 w 71"/>
                <a:gd name="T39" fmla="*/ 28 h 56"/>
                <a:gd name="T40" fmla="*/ 50 w 71"/>
                <a:gd name="T41" fmla="*/ 35 h 56"/>
                <a:gd name="T42" fmla="*/ 38 w 71"/>
                <a:gd name="T43" fmla="*/ 41 h 56"/>
                <a:gd name="T44" fmla="*/ 36 w 71"/>
                <a:gd name="T45" fmla="*/ 41 h 56"/>
                <a:gd name="T46" fmla="*/ 25 w 71"/>
                <a:gd name="T47" fmla="*/ 37 h 56"/>
                <a:gd name="T48" fmla="*/ 17 w 71"/>
                <a:gd name="T49" fmla="*/ 26 h 56"/>
                <a:gd name="T50" fmla="*/ 16 w 71"/>
                <a:gd name="T51" fmla="*/ 20 h 56"/>
                <a:gd name="T52" fmla="*/ 7 w 71"/>
                <a:gd name="T53" fmla="*/ 0 h 56"/>
                <a:gd name="T54" fmla="*/ 7 w 71"/>
                <a:gd name="T55" fmla="*/ 0 h 56"/>
                <a:gd name="T56" fmla="*/ 7 w 71"/>
                <a:gd name="T57" fmla="*/ 0 h 56"/>
                <a:gd name="T58" fmla="*/ 1 w 71"/>
                <a:gd name="T59" fmla="*/ 18 h 56"/>
                <a:gd name="T60" fmla="*/ 4 w 71"/>
                <a:gd name="T61" fmla="*/ 37 h 56"/>
                <a:gd name="T62" fmla="*/ 17 w 71"/>
                <a:gd name="T63" fmla="*/ 51 h 56"/>
                <a:gd name="T64" fmla="*/ 36 w 71"/>
                <a:gd name="T65" fmla="*/ 56 h 56"/>
                <a:gd name="T66" fmla="*/ 39 w 71"/>
                <a:gd name="T67" fmla="*/ 56 h 56"/>
                <a:gd name="T68" fmla="*/ 36 w 71"/>
                <a:gd name="T69" fmla="*/ 56 h 56"/>
                <a:gd name="T70" fmla="*/ 17 w 71"/>
                <a:gd name="T71" fmla="*/ 51 h 56"/>
                <a:gd name="T72" fmla="*/ 2 w 71"/>
                <a:gd name="T73" fmla="*/ 32 h 56"/>
                <a:gd name="T74" fmla="*/ 3 w 71"/>
                <a:gd name="T75" fmla="*/ 7 h 56"/>
                <a:gd name="T76" fmla="*/ 7 w 71"/>
                <a:gd name="T77" fmla="*/ 0 h 56"/>
                <a:gd name="T78" fmla="*/ 64 w 71"/>
                <a:gd name="T79" fmla="*/ 0 h 56"/>
                <a:gd name="T80" fmla="*/ 64 w 71"/>
                <a:gd name="T81" fmla="*/ 0 h 56"/>
                <a:gd name="T82" fmla="*/ 64 w 71"/>
                <a:gd name="T83" fmla="*/ 0 h 56"/>
                <a:gd name="T84" fmla="*/ 64 w 71"/>
                <a:gd name="T85" fmla="*/ 0 h 56"/>
                <a:gd name="T86" fmla="*/ 64 w 71"/>
                <a:gd name="T87" fmla="*/ 0 h 56"/>
                <a:gd name="T88" fmla="*/ 65 w 71"/>
                <a:gd name="T89" fmla="*/ 0 h 56"/>
                <a:gd name="T90" fmla="*/ 64 w 71"/>
                <a:gd name="T9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56">
                  <a:moveTo>
                    <a:pt x="39" y="56"/>
                  </a:moveTo>
                  <a:cubicBezTo>
                    <a:pt x="39" y="56"/>
                    <a:pt x="39" y="56"/>
                    <a:pt x="39" y="56"/>
                  </a:cubicBezTo>
                  <a:cubicBezTo>
                    <a:pt x="39" y="56"/>
                    <a:pt x="39" y="56"/>
                    <a:pt x="39" y="56"/>
                  </a:cubicBezTo>
                  <a:moveTo>
                    <a:pt x="62" y="44"/>
                  </a:moveTo>
                  <a:cubicBezTo>
                    <a:pt x="57" y="50"/>
                    <a:pt x="50" y="54"/>
                    <a:pt x="43" y="55"/>
                  </a:cubicBezTo>
                  <a:cubicBezTo>
                    <a:pt x="47" y="54"/>
                    <a:pt x="51" y="53"/>
                    <a:pt x="54" y="51"/>
                  </a:cubicBezTo>
                  <a:cubicBezTo>
                    <a:pt x="57" y="49"/>
                    <a:pt x="60" y="47"/>
                    <a:pt x="62" y="44"/>
                  </a:cubicBezTo>
                  <a:moveTo>
                    <a:pt x="71" y="24"/>
                  </a:moveTo>
                  <a:cubicBezTo>
                    <a:pt x="70" y="27"/>
                    <a:pt x="70" y="30"/>
                    <a:pt x="69" y="32"/>
                  </a:cubicBezTo>
                  <a:cubicBezTo>
                    <a:pt x="70" y="30"/>
                    <a:pt x="70" y="27"/>
                    <a:pt x="71" y="24"/>
                  </a:cubicBezTo>
                  <a:moveTo>
                    <a:pt x="16" y="20"/>
                  </a:moveTo>
                  <a:cubicBezTo>
                    <a:pt x="16" y="22"/>
                    <a:pt x="16" y="24"/>
                    <a:pt x="17" y="26"/>
                  </a:cubicBezTo>
                  <a:cubicBezTo>
                    <a:pt x="18" y="31"/>
                    <a:pt x="21" y="35"/>
                    <a:pt x="25" y="37"/>
                  </a:cubicBezTo>
                  <a:cubicBezTo>
                    <a:pt x="28" y="40"/>
                    <a:pt x="32" y="41"/>
                    <a:pt x="36" y="41"/>
                  </a:cubicBezTo>
                  <a:cubicBezTo>
                    <a:pt x="36" y="41"/>
                    <a:pt x="37" y="41"/>
                    <a:pt x="38" y="41"/>
                  </a:cubicBezTo>
                  <a:cubicBezTo>
                    <a:pt x="42" y="40"/>
                    <a:pt x="47" y="38"/>
                    <a:pt x="50" y="35"/>
                  </a:cubicBezTo>
                  <a:cubicBezTo>
                    <a:pt x="52" y="33"/>
                    <a:pt x="53" y="31"/>
                    <a:pt x="54" y="28"/>
                  </a:cubicBezTo>
                  <a:cubicBezTo>
                    <a:pt x="55" y="26"/>
                    <a:pt x="56" y="23"/>
                    <a:pt x="56" y="21"/>
                  </a:cubicBezTo>
                  <a:cubicBezTo>
                    <a:pt x="56" y="21"/>
                    <a:pt x="56" y="21"/>
                    <a:pt x="56" y="21"/>
                  </a:cubicBezTo>
                  <a:cubicBezTo>
                    <a:pt x="56" y="23"/>
                    <a:pt x="55" y="26"/>
                    <a:pt x="54" y="28"/>
                  </a:cubicBezTo>
                  <a:cubicBezTo>
                    <a:pt x="53" y="31"/>
                    <a:pt x="52" y="33"/>
                    <a:pt x="50" y="35"/>
                  </a:cubicBezTo>
                  <a:cubicBezTo>
                    <a:pt x="47" y="38"/>
                    <a:pt x="42" y="40"/>
                    <a:pt x="38" y="41"/>
                  </a:cubicBezTo>
                  <a:cubicBezTo>
                    <a:pt x="37" y="41"/>
                    <a:pt x="36" y="41"/>
                    <a:pt x="36" y="41"/>
                  </a:cubicBezTo>
                  <a:cubicBezTo>
                    <a:pt x="32" y="41"/>
                    <a:pt x="28" y="40"/>
                    <a:pt x="25" y="37"/>
                  </a:cubicBezTo>
                  <a:cubicBezTo>
                    <a:pt x="21" y="35"/>
                    <a:pt x="18" y="31"/>
                    <a:pt x="17" y="26"/>
                  </a:cubicBezTo>
                  <a:cubicBezTo>
                    <a:pt x="16" y="24"/>
                    <a:pt x="16" y="22"/>
                    <a:pt x="16" y="20"/>
                  </a:cubicBezTo>
                  <a:moveTo>
                    <a:pt x="7" y="0"/>
                  </a:moveTo>
                  <a:cubicBezTo>
                    <a:pt x="7" y="0"/>
                    <a:pt x="7" y="0"/>
                    <a:pt x="7" y="0"/>
                  </a:cubicBezTo>
                  <a:cubicBezTo>
                    <a:pt x="7" y="0"/>
                    <a:pt x="7" y="0"/>
                    <a:pt x="7" y="0"/>
                  </a:cubicBezTo>
                  <a:cubicBezTo>
                    <a:pt x="4" y="5"/>
                    <a:pt x="1" y="11"/>
                    <a:pt x="1" y="18"/>
                  </a:cubicBezTo>
                  <a:cubicBezTo>
                    <a:pt x="0" y="24"/>
                    <a:pt x="2" y="31"/>
                    <a:pt x="4" y="37"/>
                  </a:cubicBezTo>
                  <a:cubicBezTo>
                    <a:pt x="7" y="42"/>
                    <a:pt x="12" y="47"/>
                    <a:pt x="17" y="51"/>
                  </a:cubicBezTo>
                  <a:cubicBezTo>
                    <a:pt x="23" y="54"/>
                    <a:pt x="29" y="56"/>
                    <a:pt x="36" y="56"/>
                  </a:cubicBezTo>
                  <a:cubicBezTo>
                    <a:pt x="37" y="56"/>
                    <a:pt x="38" y="56"/>
                    <a:pt x="39" y="56"/>
                  </a:cubicBezTo>
                  <a:cubicBezTo>
                    <a:pt x="38" y="56"/>
                    <a:pt x="37" y="56"/>
                    <a:pt x="36" y="56"/>
                  </a:cubicBezTo>
                  <a:cubicBezTo>
                    <a:pt x="29" y="56"/>
                    <a:pt x="23" y="54"/>
                    <a:pt x="17" y="51"/>
                  </a:cubicBezTo>
                  <a:cubicBezTo>
                    <a:pt x="10" y="46"/>
                    <a:pt x="5" y="40"/>
                    <a:pt x="2" y="32"/>
                  </a:cubicBezTo>
                  <a:cubicBezTo>
                    <a:pt x="0" y="24"/>
                    <a:pt x="0" y="15"/>
                    <a:pt x="3" y="7"/>
                  </a:cubicBezTo>
                  <a:cubicBezTo>
                    <a:pt x="4" y="4"/>
                    <a:pt x="6" y="2"/>
                    <a:pt x="7" y="0"/>
                  </a:cubicBezTo>
                  <a:moveTo>
                    <a:pt x="64" y="0"/>
                  </a:moveTo>
                  <a:cubicBezTo>
                    <a:pt x="64" y="0"/>
                    <a:pt x="64" y="0"/>
                    <a:pt x="64" y="0"/>
                  </a:cubicBezTo>
                  <a:cubicBezTo>
                    <a:pt x="64" y="0"/>
                    <a:pt x="64" y="0"/>
                    <a:pt x="64" y="0"/>
                  </a:cubicBezTo>
                  <a:cubicBezTo>
                    <a:pt x="64" y="0"/>
                    <a:pt x="64" y="0"/>
                    <a:pt x="64" y="0"/>
                  </a:cubicBezTo>
                  <a:cubicBezTo>
                    <a:pt x="64" y="0"/>
                    <a:pt x="64" y="0"/>
                    <a:pt x="64" y="0"/>
                  </a:cubicBezTo>
                  <a:cubicBezTo>
                    <a:pt x="64" y="0"/>
                    <a:pt x="64" y="0"/>
                    <a:pt x="65" y="0"/>
                  </a:cubicBezTo>
                  <a:cubicBezTo>
                    <a:pt x="64" y="0"/>
                    <a:pt x="64" y="0"/>
                    <a:pt x="64"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4" name="Freeform 24">
              <a:extLst>
                <a:ext uri="{FF2B5EF4-FFF2-40B4-BE49-F238E27FC236}">
                  <a16:creationId xmlns:a16="http://schemas.microsoft.com/office/drawing/2014/main" id="{B4D31378-69AE-F306-0BA7-9B17CE184216}"/>
                </a:ext>
              </a:extLst>
            </p:cNvPr>
            <p:cNvSpPr>
              <a:spLocks noEditPoints="1"/>
            </p:cNvSpPr>
            <p:nvPr/>
          </p:nvSpPr>
          <p:spPr bwMode="auto">
            <a:xfrm>
              <a:off x="2686795" y="4917522"/>
              <a:ext cx="73146" cy="59139"/>
            </a:xfrm>
            <a:custGeom>
              <a:avLst/>
              <a:gdLst>
                <a:gd name="T0" fmla="*/ 16 w 71"/>
                <a:gd name="T1" fmla="*/ 20 h 56"/>
                <a:gd name="T2" fmla="*/ 17 w 71"/>
                <a:gd name="T3" fmla="*/ 13 h 56"/>
                <a:gd name="T4" fmla="*/ 26 w 71"/>
                <a:gd name="T5" fmla="*/ 3 h 56"/>
                <a:gd name="T6" fmla="*/ 36 w 71"/>
                <a:gd name="T7" fmla="*/ 0 h 56"/>
                <a:gd name="T8" fmla="*/ 40 w 71"/>
                <a:gd name="T9" fmla="*/ 1 h 56"/>
                <a:gd name="T10" fmla="*/ 51 w 71"/>
                <a:gd name="T11" fmla="*/ 8 h 56"/>
                <a:gd name="T12" fmla="*/ 56 w 71"/>
                <a:gd name="T13" fmla="*/ 21 h 56"/>
                <a:gd name="T14" fmla="*/ 56 w 71"/>
                <a:gd name="T15" fmla="*/ 21 h 56"/>
                <a:gd name="T16" fmla="*/ 56 w 71"/>
                <a:gd name="T17" fmla="*/ 21 h 56"/>
                <a:gd name="T18" fmla="*/ 54 w 71"/>
                <a:gd name="T19" fmla="*/ 28 h 56"/>
                <a:gd name="T20" fmla="*/ 50 w 71"/>
                <a:gd name="T21" fmla="*/ 35 h 56"/>
                <a:gd name="T22" fmla="*/ 38 w 71"/>
                <a:gd name="T23" fmla="*/ 41 h 56"/>
                <a:gd name="T24" fmla="*/ 36 w 71"/>
                <a:gd name="T25" fmla="*/ 41 h 56"/>
                <a:gd name="T26" fmla="*/ 25 w 71"/>
                <a:gd name="T27" fmla="*/ 37 h 56"/>
                <a:gd name="T28" fmla="*/ 17 w 71"/>
                <a:gd name="T29" fmla="*/ 26 h 56"/>
                <a:gd name="T30" fmla="*/ 16 w 71"/>
                <a:gd name="T31" fmla="*/ 20 h 56"/>
                <a:gd name="T32" fmla="*/ 64 w 71"/>
                <a:gd name="T33" fmla="*/ 0 h 56"/>
                <a:gd name="T34" fmla="*/ 7 w 71"/>
                <a:gd name="T35" fmla="*/ 0 h 56"/>
                <a:gd name="T36" fmla="*/ 3 w 71"/>
                <a:gd name="T37" fmla="*/ 7 h 56"/>
                <a:gd name="T38" fmla="*/ 2 w 71"/>
                <a:gd name="T39" fmla="*/ 32 h 56"/>
                <a:gd name="T40" fmla="*/ 17 w 71"/>
                <a:gd name="T41" fmla="*/ 51 h 56"/>
                <a:gd name="T42" fmla="*/ 36 w 71"/>
                <a:gd name="T43" fmla="*/ 56 h 56"/>
                <a:gd name="T44" fmla="*/ 39 w 71"/>
                <a:gd name="T45" fmla="*/ 56 h 56"/>
                <a:gd name="T46" fmla="*/ 39 w 71"/>
                <a:gd name="T47" fmla="*/ 56 h 56"/>
                <a:gd name="T48" fmla="*/ 39 w 71"/>
                <a:gd name="T49" fmla="*/ 56 h 56"/>
                <a:gd name="T50" fmla="*/ 43 w 71"/>
                <a:gd name="T51" fmla="*/ 55 h 56"/>
                <a:gd name="T52" fmla="*/ 62 w 71"/>
                <a:gd name="T53" fmla="*/ 44 h 56"/>
                <a:gd name="T54" fmla="*/ 67 w 71"/>
                <a:gd name="T55" fmla="*/ 37 h 56"/>
                <a:gd name="T56" fmla="*/ 69 w 71"/>
                <a:gd name="T57" fmla="*/ 32 h 56"/>
                <a:gd name="T58" fmla="*/ 71 w 71"/>
                <a:gd name="T59" fmla="*/ 24 h 56"/>
                <a:gd name="T60" fmla="*/ 71 w 71"/>
                <a:gd name="T61" fmla="*/ 18 h 56"/>
                <a:gd name="T62" fmla="*/ 65 w 71"/>
                <a:gd name="T63" fmla="*/ 0 h 56"/>
                <a:gd name="T64" fmla="*/ 64 w 71"/>
                <a:gd name="T65" fmla="*/ 0 h 56"/>
                <a:gd name="T66" fmla="*/ 64 w 71"/>
                <a:gd name="T6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56">
                  <a:moveTo>
                    <a:pt x="16" y="20"/>
                  </a:moveTo>
                  <a:cubicBezTo>
                    <a:pt x="16" y="18"/>
                    <a:pt x="16" y="15"/>
                    <a:pt x="17" y="13"/>
                  </a:cubicBezTo>
                  <a:cubicBezTo>
                    <a:pt x="19" y="9"/>
                    <a:pt x="22" y="5"/>
                    <a:pt x="26" y="3"/>
                  </a:cubicBezTo>
                  <a:cubicBezTo>
                    <a:pt x="29" y="1"/>
                    <a:pt x="32" y="0"/>
                    <a:pt x="36" y="0"/>
                  </a:cubicBezTo>
                  <a:cubicBezTo>
                    <a:pt x="37" y="0"/>
                    <a:pt x="38" y="0"/>
                    <a:pt x="40" y="1"/>
                  </a:cubicBezTo>
                  <a:cubicBezTo>
                    <a:pt x="44" y="2"/>
                    <a:pt x="48" y="4"/>
                    <a:pt x="51" y="8"/>
                  </a:cubicBezTo>
                  <a:cubicBezTo>
                    <a:pt x="54" y="11"/>
                    <a:pt x="56" y="16"/>
                    <a:pt x="56" y="21"/>
                  </a:cubicBezTo>
                  <a:cubicBezTo>
                    <a:pt x="56" y="21"/>
                    <a:pt x="56" y="21"/>
                    <a:pt x="56" y="21"/>
                  </a:cubicBezTo>
                  <a:cubicBezTo>
                    <a:pt x="56" y="21"/>
                    <a:pt x="56" y="21"/>
                    <a:pt x="56" y="21"/>
                  </a:cubicBezTo>
                  <a:cubicBezTo>
                    <a:pt x="56" y="23"/>
                    <a:pt x="55" y="26"/>
                    <a:pt x="54" y="28"/>
                  </a:cubicBezTo>
                  <a:cubicBezTo>
                    <a:pt x="53" y="31"/>
                    <a:pt x="52" y="33"/>
                    <a:pt x="50" y="35"/>
                  </a:cubicBezTo>
                  <a:cubicBezTo>
                    <a:pt x="47" y="38"/>
                    <a:pt x="42" y="40"/>
                    <a:pt x="38" y="41"/>
                  </a:cubicBezTo>
                  <a:cubicBezTo>
                    <a:pt x="37" y="41"/>
                    <a:pt x="36" y="41"/>
                    <a:pt x="36" y="41"/>
                  </a:cubicBezTo>
                  <a:cubicBezTo>
                    <a:pt x="32" y="41"/>
                    <a:pt x="28" y="40"/>
                    <a:pt x="25" y="37"/>
                  </a:cubicBezTo>
                  <a:cubicBezTo>
                    <a:pt x="21" y="35"/>
                    <a:pt x="18" y="31"/>
                    <a:pt x="17" y="26"/>
                  </a:cubicBezTo>
                  <a:cubicBezTo>
                    <a:pt x="16" y="24"/>
                    <a:pt x="16" y="22"/>
                    <a:pt x="16" y="20"/>
                  </a:cubicBezTo>
                  <a:moveTo>
                    <a:pt x="64" y="0"/>
                  </a:moveTo>
                  <a:cubicBezTo>
                    <a:pt x="7" y="0"/>
                    <a:pt x="7" y="0"/>
                    <a:pt x="7" y="0"/>
                  </a:cubicBezTo>
                  <a:cubicBezTo>
                    <a:pt x="6" y="2"/>
                    <a:pt x="4" y="4"/>
                    <a:pt x="3" y="7"/>
                  </a:cubicBezTo>
                  <a:cubicBezTo>
                    <a:pt x="0" y="15"/>
                    <a:pt x="0" y="24"/>
                    <a:pt x="2" y="32"/>
                  </a:cubicBezTo>
                  <a:cubicBezTo>
                    <a:pt x="5" y="40"/>
                    <a:pt x="10" y="46"/>
                    <a:pt x="17" y="51"/>
                  </a:cubicBezTo>
                  <a:cubicBezTo>
                    <a:pt x="23" y="54"/>
                    <a:pt x="29" y="56"/>
                    <a:pt x="36" y="56"/>
                  </a:cubicBezTo>
                  <a:cubicBezTo>
                    <a:pt x="37" y="56"/>
                    <a:pt x="38" y="56"/>
                    <a:pt x="39" y="56"/>
                  </a:cubicBezTo>
                  <a:cubicBezTo>
                    <a:pt x="39" y="56"/>
                    <a:pt x="39" y="56"/>
                    <a:pt x="39" y="56"/>
                  </a:cubicBezTo>
                  <a:cubicBezTo>
                    <a:pt x="39" y="56"/>
                    <a:pt x="39" y="56"/>
                    <a:pt x="39" y="56"/>
                  </a:cubicBezTo>
                  <a:cubicBezTo>
                    <a:pt x="40" y="56"/>
                    <a:pt x="41" y="56"/>
                    <a:pt x="43" y="55"/>
                  </a:cubicBezTo>
                  <a:cubicBezTo>
                    <a:pt x="50" y="54"/>
                    <a:pt x="57" y="50"/>
                    <a:pt x="62" y="44"/>
                  </a:cubicBezTo>
                  <a:cubicBezTo>
                    <a:pt x="64" y="42"/>
                    <a:pt x="66" y="39"/>
                    <a:pt x="67" y="37"/>
                  </a:cubicBezTo>
                  <a:cubicBezTo>
                    <a:pt x="68" y="35"/>
                    <a:pt x="68" y="34"/>
                    <a:pt x="69" y="32"/>
                  </a:cubicBezTo>
                  <a:cubicBezTo>
                    <a:pt x="70" y="30"/>
                    <a:pt x="70" y="27"/>
                    <a:pt x="71" y="24"/>
                  </a:cubicBezTo>
                  <a:cubicBezTo>
                    <a:pt x="71" y="22"/>
                    <a:pt x="71" y="20"/>
                    <a:pt x="71" y="18"/>
                  </a:cubicBezTo>
                  <a:cubicBezTo>
                    <a:pt x="70" y="12"/>
                    <a:pt x="68" y="6"/>
                    <a:pt x="65" y="0"/>
                  </a:cubicBezTo>
                  <a:cubicBezTo>
                    <a:pt x="64" y="0"/>
                    <a:pt x="64" y="0"/>
                    <a:pt x="64" y="0"/>
                  </a:cubicBezTo>
                  <a:cubicBezTo>
                    <a:pt x="64" y="0"/>
                    <a:pt x="64" y="0"/>
                    <a:pt x="64"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6" name="Freeform 25">
              <a:extLst>
                <a:ext uri="{FF2B5EF4-FFF2-40B4-BE49-F238E27FC236}">
                  <a16:creationId xmlns:a16="http://schemas.microsoft.com/office/drawing/2014/main" id="{073D22DF-9B49-8309-A016-F0F339F19A1D}"/>
                </a:ext>
              </a:extLst>
            </p:cNvPr>
            <p:cNvSpPr>
              <a:spLocks/>
            </p:cNvSpPr>
            <p:nvPr/>
          </p:nvSpPr>
          <p:spPr bwMode="auto">
            <a:xfrm>
              <a:off x="2677458" y="4920635"/>
              <a:ext cx="93378" cy="65364"/>
            </a:xfrm>
            <a:custGeom>
              <a:avLst/>
              <a:gdLst>
                <a:gd name="T0" fmla="*/ 86 w 90"/>
                <a:gd name="T1" fmla="*/ 0 h 63"/>
                <a:gd name="T2" fmla="*/ 90 w 90"/>
                <a:gd name="T3" fmla="*/ 19 h 63"/>
                <a:gd name="T4" fmla="*/ 83 w 90"/>
                <a:gd name="T5" fmla="*/ 41 h 63"/>
                <a:gd name="T6" fmla="*/ 67 w 90"/>
                <a:gd name="T7" fmla="*/ 57 h 63"/>
                <a:gd name="T8" fmla="*/ 45 w 90"/>
                <a:gd name="T9" fmla="*/ 63 h 63"/>
                <a:gd name="T10" fmla="*/ 23 w 90"/>
                <a:gd name="T11" fmla="*/ 57 h 63"/>
                <a:gd name="T12" fmla="*/ 6 w 90"/>
                <a:gd name="T13" fmla="*/ 41 h 63"/>
                <a:gd name="T14" fmla="*/ 0 w 90"/>
                <a:gd name="T15" fmla="*/ 19 h 63"/>
                <a:gd name="T16" fmla="*/ 0 w 90"/>
                <a:gd name="T17" fmla="*/ 18 h 63"/>
                <a:gd name="T18" fmla="*/ 0 w 90"/>
                <a:gd name="T19" fmla="*/ 19 h 63"/>
                <a:gd name="T20" fmla="*/ 6 w 90"/>
                <a:gd name="T21" fmla="*/ 41 h 63"/>
                <a:gd name="T22" fmla="*/ 23 w 90"/>
                <a:gd name="T23" fmla="*/ 57 h 63"/>
                <a:gd name="T24" fmla="*/ 45 w 90"/>
                <a:gd name="T25" fmla="*/ 63 h 63"/>
                <a:gd name="T26" fmla="*/ 67 w 90"/>
                <a:gd name="T27" fmla="*/ 57 h 63"/>
                <a:gd name="T28" fmla="*/ 83 w 90"/>
                <a:gd name="T29" fmla="*/ 41 h 63"/>
                <a:gd name="T30" fmla="*/ 90 w 90"/>
                <a:gd name="T31" fmla="*/ 19 h 63"/>
                <a:gd name="T32" fmla="*/ 86 w 90"/>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63">
                  <a:moveTo>
                    <a:pt x="86" y="0"/>
                  </a:moveTo>
                  <a:cubicBezTo>
                    <a:pt x="89" y="6"/>
                    <a:pt x="90" y="12"/>
                    <a:pt x="90" y="19"/>
                  </a:cubicBezTo>
                  <a:cubicBezTo>
                    <a:pt x="90" y="27"/>
                    <a:pt x="87" y="35"/>
                    <a:pt x="83" y="41"/>
                  </a:cubicBezTo>
                  <a:cubicBezTo>
                    <a:pt x="79" y="48"/>
                    <a:pt x="74" y="53"/>
                    <a:pt x="67" y="57"/>
                  </a:cubicBezTo>
                  <a:cubicBezTo>
                    <a:pt x="60" y="61"/>
                    <a:pt x="53" y="63"/>
                    <a:pt x="45" y="63"/>
                  </a:cubicBezTo>
                  <a:cubicBezTo>
                    <a:pt x="37" y="63"/>
                    <a:pt x="29" y="61"/>
                    <a:pt x="23" y="57"/>
                  </a:cubicBezTo>
                  <a:cubicBezTo>
                    <a:pt x="16" y="53"/>
                    <a:pt x="10" y="48"/>
                    <a:pt x="6" y="41"/>
                  </a:cubicBezTo>
                  <a:cubicBezTo>
                    <a:pt x="2" y="35"/>
                    <a:pt x="0" y="27"/>
                    <a:pt x="0" y="19"/>
                  </a:cubicBezTo>
                  <a:cubicBezTo>
                    <a:pt x="0" y="19"/>
                    <a:pt x="0" y="19"/>
                    <a:pt x="0" y="18"/>
                  </a:cubicBezTo>
                  <a:cubicBezTo>
                    <a:pt x="0" y="19"/>
                    <a:pt x="0" y="19"/>
                    <a:pt x="0" y="19"/>
                  </a:cubicBezTo>
                  <a:cubicBezTo>
                    <a:pt x="0" y="27"/>
                    <a:pt x="2" y="35"/>
                    <a:pt x="6" y="41"/>
                  </a:cubicBezTo>
                  <a:cubicBezTo>
                    <a:pt x="10" y="48"/>
                    <a:pt x="16" y="53"/>
                    <a:pt x="23" y="57"/>
                  </a:cubicBezTo>
                  <a:cubicBezTo>
                    <a:pt x="29" y="61"/>
                    <a:pt x="37" y="63"/>
                    <a:pt x="45" y="63"/>
                  </a:cubicBezTo>
                  <a:cubicBezTo>
                    <a:pt x="53" y="63"/>
                    <a:pt x="60" y="61"/>
                    <a:pt x="67" y="57"/>
                  </a:cubicBezTo>
                  <a:cubicBezTo>
                    <a:pt x="74" y="53"/>
                    <a:pt x="79" y="48"/>
                    <a:pt x="83" y="41"/>
                  </a:cubicBezTo>
                  <a:cubicBezTo>
                    <a:pt x="87" y="35"/>
                    <a:pt x="90" y="27"/>
                    <a:pt x="90" y="19"/>
                  </a:cubicBezTo>
                  <a:cubicBezTo>
                    <a:pt x="90" y="12"/>
                    <a:pt x="89" y="6"/>
                    <a:pt x="86"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0" name="Freeform 26">
              <a:extLst>
                <a:ext uri="{FF2B5EF4-FFF2-40B4-BE49-F238E27FC236}">
                  <a16:creationId xmlns:a16="http://schemas.microsoft.com/office/drawing/2014/main" id="{5033EEB3-6185-2218-D240-C77E3F5E7063}"/>
                </a:ext>
              </a:extLst>
            </p:cNvPr>
            <p:cNvSpPr>
              <a:spLocks/>
            </p:cNvSpPr>
            <p:nvPr/>
          </p:nvSpPr>
          <p:spPr bwMode="auto">
            <a:xfrm>
              <a:off x="2658782" y="4917522"/>
              <a:ext cx="129173" cy="87152"/>
            </a:xfrm>
            <a:custGeom>
              <a:avLst/>
              <a:gdLst>
                <a:gd name="T0" fmla="*/ 122 w 125"/>
                <a:gd name="T1" fmla="*/ 0 h 83"/>
                <a:gd name="T2" fmla="*/ 122 w 125"/>
                <a:gd name="T3" fmla="*/ 0 h 83"/>
                <a:gd name="T4" fmla="*/ 122 w 125"/>
                <a:gd name="T5" fmla="*/ 0 h 83"/>
                <a:gd name="T6" fmla="*/ 103 w 125"/>
                <a:gd name="T7" fmla="*/ 0 h 83"/>
                <a:gd name="T8" fmla="*/ 104 w 125"/>
                <a:gd name="T9" fmla="*/ 3 h 83"/>
                <a:gd name="T10" fmla="*/ 108 w 125"/>
                <a:gd name="T11" fmla="*/ 22 h 83"/>
                <a:gd name="T12" fmla="*/ 101 w 125"/>
                <a:gd name="T13" fmla="*/ 44 h 83"/>
                <a:gd name="T14" fmla="*/ 85 w 125"/>
                <a:gd name="T15" fmla="*/ 60 h 83"/>
                <a:gd name="T16" fmla="*/ 63 w 125"/>
                <a:gd name="T17" fmla="*/ 66 h 83"/>
                <a:gd name="T18" fmla="*/ 41 w 125"/>
                <a:gd name="T19" fmla="*/ 60 h 83"/>
                <a:gd name="T20" fmla="*/ 24 w 125"/>
                <a:gd name="T21" fmla="*/ 44 h 83"/>
                <a:gd name="T22" fmla="*/ 18 w 125"/>
                <a:gd name="T23" fmla="*/ 22 h 83"/>
                <a:gd name="T24" fmla="*/ 18 w 125"/>
                <a:gd name="T25" fmla="*/ 21 h 83"/>
                <a:gd name="T26" fmla="*/ 23 w 125"/>
                <a:gd name="T27" fmla="*/ 0 h 83"/>
                <a:gd name="T28" fmla="*/ 4 w 125"/>
                <a:gd name="T29" fmla="*/ 0 h 83"/>
                <a:gd name="T30" fmla="*/ 4 w 125"/>
                <a:gd name="T31" fmla="*/ 0 h 83"/>
                <a:gd name="T32" fmla="*/ 4 w 125"/>
                <a:gd name="T33" fmla="*/ 0 h 83"/>
                <a:gd name="T34" fmla="*/ 1 w 125"/>
                <a:gd name="T35" fmla="*/ 27 h 83"/>
                <a:gd name="T36" fmla="*/ 9 w 125"/>
                <a:gd name="T37" fmla="*/ 52 h 83"/>
                <a:gd name="T38" fmla="*/ 27 w 125"/>
                <a:gd name="T39" fmla="*/ 72 h 83"/>
                <a:gd name="T40" fmla="*/ 52 w 125"/>
                <a:gd name="T41" fmla="*/ 82 h 83"/>
                <a:gd name="T42" fmla="*/ 63 w 125"/>
                <a:gd name="T43" fmla="*/ 83 h 83"/>
                <a:gd name="T44" fmla="*/ 79 w 125"/>
                <a:gd name="T45" fmla="*/ 81 h 83"/>
                <a:gd name="T46" fmla="*/ 103 w 125"/>
                <a:gd name="T47" fmla="*/ 69 h 83"/>
                <a:gd name="T48" fmla="*/ 119 w 125"/>
                <a:gd name="T49" fmla="*/ 47 h 83"/>
                <a:gd name="T50" fmla="*/ 125 w 125"/>
                <a:gd name="T51" fmla="*/ 21 h 83"/>
                <a:gd name="T52" fmla="*/ 122 w 125"/>
                <a:gd name="T5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83">
                  <a:moveTo>
                    <a:pt x="122" y="0"/>
                  </a:moveTo>
                  <a:cubicBezTo>
                    <a:pt x="122" y="0"/>
                    <a:pt x="122" y="0"/>
                    <a:pt x="122" y="0"/>
                  </a:cubicBezTo>
                  <a:cubicBezTo>
                    <a:pt x="122" y="0"/>
                    <a:pt x="122" y="0"/>
                    <a:pt x="122" y="0"/>
                  </a:cubicBezTo>
                  <a:cubicBezTo>
                    <a:pt x="103" y="0"/>
                    <a:pt x="103" y="0"/>
                    <a:pt x="103" y="0"/>
                  </a:cubicBezTo>
                  <a:cubicBezTo>
                    <a:pt x="103" y="1"/>
                    <a:pt x="104" y="2"/>
                    <a:pt x="104" y="3"/>
                  </a:cubicBezTo>
                  <a:cubicBezTo>
                    <a:pt x="107" y="9"/>
                    <a:pt x="108" y="15"/>
                    <a:pt x="108" y="22"/>
                  </a:cubicBezTo>
                  <a:cubicBezTo>
                    <a:pt x="108" y="30"/>
                    <a:pt x="105" y="38"/>
                    <a:pt x="101" y="44"/>
                  </a:cubicBezTo>
                  <a:cubicBezTo>
                    <a:pt x="97" y="51"/>
                    <a:pt x="92" y="56"/>
                    <a:pt x="85" y="60"/>
                  </a:cubicBezTo>
                  <a:cubicBezTo>
                    <a:pt x="78" y="64"/>
                    <a:pt x="71" y="66"/>
                    <a:pt x="63" y="66"/>
                  </a:cubicBezTo>
                  <a:cubicBezTo>
                    <a:pt x="55" y="66"/>
                    <a:pt x="47" y="64"/>
                    <a:pt x="41" y="60"/>
                  </a:cubicBezTo>
                  <a:cubicBezTo>
                    <a:pt x="34" y="56"/>
                    <a:pt x="28" y="51"/>
                    <a:pt x="24" y="44"/>
                  </a:cubicBezTo>
                  <a:cubicBezTo>
                    <a:pt x="20" y="38"/>
                    <a:pt x="18" y="30"/>
                    <a:pt x="18" y="22"/>
                  </a:cubicBezTo>
                  <a:cubicBezTo>
                    <a:pt x="18" y="22"/>
                    <a:pt x="18" y="22"/>
                    <a:pt x="18" y="21"/>
                  </a:cubicBezTo>
                  <a:cubicBezTo>
                    <a:pt x="18" y="14"/>
                    <a:pt x="19" y="6"/>
                    <a:pt x="23" y="0"/>
                  </a:cubicBezTo>
                  <a:cubicBezTo>
                    <a:pt x="4" y="0"/>
                    <a:pt x="4" y="0"/>
                    <a:pt x="4" y="0"/>
                  </a:cubicBezTo>
                  <a:cubicBezTo>
                    <a:pt x="4" y="0"/>
                    <a:pt x="4" y="0"/>
                    <a:pt x="4" y="0"/>
                  </a:cubicBezTo>
                  <a:cubicBezTo>
                    <a:pt x="4" y="0"/>
                    <a:pt x="4" y="0"/>
                    <a:pt x="4" y="0"/>
                  </a:cubicBezTo>
                  <a:cubicBezTo>
                    <a:pt x="1" y="8"/>
                    <a:pt x="0" y="17"/>
                    <a:pt x="1" y="27"/>
                  </a:cubicBezTo>
                  <a:cubicBezTo>
                    <a:pt x="2" y="36"/>
                    <a:pt x="4" y="44"/>
                    <a:pt x="9" y="52"/>
                  </a:cubicBezTo>
                  <a:cubicBezTo>
                    <a:pt x="14" y="60"/>
                    <a:pt x="20" y="67"/>
                    <a:pt x="27" y="72"/>
                  </a:cubicBezTo>
                  <a:cubicBezTo>
                    <a:pt x="35" y="77"/>
                    <a:pt x="43" y="81"/>
                    <a:pt x="52" y="82"/>
                  </a:cubicBezTo>
                  <a:cubicBezTo>
                    <a:pt x="56" y="83"/>
                    <a:pt x="59" y="83"/>
                    <a:pt x="63" y="83"/>
                  </a:cubicBezTo>
                  <a:cubicBezTo>
                    <a:pt x="68" y="83"/>
                    <a:pt x="74" y="83"/>
                    <a:pt x="79" y="81"/>
                  </a:cubicBezTo>
                  <a:cubicBezTo>
                    <a:pt x="88" y="79"/>
                    <a:pt x="96" y="74"/>
                    <a:pt x="103" y="69"/>
                  </a:cubicBezTo>
                  <a:cubicBezTo>
                    <a:pt x="110" y="63"/>
                    <a:pt x="115" y="55"/>
                    <a:pt x="119" y="47"/>
                  </a:cubicBezTo>
                  <a:cubicBezTo>
                    <a:pt x="123" y="39"/>
                    <a:pt x="125" y="30"/>
                    <a:pt x="125" y="21"/>
                  </a:cubicBezTo>
                  <a:cubicBezTo>
                    <a:pt x="125" y="13"/>
                    <a:pt x="124" y="6"/>
                    <a:pt x="122"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1" name="Freeform 27">
              <a:extLst>
                <a:ext uri="{FF2B5EF4-FFF2-40B4-BE49-F238E27FC236}">
                  <a16:creationId xmlns:a16="http://schemas.microsoft.com/office/drawing/2014/main" id="{F70B6CF8-56D3-A71B-7D4B-2ABE723324E2}"/>
                </a:ext>
              </a:extLst>
            </p:cNvPr>
            <p:cNvSpPr>
              <a:spLocks/>
            </p:cNvSpPr>
            <p:nvPr/>
          </p:nvSpPr>
          <p:spPr bwMode="auto">
            <a:xfrm>
              <a:off x="2661895" y="4917522"/>
              <a:ext cx="20232"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4BDF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3" name="Freeform 28">
              <a:extLst>
                <a:ext uri="{FF2B5EF4-FFF2-40B4-BE49-F238E27FC236}">
                  <a16:creationId xmlns:a16="http://schemas.microsoft.com/office/drawing/2014/main" id="{E75E26DD-A646-41A3-B20B-CB7A131B2F4F}"/>
                </a:ext>
              </a:extLst>
            </p:cNvPr>
            <p:cNvSpPr>
              <a:spLocks/>
            </p:cNvSpPr>
            <p:nvPr/>
          </p:nvSpPr>
          <p:spPr bwMode="auto">
            <a:xfrm>
              <a:off x="2766167" y="4917522"/>
              <a:ext cx="18676"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4BDF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sp>
        <p:nvSpPr>
          <p:cNvPr id="47" name="TextBox 46">
            <a:extLst>
              <a:ext uri="{FF2B5EF4-FFF2-40B4-BE49-F238E27FC236}">
                <a16:creationId xmlns:a16="http://schemas.microsoft.com/office/drawing/2014/main" id="{14224203-4D35-353C-D6BA-438B76B7C6A6}"/>
              </a:ext>
            </a:extLst>
          </p:cNvPr>
          <p:cNvSpPr txBox="1"/>
          <p:nvPr/>
        </p:nvSpPr>
        <p:spPr>
          <a:xfrm>
            <a:off x="3662171" y="4392509"/>
            <a:ext cx="2112264" cy="446276"/>
          </a:xfrm>
          <a:prstGeom prst="rect">
            <a:avLst/>
          </a:prstGeom>
          <a:noFill/>
        </p:spPr>
        <p:txBody>
          <a:bodyPr wrap="square" lIns="0" tIns="182880" rIns="0">
            <a:spAutoFit/>
          </a:bodyPr>
          <a:lstStyle>
            <a:defPPr>
              <a:defRPr lang="en-US"/>
            </a:def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Headquarter/Marketing</a:t>
            </a:r>
          </a:p>
        </p:txBody>
      </p:sp>
      <p:sp>
        <p:nvSpPr>
          <p:cNvPr id="48" name="TextBox 47">
            <a:extLst>
              <a:ext uri="{FF2B5EF4-FFF2-40B4-BE49-F238E27FC236}">
                <a16:creationId xmlns:a16="http://schemas.microsoft.com/office/drawing/2014/main" id="{4835250F-E2B7-C204-B6E3-2878C99589FB}"/>
              </a:ext>
            </a:extLst>
          </p:cNvPr>
          <p:cNvSpPr txBox="1"/>
          <p:nvPr/>
        </p:nvSpPr>
        <p:spPr>
          <a:xfrm>
            <a:off x="6419086" y="3262461"/>
            <a:ext cx="2115314" cy="446276"/>
          </a:xfrm>
          <a:prstGeom prst="rect">
            <a:avLst/>
          </a:prstGeom>
          <a:noFill/>
        </p:spPr>
        <p:txBody>
          <a:bodyPr wrap="square" lIns="0" rIns="0" bIns="182880">
            <a:spAutoFit/>
          </a:bodyPr>
          <a:lstStyle>
            <a:defPPr>
              <a:defRPr lang="en-US"/>
            </a:def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Physical Store </a:t>
            </a:r>
          </a:p>
        </p:txBody>
      </p:sp>
      <p:sp useBgFill="1">
        <p:nvSpPr>
          <p:cNvPr id="31" name="Oval 30">
            <a:extLst>
              <a:ext uri="{FF2B5EF4-FFF2-40B4-BE49-F238E27FC236}">
                <a16:creationId xmlns:a16="http://schemas.microsoft.com/office/drawing/2014/main" id="{93DAE1E1-4620-73FF-DBBC-ECE98EE4D986}"/>
              </a:ext>
              <a:ext uri="{C183D7F6-B498-43B3-948B-1728B52AA6E4}">
                <adec:decorative xmlns:adec="http://schemas.microsoft.com/office/drawing/2017/decorative" val="1"/>
              </a:ext>
            </a:extLst>
          </p:cNvPr>
          <p:cNvSpPr>
            <a:spLocks/>
          </p:cNvSpPr>
          <p:nvPr/>
        </p:nvSpPr>
        <p:spPr bwMode="auto">
          <a:xfrm>
            <a:off x="6929414" y="3716403"/>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62" name="location 1" descr="location">
            <a:extLst>
              <a:ext uri="{FF2B5EF4-FFF2-40B4-BE49-F238E27FC236}">
                <a16:creationId xmlns:a16="http://schemas.microsoft.com/office/drawing/2014/main" id="{69A5A97A-C3FA-7533-A303-DC8A86FC9768}"/>
              </a:ext>
            </a:extLst>
          </p:cNvPr>
          <p:cNvGrpSpPr/>
          <p:nvPr/>
        </p:nvGrpSpPr>
        <p:grpSpPr>
          <a:xfrm>
            <a:off x="7342502" y="4062380"/>
            <a:ext cx="268482" cy="386300"/>
            <a:chOff x="798318" y="5778597"/>
            <a:chExt cx="268482" cy="386300"/>
          </a:xfrm>
        </p:grpSpPr>
        <p:sp>
          <p:nvSpPr>
            <p:cNvPr id="63" name="Freeform 113">
              <a:extLst>
                <a:ext uri="{FF2B5EF4-FFF2-40B4-BE49-F238E27FC236}">
                  <a16:creationId xmlns:a16="http://schemas.microsoft.com/office/drawing/2014/main" id="{E726AB24-75C4-4792-B5BA-2F76B0F5ECCE}"/>
                </a:ext>
              </a:extLst>
            </p:cNvPr>
            <p:cNvSpPr>
              <a:spLocks/>
            </p:cNvSpPr>
            <p:nvPr/>
          </p:nvSpPr>
          <p:spPr bwMode="auto">
            <a:xfrm>
              <a:off x="798318" y="5778597"/>
              <a:ext cx="268482" cy="386300"/>
            </a:xfrm>
            <a:custGeom>
              <a:avLst/>
              <a:gdLst>
                <a:gd name="T0" fmla="*/ 131 w 131"/>
                <a:gd name="T1" fmla="*/ 65 h 189"/>
                <a:gd name="T2" fmla="*/ 65 w 131"/>
                <a:gd name="T3" fmla="*/ 189 h 189"/>
                <a:gd name="T4" fmla="*/ 0 w 131"/>
                <a:gd name="T5" fmla="*/ 65 h 189"/>
                <a:gd name="T6" fmla="*/ 65 w 131"/>
                <a:gd name="T7" fmla="*/ 0 h 189"/>
                <a:gd name="T8" fmla="*/ 131 w 131"/>
                <a:gd name="T9" fmla="*/ 65 h 189"/>
              </a:gdLst>
              <a:ahLst/>
              <a:cxnLst>
                <a:cxn ang="0">
                  <a:pos x="T0" y="T1"/>
                </a:cxn>
                <a:cxn ang="0">
                  <a:pos x="T2" y="T3"/>
                </a:cxn>
                <a:cxn ang="0">
                  <a:pos x="T4" y="T5"/>
                </a:cxn>
                <a:cxn ang="0">
                  <a:pos x="T6" y="T7"/>
                </a:cxn>
                <a:cxn ang="0">
                  <a:pos x="T8" y="T9"/>
                </a:cxn>
              </a:cxnLst>
              <a:rect l="0" t="0" r="r" b="b"/>
              <a:pathLst>
                <a:path w="131" h="189">
                  <a:moveTo>
                    <a:pt x="131" y="65"/>
                  </a:moveTo>
                  <a:cubicBezTo>
                    <a:pt x="131" y="117"/>
                    <a:pt x="65" y="189"/>
                    <a:pt x="65" y="189"/>
                  </a:cubicBezTo>
                  <a:cubicBezTo>
                    <a:pt x="65" y="189"/>
                    <a:pt x="0" y="117"/>
                    <a:pt x="0" y="65"/>
                  </a:cubicBezTo>
                  <a:cubicBezTo>
                    <a:pt x="0" y="29"/>
                    <a:pt x="29" y="0"/>
                    <a:pt x="65" y="0"/>
                  </a:cubicBezTo>
                  <a:cubicBezTo>
                    <a:pt x="101" y="0"/>
                    <a:pt x="131" y="29"/>
                    <a:pt x="131" y="6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048" name="Oval 2047">
              <a:extLst>
                <a:ext uri="{FF2B5EF4-FFF2-40B4-BE49-F238E27FC236}">
                  <a16:creationId xmlns:a16="http://schemas.microsoft.com/office/drawing/2014/main" id="{4C7EA3C6-02EF-5F13-D03F-60E6D4F92A2B}"/>
                </a:ext>
              </a:extLst>
            </p:cNvPr>
            <p:cNvSpPr>
              <a:spLocks noChangeArrowheads="1"/>
            </p:cNvSpPr>
            <p:nvPr/>
          </p:nvSpPr>
          <p:spPr bwMode="auto">
            <a:xfrm>
              <a:off x="875579" y="5857788"/>
              <a:ext cx="110097" cy="113959"/>
            </a:xfrm>
            <a:prstGeom prst="ellipse">
              <a:avLst/>
            </a:pr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17" name="Straight Connector 16">
            <a:extLst>
              <a:ext uri="{FF2B5EF4-FFF2-40B4-BE49-F238E27FC236}">
                <a16:creationId xmlns:a16="http://schemas.microsoft.com/office/drawing/2014/main" id="{D7F270B0-6B38-F86D-1BA1-D1C757236A61}"/>
              </a:ext>
              <a:ext uri="{C183D7F6-B498-43B3-948B-1728B52AA6E4}">
                <adec:decorative xmlns:adec="http://schemas.microsoft.com/office/drawing/2017/decorative" val="1"/>
              </a:ext>
            </a:extLst>
          </p:cNvPr>
          <p:cNvCxnSpPr>
            <a:cxnSpLocks/>
            <a:stCxn id="2060" idx="0"/>
            <a:endCxn id="31" idx="4"/>
          </p:cNvCxnSpPr>
          <p:nvPr/>
        </p:nvCxnSpPr>
        <p:spPr>
          <a:xfrm flipV="1">
            <a:off x="7476743" y="4794657"/>
            <a:ext cx="0" cy="239558"/>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060" name="TextBox 2059">
            <a:extLst>
              <a:ext uri="{FF2B5EF4-FFF2-40B4-BE49-F238E27FC236}">
                <a16:creationId xmlns:a16="http://schemas.microsoft.com/office/drawing/2014/main" id="{924BA2C4-D7C6-6F77-75DB-23833A025BB3}"/>
              </a:ext>
            </a:extLst>
          </p:cNvPr>
          <p:cNvSpPr txBox="1"/>
          <p:nvPr/>
        </p:nvSpPr>
        <p:spPr>
          <a:xfrm>
            <a:off x="5817070" y="5034215"/>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Brand Manager</a:t>
            </a:r>
          </a:p>
        </p:txBody>
      </p:sp>
      <p:sp>
        <p:nvSpPr>
          <p:cNvPr id="2063" name="Rectangle: Rounded Corners 2062">
            <a:extLst>
              <a:ext uri="{FF2B5EF4-FFF2-40B4-BE49-F238E27FC236}">
                <a16:creationId xmlns:a16="http://schemas.microsoft.com/office/drawing/2014/main" id="{F3C8B5AE-8A7F-8498-BB21-2BE4D098731B}"/>
              </a:ext>
              <a:ext uri="{C183D7F6-B498-43B3-948B-1728B52AA6E4}">
                <adec:decorative xmlns:adec="http://schemas.microsoft.com/office/drawing/2017/decorative" val="1"/>
              </a:ext>
            </a:extLst>
          </p:cNvPr>
          <p:cNvSpPr/>
          <p:nvPr/>
        </p:nvSpPr>
        <p:spPr bwMode="auto">
          <a:xfrm>
            <a:off x="5817070" y="5449713"/>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Personalize shopping experience leveraging a</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360-degree view of the customer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and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predictive shopping trends—i</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ncrease loyalty, and new shoppers’ acquisition through advanced </a:t>
            </a:r>
            <a:r>
              <a:rPr kumimoji="0" lang="en-US" sz="1050" b="0" i="0" u="none" strike="noStrike" kern="0" cap="none" spc="0" normalizeH="0" baseline="0" noProof="0" dirty="0" err="1">
                <a:ln>
                  <a:noFill/>
                </a:ln>
                <a:solidFill>
                  <a:srgbClr val="FFFFFF"/>
                </a:solidFill>
                <a:effectLst/>
                <a:uLnTx/>
                <a:uFillTx/>
                <a:latin typeface="Segoe UI"/>
                <a:ea typeface="+mn-ea"/>
                <a:cs typeface="Segoe UI" pitchFamily="34" charset="0"/>
              </a:rPr>
              <a:t>clienteling</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 tools</a:t>
            </a:r>
          </a:p>
        </p:txBody>
      </p:sp>
      <p:sp>
        <p:nvSpPr>
          <p:cNvPr id="2066" name="TextBox 2065">
            <a:extLst>
              <a:ext uri="{FF2B5EF4-FFF2-40B4-BE49-F238E27FC236}">
                <a16:creationId xmlns:a16="http://schemas.microsoft.com/office/drawing/2014/main" id="{A647DD19-15FB-0E21-24E5-7DE2101CB44E}"/>
              </a:ext>
            </a:extLst>
          </p:cNvPr>
          <p:cNvSpPr txBox="1"/>
          <p:nvPr/>
        </p:nvSpPr>
        <p:spPr>
          <a:xfrm>
            <a:off x="8578967" y="1863831"/>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kern="0">
                <a:solidFill>
                  <a:srgbClr val="FFFFFF"/>
                </a:solidFill>
                <a:latin typeface="Segoe UI"/>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eCommerce Manager</a:t>
            </a:r>
          </a:p>
        </p:txBody>
      </p:sp>
      <p:sp>
        <p:nvSpPr>
          <p:cNvPr id="2065" name="Rectangle: Rounded Corners 2064">
            <a:extLst>
              <a:ext uri="{FF2B5EF4-FFF2-40B4-BE49-F238E27FC236}">
                <a16:creationId xmlns:a16="http://schemas.microsoft.com/office/drawing/2014/main" id="{B86A031B-28A3-2AED-5643-77084C0545EE}"/>
              </a:ext>
              <a:ext uri="{C183D7F6-B498-43B3-948B-1728B52AA6E4}">
                <adec:decorative xmlns:adec="http://schemas.microsoft.com/office/drawing/2017/decorative" val="1"/>
              </a:ext>
            </a:extLst>
          </p:cNvPr>
          <p:cNvSpPr/>
          <p:nvPr/>
        </p:nvSpPr>
        <p:spPr bwMode="auto">
          <a:xfrm>
            <a:off x="8578967" y="2284387"/>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Enablement of dynamic key value items identification—estimation of price elasticity &amp; enablement of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dynamic repricing as well as discount levels &amp; user targeted dynamic promotions</a:t>
            </a:r>
          </a:p>
        </p:txBody>
      </p:sp>
      <p:cxnSp>
        <p:nvCxnSpPr>
          <p:cNvPr id="14" name="Straight Connector 13">
            <a:extLst>
              <a:ext uri="{FF2B5EF4-FFF2-40B4-BE49-F238E27FC236}">
                <a16:creationId xmlns:a16="http://schemas.microsoft.com/office/drawing/2014/main" id="{D779C212-902C-D26B-29D2-72C8BFC5313D}"/>
              </a:ext>
              <a:ext uri="{C183D7F6-B498-43B3-948B-1728B52AA6E4}">
                <adec:decorative xmlns:adec="http://schemas.microsoft.com/office/drawing/2017/decorative" val="1"/>
              </a:ext>
            </a:extLst>
          </p:cNvPr>
          <p:cNvCxnSpPr>
            <a:cxnSpLocks/>
            <a:stCxn id="45" idx="0"/>
            <a:endCxn id="2065" idx="2"/>
          </p:cNvCxnSpPr>
          <p:nvPr/>
        </p:nvCxnSpPr>
        <p:spPr>
          <a:xfrm flipV="1">
            <a:off x="10238640" y="3115384"/>
            <a:ext cx="0" cy="470643"/>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useBgFill="1">
        <p:nvSpPr>
          <p:cNvPr id="45" name="Oval 44">
            <a:extLst>
              <a:ext uri="{FF2B5EF4-FFF2-40B4-BE49-F238E27FC236}">
                <a16:creationId xmlns:a16="http://schemas.microsoft.com/office/drawing/2014/main" id="{76E22A94-1826-BA58-3A48-2FB3FF69363C}"/>
              </a:ext>
              <a:ext uri="{C183D7F6-B498-43B3-948B-1728B52AA6E4}">
                <adec:decorative xmlns:adec="http://schemas.microsoft.com/office/drawing/2017/decorative" val="1"/>
              </a:ext>
            </a:extLst>
          </p:cNvPr>
          <p:cNvSpPr>
            <a:spLocks/>
          </p:cNvSpPr>
          <p:nvPr/>
        </p:nvSpPr>
        <p:spPr bwMode="auto">
          <a:xfrm>
            <a:off x="9691311" y="3586027"/>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2049" name="online" descr="online">
            <a:extLst>
              <a:ext uri="{FF2B5EF4-FFF2-40B4-BE49-F238E27FC236}">
                <a16:creationId xmlns:a16="http://schemas.microsoft.com/office/drawing/2014/main" id="{E3DA8AF1-F6B4-89A5-0B51-7CA0A192B794}"/>
              </a:ext>
            </a:extLst>
          </p:cNvPr>
          <p:cNvGrpSpPr/>
          <p:nvPr/>
        </p:nvGrpSpPr>
        <p:grpSpPr>
          <a:xfrm>
            <a:off x="10020416" y="3906930"/>
            <a:ext cx="436448" cy="436448"/>
            <a:chOff x="4472102" y="5773612"/>
            <a:chExt cx="436448" cy="436448"/>
          </a:xfrm>
        </p:grpSpPr>
        <p:sp>
          <p:nvSpPr>
            <p:cNvPr id="2050" name="Freeform: Shape 2049">
              <a:extLst>
                <a:ext uri="{FF2B5EF4-FFF2-40B4-BE49-F238E27FC236}">
                  <a16:creationId xmlns:a16="http://schemas.microsoft.com/office/drawing/2014/main" id="{8BC8F236-62C7-7EFA-2C15-C590A37E9058}"/>
                </a:ext>
              </a:extLst>
            </p:cNvPr>
            <p:cNvSpPr/>
            <p:nvPr/>
          </p:nvSpPr>
          <p:spPr>
            <a:xfrm>
              <a:off x="4720145" y="5989603"/>
              <a:ext cx="4499" cy="4499"/>
            </a:xfrm>
            <a:custGeom>
              <a:avLst/>
              <a:gdLst>
                <a:gd name="connsiteX0" fmla="*/ 1566 w 4499"/>
                <a:gd name="connsiteY0" fmla="*/ 1566 h 0"/>
                <a:gd name="connsiteX1" fmla="*/ 5585 w 4499"/>
                <a:gd name="connsiteY1" fmla="*/ 1566 h 0"/>
              </a:gdLst>
              <a:ahLst/>
              <a:cxnLst>
                <a:cxn ang="0">
                  <a:pos x="connsiteX0" y="connsiteY0"/>
                </a:cxn>
                <a:cxn ang="0">
                  <a:pos x="connsiteX1" y="connsiteY1"/>
                </a:cxn>
              </a:cxnLst>
              <a:rect l="l" t="t" r="r" b="b"/>
              <a:pathLst>
                <a:path w="4499">
                  <a:moveTo>
                    <a:pt x="1566" y="1566"/>
                  </a:moveTo>
                  <a:lnTo>
                    <a:pt x="5585" y="1566"/>
                  </a:lnTo>
                </a:path>
              </a:pathLst>
            </a:custGeom>
            <a:noFill/>
            <a:ln w="4419" cap="flat">
              <a:solidFill>
                <a:srgbClr val="7575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1" name="Freeform: Shape 2050">
              <a:extLst>
                <a:ext uri="{FF2B5EF4-FFF2-40B4-BE49-F238E27FC236}">
                  <a16:creationId xmlns:a16="http://schemas.microsoft.com/office/drawing/2014/main" id="{7788CF57-2D9A-A93D-04E0-150EC767A58F}"/>
                </a:ext>
              </a:extLst>
            </p:cNvPr>
            <p:cNvSpPr/>
            <p:nvPr/>
          </p:nvSpPr>
          <p:spPr>
            <a:xfrm>
              <a:off x="4720145" y="5823949"/>
              <a:ext cx="4499" cy="4499"/>
            </a:xfrm>
            <a:custGeom>
              <a:avLst/>
              <a:gdLst>
                <a:gd name="connsiteX0" fmla="*/ 1566 w 4499"/>
                <a:gd name="connsiteY0" fmla="*/ 1566 h 0"/>
                <a:gd name="connsiteX1" fmla="*/ 5585 w 4499"/>
                <a:gd name="connsiteY1" fmla="*/ 1566 h 0"/>
              </a:gdLst>
              <a:ahLst/>
              <a:cxnLst>
                <a:cxn ang="0">
                  <a:pos x="connsiteX0" y="connsiteY0"/>
                </a:cxn>
                <a:cxn ang="0">
                  <a:pos x="connsiteX1" y="connsiteY1"/>
                </a:cxn>
              </a:cxnLst>
              <a:rect l="l" t="t" r="r" b="b"/>
              <a:pathLst>
                <a:path w="4499">
                  <a:moveTo>
                    <a:pt x="1566" y="1566"/>
                  </a:moveTo>
                  <a:lnTo>
                    <a:pt x="5585" y="1566"/>
                  </a:lnTo>
                </a:path>
              </a:pathLst>
            </a:custGeom>
            <a:noFill/>
            <a:ln w="4419" cap="flat">
              <a:solidFill>
                <a:srgbClr val="7575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3" name="Freeform: Shape 2052">
              <a:extLst>
                <a:ext uri="{FF2B5EF4-FFF2-40B4-BE49-F238E27FC236}">
                  <a16:creationId xmlns:a16="http://schemas.microsoft.com/office/drawing/2014/main" id="{A81102AD-E05C-0FD6-28C7-FEA91DB1076B}"/>
                </a:ext>
              </a:extLst>
            </p:cNvPr>
            <p:cNvSpPr/>
            <p:nvPr/>
          </p:nvSpPr>
          <p:spPr>
            <a:xfrm>
              <a:off x="4473724" y="5778339"/>
              <a:ext cx="427449" cy="427449"/>
            </a:xfrm>
            <a:custGeom>
              <a:avLst/>
              <a:gdLst>
                <a:gd name="connsiteX0" fmla="*/ 215909 w 427449"/>
                <a:gd name="connsiteY0" fmla="*/ 428976 h 427449"/>
                <a:gd name="connsiteX1" fmla="*/ 430252 w 427449"/>
                <a:gd name="connsiteY1" fmla="*/ 215233 h 427449"/>
                <a:gd name="connsiteX2" fmla="*/ 215909 w 427449"/>
                <a:gd name="connsiteY2" fmla="*/ 1566 h 427449"/>
                <a:gd name="connsiteX3" fmla="*/ 1566 w 427449"/>
                <a:gd name="connsiteY3" fmla="*/ 215233 h 427449"/>
                <a:gd name="connsiteX4" fmla="*/ 215909 w 427449"/>
                <a:gd name="connsiteY4" fmla="*/ 428976 h 42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449" h="427449">
                  <a:moveTo>
                    <a:pt x="215909" y="428976"/>
                  </a:moveTo>
                  <a:cubicBezTo>
                    <a:pt x="333927" y="428976"/>
                    <a:pt x="430252" y="332920"/>
                    <a:pt x="430252" y="215233"/>
                  </a:cubicBezTo>
                  <a:cubicBezTo>
                    <a:pt x="430252" y="97546"/>
                    <a:pt x="333851" y="1566"/>
                    <a:pt x="215909" y="1566"/>
                  </a:cubicBezTo>
                  <a:cubicBezTo>
                    <a:pt x="97891" y="1566"/>
                    <a:pt x="1566" y="97621"/>
                    <a:pt x="1566" y="215233"/>
                  </a:cubicBezTo>
                  <a:cubicBezTo>
                    <a:pt x="1566" y="332845"/>
                    <a:pt x="97891" y="428976"/>
                    <a:pt x="215909" y="428976"/>
                  </a:cubicBez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4" name="Freeform: Shape 2053">
              <a:extLst>
                <a:ext uri="{FF2B5EF4-FFF2-40B4-BE49-F238E27FC236}">
                  <a16:creationId xmlns:a16="http://schemas.microsoft.com/office/drawing/2014/main" id="{5F23C3E4-339E-1AD4-2F2D-8CCFA882732B}"/>
                </a:ext>
              </a:extLst>
            </p:cNvPr>
            <p:cNvSpPr/>
            <p:nvPr/>
          </p:nvSpPr>
          <p:spPr>
            <a:xfrm>
              <a:off x="4686399" y="5779112"/>
              <a:ext cx="4499" cy="427449"/>
            </a:xfrm>
            <a:custGeom>
              <a:avLst/>
              <a:gdLst>
                <a:gd name="connsiteX0" fmla="*/ 5585 w 4499"/>
                <a:gd name="connsiteY0" fmla="*/ 1566 h 427449"/>
                <a:gd name="connsiteX1" fmla="*/ 1566 w 4499"/>
                <a:gd name="connsiteY1" fmla="*/ 1566 h 427449"/>
                <a:gd name="connsiteX2" fmla="*/ 1566 w 4499"/>
                <a:gd name="connsiteY2" fmla="*/ 428220 h 427449"/>
                <a:gd name="connsiteX3" fmla="*/ 5585 w 4499"/>
                <a:gd name="connsiteY3" fmla="*/ 428220 h 427449"/>
                <a:gd name="connsiteX4" fmla="*/ 5585 w 4499"/>
                <a:gd name="connsiteY4" fmla="*/ 1566 h 42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 h="427449">
                  <a:moveTo>
                    <a:pt x="5585" y="1566"/>
                  </a:moveTo>
                  <a:lnTo>
                    <a:pt x="1566" y="1566"/>
                  </a:lnTo>
                  <a:lnTo>
                    <a:pt x="1566" y="428220"/>
                  </a:lnTo>
                  <a:lnTo>
                    <a:pt x="5585" y="428220"/>
                  </a:lnTo>
                  <a:lnTo>
                    <a:pt x="5585" y="1566"/>
                  </a:ln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6" name="Freeform: Shape 2055">
              <a:extLst>
                <a:ext uri="{FF2B5EF4-FFF2-40B4-BE49-F238E27FC236}">
                  <a16:creationId xmlns:a16="http://schemas.microsoft.com/office/drawing/2014/main" id="{7B63CB62-D9FA-15B1-E0B9-5E56822EC8CA}"/>
                </a:ext>
              </a:extLst>
            </p:cNvPr>
            <p:cNvSpPr/>
            <p:nvPr/>
          </p:nvSpPr>
          <p:spPr>
            <a:xfrm>
              <a:off x="4472131" y="5888013"/>
              <a:ext cx="431949" cy="211475"/>
            </a:xfrm>
            <a:custGeom>
              <a:avLst/>
              <a:gdLst>
                <a:gd name="connsiteX0" fmla="*/ 217502 w 431948"/>
                <a:gd name="connsiteY0" fmla="*/ 211224 h 211474"/>
                <a:gd name="connsiteX1" fmla="*/ 1566 w 431948"/>
                <a:gd name="connsiteY1" fmla="*/ 106395 h 211474"/>
                <a:gd name="connsiteX2" fmla="*/ 217502 w 431948"/>
                <a:gd name="connsiteY2" fmla="*/ 1566 h 211474"/>
                <a:gd name="connsiteX3" fmla="*/ 433438 w 431948"/>
                <a:gd name="connsiteY3" fmla="*/ 106395 h 211474"/>
                <a:gd name="connsiteX4" fmla="*/ 217502 w 431948"/>
                <a:gd name="connsiteY4" fmla="*/ 211224 h 211474"/>
                <a:gd name="connsiteX5" fmla="*/ 217502 w 431948"/>
                <a:gd name="connsiteY5" fmla="*/ 4742 h 211474"/>
                <a:gd name="connsiteX6" fmla="*/ 5585 w 431948"/>
                <a:gd name="connsiteY6" fmla="*/ 105563 h 211474"/>
                <a:gd name="connsiteX7" fmla="*/ 217502 w 431948"/>
                <a:gd name="connsiteY7" fmla="*/ 206384 h 211474"/>
                <a:gd name="connsiteX8" fmla="*/ 429418 w 431948"/>
                <a:gd name="connsiteY8" fmla="*/ 105563 h 211474"/>
                <a:gd name="connsiteX9" fmla="*/ 217502 w 431948"/>
                <a:gd name="connsiteY9" fmla="*/ 4742 h 2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948" h="211474">
                  <a:moveTo>
                    <a:pt x="217502" y="211224"/>
                  </a:moveTo>
                  <a:cubicBezTo>
                    <a:pt x="98650" y="211224"/>
                    <a:pt x="1566" y="164029"/>
                    <a:pt x="1566" y="106395"/>
                  </a:cubicBezTo>
                  <a:cubicBezTo>
                    <a:pt x="1566" y="48762"/>
                    <a:pt x="98650" y="1566"/>
                    <a:pt x="217502" y="1566"/>
                  </a:cubicBezTo>
                  <a:cubicBezTo>
                    <a:pt x="336354" y="1566"/>
                    <a:pt x="433438" y="48762"/>
                    <a:pt x="433438" y="106395"/>
                  </a:cubicBezTo>
                  <a:cubicBezTo>
                    <a:pt x="433362" y="164029"/>
                    <a:pt x="336278" y="211224"/>
                    <a:pt x="217502" y="211224"/>
                  </a:cubicBezTo>
                  <a:close/>
                  <a:moveTo>
                    <a:pt x="217502" y="4742"/>
                  </a:moveTo>
                  <a:cubicBezTo>
                    <a:pt x="100318" y="4742"/>
                    <a:pt x="5585" y="50350"/>
                    <a:pt x="5585" y="105563"/>
                  </a:cubicBezTo>
                  <a:cubicBezTo>
                    <a:pt x="5585" y="160776"/>
                    <a:pt x="100318" y="206384"/>
                    <a:pt x="217502" y="206384"/>
                  </a:cubicBezTo>
                  <a:cubicBezTo>
                    <a:pt x="334685" y="206384"/>
                    <a:pt x="429418" y="160776"/>
                    <a:pt x="429418" y="105563"/>
                  </a:cubicBezTo>
                  <a:cubicBezTo>
                    <a:pt x="429342" y="50350"/>
                    <a:pt x="334685" y="4742"/>
                    <a:pt x="217502" y="4742"/>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7" name="Freeform: Shape 2056">
              <a:extLst>
                <a:ext uri="{FF2B5EF4-FFF2-40B4-BE49-F238E27FC236}">
                  <a16:creationId xmlns:a16="http://schemas.microsoft.com/office/drawing/2014/main" id="{AC8D3977-B4B8-1053-BDAC-789867F320EC}"/>
                </a:ext>
              </a:extLst>
            </p:cNvPr>
            <p:cNvSpPr/>
            <p:nvPr/>
          </p:nvSpPr>
          <p:spPr>
            <a:xfrm>
              <a:off x="4582938" y="5777513"/>
              <a:ext cx="211475" cy="431949"/>
            </a:xfrm>
            <a:custGeom>
              <a:avLst/>
              <a:gdLst>
                <a:gd name="connsiteX0" fmla="*/ 106689 w 211474"/>
                <a:gd name="connsiteY0" fmla="*/ 432228 h 431948"/>
                <a:gd name="connsiteX1" fmla="*/ 1566 w 211474"/>
                <a:gd name="connsiteY1" fmla="*/ 216897 h 431948"/>
                <a:gd name="connsiteX2" fmla="*/ 106689 w 211474"/>
                <a:gd name="connsiteY2" fmla="*/ 1566 h 431948"/>
                <a:gd name="connsiteX3" fmla="*/ 211813 w 211474"/>
                <a:gd name="connsiteY3" fmla="*/ 216897 h 431948"/>
                <a:gd name="connsiteX4" fmla="*/ 106689 w 211474"/>
                <a:gd name="connsiteY4" fmla="*/ 432228 h 431948"/>
                <a:gd name="connsiteX5" fmla="*/ 106689 w 211474"/>
                <a:gd name="connsiteY5" fmla="*/ 4742 h 431948"/>
                <a:gd name="connsiteX6" fmla="*/ 5585 w 211474"/>
                <a:gd name="connsiteY6" fmla="*/ 216065 h 431948"/>
                <a:gd name="connsiteX7" fmla="*/ 106689 w 211474"/>
                <a:gd name="connsiteY7" fmla="*/ 427387 h 431948"/>
                <a:gd name="connsiteX8" fmla="*/ 207793 w 211474"/>
                <a:gd name="connsiteY8" fmla="*/ 216065 h 431948"/>
                <a:gd name="connsiteX9" fmla="*/ 106689 w 211474"/>
                <a:gd name="connsiteY9" fmla="*/ 4742 h 4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474" h="431948">
                  <a:moveTo>
                    <a:pt x="106689" y="432228"/>
                  </a:moveTo>
                  <a:cubicBezTo>
                    <a:pt x="48894" y="432228"/>
                    <a:pt x="1566" y="335416"/>
                    <a:pt x="1566" y="216897"/>
                  </a:cubicBezTo>
                  <a:cubicBezTo>
                    <a:pt x="1566" y="98378"/>
                    <a:pt x="48894" y="1566"/>
                    <a:pt x="106689" y="1566"/>
                  </a:cubicBezTo>
                  <a:cubicBezTo>
                    <a:pt x="164484" y="1566"/>
                    <a:pt x="211813" y="98453"/>
                    <a:pt x="211813" y="216897"/>
                  </a:cubicBezTo>
                  <a:cubicBezTo>
                    <a:pt x="211813" y="335341"/>
                    <a:pt x="164484" y="432228"/>
                    <a:pt x="106689" y="432228"/>
                  </a:cubicBezTo>
                  <a:close/>
                  <a:moveTo>
                    <a:pt x="106689" y="4742"/>
                  </a:moveTo>
                  <a:cubicBezTo>
                    <a:pt x="50486" y="4742"/>
                    <a:pt x="5585" y="99210"/>
                    <a:pt x="5585" y="216065"/>
                  </a:cubicBezTo>
                  <a:cubicBezTo>
                    <a:pt x="5585" y="332920"/>
                    <a:pt x="51321" y="427387"/>
                    <a:pt x="106689" y="427387"/>
                  </a:cubicBezTo>
                  <a:cubicBezTo>
                    <a:pt x="162057" y="427387"/>
                    <a:pt x="207793" y="332920"/>
                    <a:pt x="207793" y="216065"/>
                  </a:cubicBezTo>
                  <a:cubicBezTo>
                    <a:pt x="207793" y="99210"/>
                    <a:pt x="162816" y="4742"/>
                    <a:pt x="106689" y="4742"/>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8" name="Freeform: Shape 2057">
              <a:extLst>
                <a:ext uri="{FF2B5EF4-FFF2-40B4-BE49-F238E27FC236}">
                  <a16:creationId xmlns:a16="http://schemas.microsoft.com/office/drawing/2014/main" id="{4F32FEF0-4DCF-AE46-0BBF-9DCA14FE8D17}"/>
                </a:ext>
              </a:extLst>
            </p:cNvPr>
            <p:cNvSpPr/>
            <p:nvPr/>
          </p:nvSpPr>
          <p:spPr>
            <a:xfrm>
              <a:off x="4474548" y="5990429"/>
              <a:ext cx="427449" cy="4499"/>
            </a:xfrm>
            <a:custGeom>
              <a:avLst/>
              <a:gdLst>
                <a:gd name="connsiteX0" fmla="*/ 429343 w 427449"/>
                <a:gd name="connsiteY0" fmla="*/ 1566 h 4499"/>
                <a:gd name="connsiteX1" fmla="*/ 1566 w 427449"/>
                <a:gd name="connsiteY1" fmla="*/ 1566 h 4499"/>
                <a:gd name="connsiteX2" fmla="*/ 1566 w 427449"/>
                <a:gd name="connsiteY2" fmla="*/ 5574 h 4499"/>
                <a:gd name="connsiteX3" fmla="*/ 429418 w 427449"/>
                <a:gd name="connsiteY3" fmla="*/ 5574 h 4499"/>
                <a:gd name="connsiteX4" fmla="*/ 429418 w 427449"/>
                <a:gd name="connsiteY4" fmla="*/ 1566 h 4499"/>
                <a:gd name="connsiteX5" fmla="*/ 429343 w 427449"/>
                <a:gd name="connsiteY5" fmla="*/ 1566 h 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49" h="4499">
                  <a:moveTo>
                    <a:pt x="429343" y="1566"/>
                  </a:moveTo>
                  <a:lnTo>
                    <a:pt x="1566" y="1566"/>
                  </a:lnTo>
                  <a:lnTo>
                    <a:pt x="1566" y="5574"/>
                  </a:lnTo>
                  <a:lnTo>
                    <a:pt x="429418" y="5574"/>
                  </a:lnTo>
                  <a:lnTo>
                    <a:pt x="429418" y="1566"/>
                  </a:lnTo>
                  <a:lnTo>
                    <a:pt x="429343" y="1566"/>
                  </a:ln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9" name="Freeform: Shape 2058">
              <a:extLst>
                <a:ext uri="{FF2B5EF4-FFF2-40B4-BE49-F238E27FC236}">
                  <a16:creationId xmlns:a16="http://schemas.microsoft.com/office/drawing/2014/main" id="{1437D649-C31A-984B-F123-7F5D20AD57D2}"/>
                </a:ext>
              </a:extLst>
            </p:cNvPr>
            <p:cNvSpPr/>
            <p:nvPr/>
          </p:nvSpPr>
          <p:spPr>
            <a:xfrm>
              <a:off x="4668794" y="6076041"/>
              <a:ext cx="40495" cy="40495"/>
            </a:xfrm>
            <a:custGeom>
              <a:avLst/>
              <a:gdLst>
                <a:gd name="connsiteX0" fmla="*/ 20830 w 40495"/>
                <a:gd name="connsiteY0" fmla="*/ 39988 h 40495"/>
                <a:gd name="connsiteX1" fmla="*/ 40096 w 40495"/>
                <a:gd name="connsiteY1" fmla="*/ 20777 h 40495"/>
                <a:gd name="connsiteX2" fmla="*/ 20830 w 40495"/>
                <a:gd name="connsiteY2" fmla="*/ 1566 h 40495"/>
                <a:gd name="connsiteX3" fmla="*/ 1566 w 40495"/>
                <a:gd name="connsiteY3" fmla="*/ 20777 h 40495"/>
                <a:gd name="connsiteX4" fmla="*/ 20830 w 40495"/>
                <a:gd name="connsiteY4" fmla="*/ 39988 h 4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95" h="40495">
                  <a:moveTo>
                    <a:pt x="20830" y="39988"/>
                  </a:moveTo>
                  <a:cubicBezTo>
                    <a:pt x="31298" y="39988"/>
                    <a:pt x="40096" y="31214"/>
                    <a:pt x="40096" y="20777"/>
                  </a:cubicBezTo>
                  <a:cubicBezTo>
                    <a:pt x="40096" y="10339"/>
                    <a:pt x="31298" y="1566"/>
                    <a:pt x="20830" y="1566"/>
                  </a:cubicBezTo>
                  <a:cubicBezTo>
                    <a:pt x="10364" y="1566"/>
                    <a:pt x="1566" y="10339"/>
                    <a:pt x="1566" y="20777"/>
                  </a:cubicBezTo>
                  <a:cubicBezTo>
                    <a:pt x="1566" y="31214"/>
                    <a:pt x="10364" y="39988"/>
                    <a:pt x="20830" y="39988"/>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61" name="Freeform: Shape 2060">
              <a:extLst>
                <a:ext uri="{FF2B5EF4-FFF2-40B4-BE49-F238E27FC236}">
                  <a16:creationId xmlns:a16="http://schemas.microsoft.com/office/drawing/2014/main" id="{26FD9471-D8D2-DA7D-78F7-E6DDB01AF8C5}"/>
                </a:ext>
              </a:extLst>
            </p:cNvPr>
            <p:cNvSpPr/>
            <p:nvPr/>
          </p:nvSpPr>
          <p:spPr>
            <a:xfrm>
              <a:off x="4568457" y="5975981"/>
              <a:ext cx="31496" cy="31496"/>
            </a:xfrm>
            <a:custGeom>
              <a:avLst/>
              <a:gdLst>
                <a:gd name="connsiteX0" fmla="*/ 17645 w 31496"/>
                <a:gd name="connsiteY0" fmla="*/ 33635 h 31496"/>
                <a:gd name="connsiteX1" fmla="*/ 33725 w 31496"/>
                <a:gd name="connsiteY1" fmla="*/ 17600 h 31496"/>
                <a:gd name="connsiteX2" fmla="*/ 17645 w 31496"/>
                <a:gd name="connsiteY2" fmla="*/ 1566 h 31496"/>
                <a:gd name="connsiteX3" fmla="*/ 1566 w 31496"/>
                <a:gd name="connsiteY3" fmla="*/ 17600 h 31496"/>
                <a:gd name="connsiteX4" fmla="*/ 17645 w 31496"/>
                <a:gd name="connsiteY4" fmla="*/ 33635 h 3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 h="31496">
                  <a:moveTo>
                    <a:pt x="17645" y="33635"/>
                  </a:moveTo>
                  <a:cubicBezTo>
                    <a:pt x="26444" y="33635"/>
                    <a:pt x="33725" y="26449"/>
                    <a:pt x="33725" y="17600"/>
                  </a:cubicBezTo>
                  <a:cubicBezTo>
                    <a:pt x="33725" y="8826"/>
                    <a:pt x="26519" y="1566"/>
                    <a:pt x="17645" y="1566"/>
                  </a:cubicBezTo>
                  <a:cubicBezTo>
                    <a:pt x="8847" y="1566"/>
                    <a:pt x="1566" y="8751"/>
                    <a:pt x="1566" y="17600"/>
                  </a:cubicBezTo>
                  <a:cubicBezTo>
                    <a:pt x="1566" y="26449"/>
                    <a:pt x="8771" y="33635"/>
                    <a:pt x="17645" y="33635"/>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62" name="Freeform: Shape 2061">
              <a:extLst>
                <a:ext uri="{FF2B5EF4-FFF2-40B4-BE49-F238E27FC236}">
                  <a16:creationId xmlns:a16="http://schemas.microsoft.com/office/drawing/2014/main" id="{8D586F22-6B6C-ED1F-7419-6A1E23C9B31A}"/>
                </a:ext>
              </a:extLst>
            </p:cNvPr>
            <p:cNvSpPr/>
            <p:nvPr/>
          </p:nvSpPr>
          <p:spPr>
            <a:xfrm>
              <a:off x="4666676" y="5969777"/>
              <a:ext cx="44995" cy="44995"/>
            </a:xfrm>
            <a:custGeom>
              <a:avLst/>
              <a:gdLst>
                <a:gd name="connsiteX0" fmla="*/ 23561 w 44994"/>
                <a:gd name="connsiteY0" fmla="*/ 45434 h 44994"/>
                <a:gd name="connsiteX1" fmla="*/ 45557 w 44994"/>
                <a:gd name="connsiteY1" fmla="*/ 23500 h 44994"/>
                <a:gd name="connsiteX2" fmla="*/ 23561 w 44994"/>
                <a:gd name="connsiteY2" fmla="*/ 1566 h 44994"/>
                <a:gd name="connsiteX3" fmla="*/ 1566 w 44994"/>
                <a:gd name="connsiteY3" fmla="*/ 23500 h 44994"/>
                <a:gd name="connsiteX4" fmla="*/ 23561 w 44994"/>
                <a:gd name="connsiteY4" fmla="*/ 45434 h 4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4" h="44994">
                  <a:moveTo>
                    <a:pt x="23561" y="45434"/>
                  </a:moveTo>
                  <a:cubicBezTo>
                    <a:pt x="35773" y="45434"/>
                    <a:pt x="45557" y="35677"/>
                    <a:pt x="45557" y="23500"/>
                  </a:cubicBezTo>
                  <a:cubicBezTo>
                    <a:pt x="45557" y="11323"/>
                    <a:pt x="35773" y="1566"/>
                    <a:pt x="23561" y="1566"/>
                  </a:cubicBezTo>
                  <a:cubicBezTo>
                    <a:pt x="11350" y="1566"/>
                    <a:pt x="1566" y="11323"/>
                    <a:pt x="1566" y="23500"/>
                  </a:cubicBezTo>
                  <a:cubicBezTo>
                    <a:pt x="1566" y="35677"/>
                    <a:pt x="11350" y="45434"/>
                    <a:pt x="23561" y="45434"/>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64" name="Freeform: Shape 2063">
              <a:extLst>
                <a:ext uri="{FF2B5EF4-FFF2-40B4-BE49-F238E27FC236}">
                  <a16:creationId xmlns:a16="http://schemas.microsoft.com/office/drawing/2014/main" id="{5BBE0CBC-FA10-90CC-DC30-202480D13927}"/>
                </a:ext>
              </a:extLst>
            </p:cNvPr>
            <p:cNvSpPr/>
            <p:nvPr/>
          </p:nvSpPr>
          <p:spPr>
            <a:xfrm>
              <a:off x="4666676" y="5866922"/>
              <a:ext cx="44995" cy="44995"/>
            </a:xfrm>
            <a:custGeom>
              <a:avLst/>
              <a:gdLst>
                <a:gd name="connsiteX0" fmla="*/ 23561 w 44994"/>
                <a:gd name="connsiteY0" fmla="*/ 45434 h 44994"/>
                <a:gd name="connsiteX1" fmla="*/ 45557 w 44994"/>
                <a:gd name="connsiteY1" fmla="*/ 23500 h 44994"/>
                <a:gd name="connsiteX2" fmla="*/ 23561 w 44994"/>
                <a:gd name="connsiteY2" fmla="*/ 1566 h 44994"/>
                <a:gd name="connsiteX3" fmla="*/ 1566 w 44994"/>
                <a:gd name="connsiteY3" fmla="*/ 23500 h 44994"/>
                <a:gd name="connsiteX4" fmla="*/ 23561 w 44994"/>
                <a:gd name="connsiteY4" fmla="*/ 45434 h 4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4" h="44994">
                  <a:moveTo>
                    <a:pt x="23561" y="45434"/>
                  </a:moveTo>
                  <a:cubicBezTo>
                    <a:pt x="35773" y="45434"/>
                    <a:pt x="45557" y="35677"/>
                    <a:pt x="45557" y="23500"/>
                  </a:cubicBezTo>
                  <a:cubicBezTo>
                    <a:pt x="45557" y="11323"/>
                    <a:pt x="35773" y="1566"/>
                    <a:pt x="23561" y="1566"/>
                  </a:cubicBezTo>
                  <a:cubicBezTo>
                    <a:pt x="11350" y="1566"/>
                    <a:pt x="1566" y="11323"/>
                    <a:pt x="1566" y="23500"/>
                  </a:cubicBezTo>
                  <a:cubicBezTo>
                    <a:pt x="1566" y="35677"/>
                    <a:pt x="11350" y="45434"/>
                    <a:pt x="23561" y="45434"/>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67" name="Freeform: Shape 2066">
              <a:extLst>
                <a:ext uri="{FF2B5EF4-FFF2-40B4-BE49-F238E27FC236}">
                  <a16:creationId xmlns:a16="http://schemas.microsoft.com/office/drawing/2014/main" id="{4FEB9B89-772C-1A90-C7F0-DA2C75ED90F5}"/>
                </a:ext>
              </a:extLst>
            </p:cNvPr>
            <p:cNvSpPr/>
            <p:nvPr/>
          </p:nvSpPr>
          <p:spPr>
            <a:xfrm>
              <a:off x="4768688" y="5969777"/>
              <a:ext cx="44995" cy="44995"/>
            </a:xfrm>
            <a:custGeom>
              <a:avLst/>
              <a:gdLst>
                <a:gd name="connsiteX0" fmla="*/ 23561 w 44994"/>
                <a:gd name="connsiteY0" fmla="*/ 45434 h 44994"/>
                <a:gd name="connsiteX1" fmla="*/ 45557 w 44994"/>
                <a:gd name="connsiteY1" fmla="*/ 23500 h 44994"/>
                <a:gd name="connsiteX2" fmla="*/ 23561 w 44994"/>
                <a:gd name="connsiteY2" fmla="*/ 1566 h 44994"/>
                <a:gd name="connsiteX3" fmla="*/ 1566 w 44994"/>
                <a:gd name="connsiteY3" fmla="*/ 23500 h 44994"/>
                <a:gd name="connsiteX4" fmla="*/ 23561 w 44994"/>
                <a:gd name="connsiteY4" fmla="*/ 45434 h 4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4" h="44994">
                  <a:moveTo>
                    <a:pt x="23561" y="45434"/>
                  </a:moveTo>
                  <a:cubicBezTo>
                    <a:pt x="35772" y="45434"/>
                    <a:pt x="45557" y="35677"/>
                    <a:pt x="45557" y="23500"/>
                  </a:cubicBezTo>
                  <a:cubicBezTo>
                    <a:pt x="45557" y="11323"/>
                    <a:pt x="35772" y="1566"/>
                    <a:pt x="23561" y="1566"/>
                  </a:cubicBezTo>
                  <a:cubicBezTo>
                    <a:pt x="11350" y="1566"/>
                    <a:pt x="1566" y="11323"/>
                    <a:pt x="1566" y="23500"/>
                  </a:cubicBezTo>
                  <a:cubicBezTo>
                    <a:pt x="1566" y="35677"/>
                    <a:pt x="11350" y="45434"/>
                    <a:pt x="23561" y="45434"/>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68" name="Freeform: Shape 2067">
              <a:extLst>
                <a:ext uri="{FF2B5EF4-FFF2-40B4-BE49-F238E27FC236}">
                  <a16:creationId xmlns:a16="http://schemas.microsoft.com/office/drawing/2014/main" id="{0EFC6725-9525-2BE5-82D2-EBB02A4EA696}"/>
                </a:ext>
              </a:extLst>
            </p:cNvPr>
            <p:cNvSpPr/>
            <p:nvPr/>
          </p:nvSpPr>
          <p:spPr>
            <a:xfrm>
              <a:off x="4767470" y="6071507"/>
              <a:ext cx="22497" cy="22497"/>
            </a:xfrm>
            <a:custGeom>
              <a:avLst/>
              <a:gdLst>
                <a:gd name="connsiteX0" fmla="*/ 12866 w 22497"/>
                <a:gd name="connsiteY0" fmla="*/ 24105 h 22497"/>
                <a:gd name="connsiteX1" fmla="*/ 24168 w 22497"/>
                <a:gd name="connsiteY1" fmla="*/ 12835 h 22497"/>
                <a:gd name="connsiteX2" fmla="*/ 12866 w 22497"/>
                <a:gd name="connsiteY2" fmla="*/ 1566 h 22497"/>
                <a:gd name="connsiteX3" fmla="*/ 1566 w 22497"/>
                <a:gd name="connsiteY3" fmla="*/ 12835 h 22497"/>
                <a:gd name="connsiteX4" fmla="*/ 12866 w 22497"/>
                <a:gd name="connsiteY4" fmla="*/ 24105 h 2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7" h="22497">
                  <a:moveTo>
                    <a:pt x="12866" y="24105"/>
                  </a:moveTo>
                  <a:cubicBezTo>
                    <a:pt x="19086" y="24105"/>
                    <a:pt x="24168" y="19037"/>
                    <a:pt x="24168" y="12835"/>
                  </a:cubicBezTo>
                  <a:cubicBezTo>
                    <a:pt x="24168" y="6633"/>
                    <a:pt x="19086" y="1566"/>
                    <a:pt x="12866" y="1566"/>
                  </a:cubicBezTo>
                  <a:cubicBezTo>
                    <a:pt x="6647" y="1566"/>
                    <a:pt x="1566" y="6633"/>
                    <a:pt x="1566" y="12835"/>
                  </a:cubicBezTo>
                  <a:cubicBezTo>
                    <a:pt x="1566" y="19037"/>
                    <a:pt x="6647" y="24105"/>
                    <a:pt x="12866" y="24105"/>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69" name="Freeform: Shape 2068">
              <a:extLst>
                <a:ext uri="{FF2B5EF4-FFF2-40B4-BE49-F238E27FC236}">
                  <a16:creationId xmlns:a16="http://schemas.microsoft.com/office/drawing/2014/main" id="{604EAFA3-62B3-9F17-F152-0B3C6E5274B5}"/>
                </a:ext>
              </a:extLst>
            </p:cNvPr>
            <p:cNvSpPr/>
            <p:nvPr/>
          </p:nvSpPr>
          <p:spPr>
            <a:xfrm>
              <a:off x="4585211" y="6071507"/>
              <a:ext cx="22497" cy="22497"/>
            </a:xfrm>
            <a:custGeom>
              <a:avLst/>
              <a:gdLst>
                <a:gd name="connsiteX0" fmla="*/ 12867 w 22497"/>
                <a:gd name="connsiteY0" fmla="*/ 24105 h 22497"/>
                <a:gd name="connsiteX1" fmla="*/ 24168 w 22497"/>
                <a:gd name="connsiteY1" fmla="*/ 12835 h 22497"/>
                <a:gd name="connsiteX2" fmla="*/ 12867 w 22497"/>
                <a:gd name="connsiteY2" fmla="*/ 1566 h 22497"/>
                <a:gd name="connsiteX3" fmla="*/ 1566 w 22497"/>
                <a:gd name="connsiteY3" fmla="*/ 12835 h 22497"/>
                <a:gd name="connsiteX4" fmla="*/ 12867 w 22497"/>
                <a:gd name="connsiteY4" fmla="*/ 24105 h 2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7" h="22497">
                  <a:moveTo>
                    <a:pt x="12867" y="24105"/>
                  </a:moveTo>
                  <a:cubicBezTo>
                    <a:pt x="19086" y="24105"/>
                    <a:pt x="24168" y="19037"/>
                    <a:pt x="24168" y="12835"/>
                  </a:cubicBezTo>
                  <a:cubicBezTo>
                    <a:pt x="24168" y="6633"/>
                    <a:pt x="19086" y="1566"/>
                    <a:pt x="12867" y="1566"/>
                  </a:cubicBezTo>
                  <a:cubicBezTo>
                    <a:pt x="6647" y="1566"/>
                    <a:pt x="1566" y="6633"/>
                    <a:pt x="1566" y="12835"/>
                  </a:cubicBezTo>
                  <a:cubicBezTo>
                    <a:pt x="1566" y="19037"/>
                    <a:pt x="6647" y="24105"/>
                    <a:pt x="12867" y="24105"/>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70" name="Freeform: Shape 2069">
              <a:extLst>
                <a:ext uri="{FF2B5EF4-FFF2-40B4-BE49-F238E27FC236}">
                  <a16:creationId xmlns:a16="http://schemas.microsoft.com/office/drawing/2014/main" id="{35EDDD3F-BEAB-BC61-1208-17820A45EECF}"/>
                </a:ext>
              </a:extLst>
            </p:cNvPr>
            <p:cNvSpPr/>
            <p:nvPr/>
          </p:nvSpPr>
          <p:spPr>
            <a:xfrm>
              <a:off x="4767470" y="5888997"/>
              <a:ext cx="22497" cy="22497"/>
            </a:xfrm>
            <a:custGeom>
              <a:avLst/>
              <a:gdLst>
                <a:gd name="connsiteX0" fmla="*/ 12866 w 22497"/>
                <a:gd name="connsiteY0" fmla="*/ 24105 h 22497"/>
                <a:gd name="connsiteX1" fmla="*/ 24168 w 22497"/>
                <a:gd name="connsiteY1" fmla="*/ 12835 h 22497"/>
                <a:gd name="connsiteX2" fmla="*/ 12866 w 22497"/>
                <a:gd name="connsiteY2" fmla="*/ 1566 h 22497"/>
                <a:gd name="connsiteX3" fmla="*/ 1566 w 22497"/>
                <a:gd name="connsiteY3" fmla="*/ 12835 h 22497"/>
                <a:gd name="connsiteX4" fmla="*/ 12866 w 22497"/>
                <a:gd name="connsiteY4" fmla="*/ 24105 h 2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7" h="22497">
                  <a:moveTo>
                    <a:pt x="12866" y="24105"/>
                  </a:moveTo>
                  <a:cubicBezTo>
                    <a:pt x="19086" y="24105"/>
                    <a:pt x="24168" y="19037"/>
                    <a:pt x="24168" y="12835"/>
                  </a:cubicBezTo>
                  <a:cubicBezTo>
                    <a:pt x="24168" y="6633"/>
                    <a:pt x="19086" y="1566"/>
                    <a:pt x="12866" y="1566"/>
                  </a:cubicBezTo>
                  <a:cubicBezTo>
                    <a:pt x="6647" y="1566"/>
                    <a:pt x="1566" y="6633"/>
                    <a:pt x="1566" y="12835"/>
                  </a:cubicBezTo>
                  <a:cubicBezTo>
                    <a:pt x="1566" y="19113"/>
                    <a:pt x="6647" y="24105"/>
                    <a:pt x="12866" y="24105"/>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71" name="Freeform: Shape 2070">
              <a:extLst>
                <a:ext uri="{FF2B5EF4-FFF2-40B4-BE49-F238E27FC236}">
                  <a16:creationId xmlns:a16="http://schemas.microsoft.com/office/drawing/2014/main" id="{5B693539-B6AE-7F09-09E9-B3C8EB2B192D}"/>
                </a:ext>
              </a:extLst>
            </p:cNvPr>
            <p:cNvSpPr/>
            <p:nvPr/>
          </p:nvSpPr>
          <p:spPr>
            <a:xfrm>
              <a:off x="4585211" y="5888997"/>
              <a:ext cx="22497" cy="22497"/>
            </a:xfrm>
            <a:custGeom>
              <a:avLst/>
              <a:gdLst>
                <a:gd name="connsiteX0" fmla="*/ 12867 w 22497"/>
                <a:gd name="connsiteY0" fmla="*/ 24105 h 22497"/>
                <a:gd name="connsiteX1" fmla="*/ 24168 w 22497"/>
                <a:gd name="connsiteY1" fmla="*/ 12835 h 22497"/>
                <a:gd name="connsiteX2" fmla="*/ 12867 w 22497"/>
                <a:gd name="connsiteY2" fmla="*/ 1566 h 22497"/>
                <a:gd name="connsiteX3" fmla="*/ 1566 w 22497"/>
                <a:gd name="connsiteY3" fmla="*/ 12835 h 22497"/>
                <a:gd name="connsiteX4" fmla="*/ 12867 w 22497"/>
                <a:gd name="connsiteY4" fmla="*/ 24105 h 2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7" h="22497">
                  <a:moveTo>
                    <a:pt x="12867" y="24105"/>
                  </a:moveTo>
                  <a:cubicBezTo>
                    <a:pt x="19086" y="24105"/>
                    <a:pt x="24168" y="19037"/>
                    <a:pt x="24168" y="12835"/>
                  </a:cubicBezTo>
                  <a:cubicBezTo>
                    <a:pt x="24168" y="6633"/>
                    <a:pt x="19086" y="1566"/>
                    <a:pt x="12867" y="1566"/>
                  </a:cubicBezTo>
                  <a:cubicBezTo>
                    <a:pt x="6647" y="1566"/>
                    <a:pt x="1566" y="6633"/>
                    <a:pt x="1566" y="12835"/>
                  </a:cubicBezTo>
                  <a:cubicBezTo>
                    <a:pt x="1566" y="19113"/>
                    <a:pt x="6647" y="24105"/>
                    <a:pt x="12867" y="24105"/>
                  </a:cubicBezTo>
                  <a:close/>
                </a:path>
              </a:pathLst>
            </a:custGeom>
            <a:solidFill>
              <a:srgbClr val="FFFF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9" name="TextBox 48">
            <a:extLst>
              <a:ext uri="{FF2B5EF4-FFF2-40B4-BE49-F238E27FC236}">
                <a16:creationId xmlns:a16="http://schemas.microsoft.com/office/drawing/2014/main" id="{F4EFFE17-9F3D-964F-EADC-A618CAC021C9}"/>
              </a:ext>
            </a:extLst>
          </p:cNvPr>
          <p:cNvSpPr txBox="1"/>
          <p:nvPr/>
        </p:nvSpPr>
        <p:spPr>
          <a:xfrm>
            <a:off x="9182508" y="4670557"/>
            <a:ext cx="2112264" cy="446276"/>
          </a:xfrm>
          <a:prstGeom prst="rect">
            <a:avLst/>
          </a:prstGeom>
          <a:noFill/>
        </p:spPr>
        <p:txBody>
          <a:bodyPr wrap="square" lIns="0" tIns="182880" rIns="0">
            <a:spAutoFit/>
          </a:bodyPr>
          <a:lstStyle>
            <a:defPPr>
              <a:defRPr lang="en-US"/>
            </a:defPPr>
            <a:lvl1pPr algn="ctr">
              <a:defRPr sz="1400">
                <a:latin typeface="+mj-lt"/>
              </a:defRPr>
            </a:lvl1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Online Store </a:t>
            </a:r>
          </a:p>
        </p:txBody>
      </p:sp>
    </p:spTree>
    <p:extLst>
      <p:ext uri="{BB962C8B-B14F-4D97-AF65-F5344CB8AC3E}">
        <p14:creationId xmlns:p14="http://schemas.microsoft.com/office/powerpoint/2010/main" val="3782315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6" presetClass="emph" presetSubtype="0" accel="100000" autoRev="1" fill="hold" grpId="1" nodeType="withEffect">
                                  <p:stCondLst>
                                    <p:cond delay="0"/>
                                  </p:stCondLst>
                                  <p:childTnLst>
                                    <p:animScale>
                                      <p:cBhvr>
                                        <p:cTn id="12" dur="500" fill="hold"/>
                                        <p:tgtEl>
                                          <p:spTgt spid="27"/>
                                        </p:tgtEl>
                                      </p:cBhvr>
                                      <p:by x="0" y="0"/>
                                    </p:animScale>
                                  </p:childTnLst>
                                </p:cTn>
                              </p:par>
                              <p:par>
                                <p:cTn id="13" presetID="10" presetClass="entr" presetSubtype="0" fill="hold"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6" presetClass="emph" presetSubtype="0" accel="100000" autoRev="1" fill="hold" nodeType="withEffect">
                                  <p:stCondLst>
                                    <p:cond delay="0"/>
                                  </p:stCondLst>
                                  <p:childTnLst>
                                    <p:animScale>
                                      <p:cBhvr>
                                        <p:cTn id="17" dur="500" fill="hold"/>
                                        <p:tgtEl>
                                          <p:spTgt spid="55"/>
                                        </p:tgtEl>
                                      </p:cBhvr>
                                      <p:by x="0" y="0"/>
                                    </p:animScale>
                                  </p:childTnLst>
                                </p:cTn>
                              </p:par>
                              <p:par>
                                <p:cTn id="18" presetID="10" presetClass="entr" presetSubtype="0" fill="hold" grpId="0"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grpId="1" nodeType="withEffect">
                                  <p:stCondLst>
                                    <p:cond delay="500"/>
                                  </p:stCondLst>
                                  <p:childTnLst>
                                    <p:animMotion origin="layout" path="M 1.45833E-6 -7.40741E-7 L 1.45833E-6 -0.0544 " pathEditMode="relative" rAng="0" ptsTypes="AA">
                                      <p:cBhvr>
                                        <p:cTn id="22" dur="600" spd="-100000" fill="hold"/>
                                        <p:tgtEl>
                                          <p:spTgt spid="5"/>
                                        </p:tgtEl>
                                        <p:attrNameLst>
                                          <p:attrName>ppt_x</p:attrName>
                                          <p:attrName>ppt_y</p:attrName>
                                        </p:attrNameLst>
                                      </p:cBhvr>
                                      <p:rCtr x="0" y="-2731"/>
                                    </p:animMotion>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42" presetClass="path" presetSubtype="0" decel="100000" fill="hold" nodeType="withEffect">
                                  <p:stCondLst>
                                    <p:cond delay="500"/>
                                  </p:stCondLst>
                                  <p:childTnLst>
                                    <p:animMotion origin="layout" path="M 1.45833E-6 -3.7037E-6 L 1.45833E-6 0.04352 " pathEditMode="relative" rAng="0" ptsTypes="AA">
                                      <p:cBhvr>
                                        <p:cTn id="27" dur="600" spd="-100000" fill="hold"/>
                                        <p:tgtEl>
                                          <p:spTgt spid="8"/>
                                        </p:tgtEl>
                                        <p:attrNameLst>
                                          <p:attrName>ppt_x</p:attrName>
                                          <p:attrName>ppt_y</p:attrName>
                                        </p:attrNameLst>
                                      </p:cBhvr>
                                      <p:rCtr x="0" y="2176"/>
                                    </p:animMotion>
                                  </p:childTnLst>
                                </p:cTn>
                              </p:par>
                              <p:par>
                                <p:cTn id="28" presetID="10" presetClass="entr" presetSubtype="0" fill="hold" grpId="0" nodeType="withEffect">
                                  <p:stCondLst>
                                    <p:cond delay="50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42" presetClass="path" presetSubtype="0" decel="100000" fill="hold" grpId="1" nodeType="withEffect">
                                  <p:stCondLst>
                                    <p:cond delay="500"/>
                                  </p:stCondLst>
                                  <p:childTnLst>
                                    <p:animMotion origin="layout" path="M 1.45833E-6 -3.7037E-6 L 1.45833E-6 0.04352 " pathEditMode="relative" rAng="0" ptsTypes="AA">
                                      <p:cBhvr>
                                        <p:cTn id="32" dur="600" spd="-100000" fill="hold"/>
                                        <p:tgtEl>
                                          <p:spTgt spid="59"/>
                                        </p:tgtEl>
                                        <p:attrNameLst>
                                          <p:attrName>ppt_x</p:attrName>
                                          <p:attrName>ppt_y</p:attrName>
                                        </p:attrNameLst>
                                      </p:cBhvr>
                                      <p:rCtr x="0" y="2176"/>
                                    </p:animMotion>
                                  </p:childTnLst>
                                </p:cTn>
                              </p:par>
                              <p:par>
                                <p:cTn id="33" presetID="10" presetClass="entr" presetSubtype="0" fill="hold" grpId="0" nodeType="withEffect">
                                  <p:stCondLst>
                                    <p:cond delay="50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42" presetClass="path" presetSubtype="0" decel="100000" fill="hold" grpId="1" nodeType="withEffect">
                                  <p:stCondLst>
                                    <p:cond delay="500"/>
                                  </p:stCondLst>
                                  <p:childTnLst>
                                    <p:animMotion origin="layout" path="M 1.45833E-6 -3.7037E-6 L 1.45833E-6 0.04352 " pathEditMode="relative" rAng="0" ptsTypes="AA">
                                      <p:cBhvr>
                                        <p:cTn id="37" dur="600" spd="-100000" fill="hold"/>
                                        <p:tgtEl>
                                          <p:spTgt spid="58"/>
                                        </p:tgtEl>
                                        <p:attrNameLst>
                                          <p:attrName>ppt_x</p:attrName>
                                          <p:attrName>ppt_y</p:attrName>
                                        </p:attrNameLst>
                                      </p:cBhvr>
                                      <p:rCtr x="0" y="2176"/>
                                    </p:animMotion>
                                  </p:childTnLst>
                                </p:cTn>
                              </p:par>
                              <p:par>
                                <p:cTn id="38" presetID="10" presetClass="entr" presetSubtype="0" fill="hold" grpId="0" nodeType="withEffect">
                                  <p:stCondLst>
                                    <p:cond delay="600"/>
                                  </p:stCondLst>
                                  <p:childTnLst>
                                    <p:set>
                                      <p:cBhvr>
                                        <p:cTn id="39" dur="1" fill="hold">
                                          <p:stCondLst>
                                            <p:cond delay="0"/>
                                          </p:stCondLst>
                                        </p:cTn>
                                        <p:tgtEl>
                                          <p:spTgt spid="2055"/>
                                        </p:tgtEl>
                                        <p:attrNameLst>
                                          <p:attrName>style.visibility</p:attrName>
                                        </p:attrNameLst>
                                      </p:cBhvr>
                                      <p:to>
                                        <p:strVal val="visible"/>
                                      </p:to>
                                    </p:set>
                                    <p:animEffect transition="in" filter="fade">
                                      <p:cBhvr>
                                        <p:cTn id="40" dur="500"/>
                                        <p:tgtEl>
                                          <p:spTgt spid="2055"/>
                                        </p:tgtEl>
                                      </p:cBhvr>
                                    </p:animEffect>
                                  </p:childTnLst>
                                </p:cTn>
                              </p:par>
                              <p:par>
                                <p:cTn id="41" presetID="42" presetClass="path" presetSubtype="0" decel="100000" fill="hold" grpId="1" nodeType="withEffect">
                                  <p:stCondLst>
                                    <p:cond delay="600"/>
                                  </p:stCondLst>
                                  <p:childTnLst>
                                    <p:animMotion origin="layout" path="M 1.45833E-6 -7.40741E-7 L 1.45833E-6 -0.0544 " pathEditMode="relative" rAng="0" ptsTypes="AA">
                                      <p:cBhvr>
                                        <p:cTn id="42" dur="600" spd="-100000" fill="hold"/>
                                        <p:tgtEl>
                                          <p:spTgt spid="2055"/>
                                        </p:tgtEl>
                                        <p:attrNameLst>
                                          <p:attrName>ppt_x</p:attrName>
                                          <p:attrName>ppt_y</p:attrName>
                                        </p:attrNameLst>
                                      </p:cBhvr>
                                      <p:rCtr x="0" y="-2731"/>
                                    </p:animMotion>
                                  </p:childTnLst>
                                </p:cTn>
                              </p:par>
                              <p:par>
                                <p:cTn id="43" presetID="10" presetClass="entr" presetSubtype="0" fill="hold" grpId="0" nodeType="withEffect">
                                  <p:stCondLst>
                                    <p:cond delay="600"/>
                                  </p:stCondLst>
                                  <p:childTnLst>
                                    <p:set>
                                      <p:cBhvr>
                                        <p:cTn id="44" dur="1" fill="hold">
                                          <p:stCondLst>
                                            <p:cond delay="0"/>
                                          </p:stCondLst>
                                        </p:cTn>
                                        <p:tgtEl>
                                          <p:spTgt spid="2052"/>
                                        </p:tgtEl>
                                        <p:attrNameLst>
                                          <p:attrName>style.visibility</p:attrName>
                                        </p:attrNameLst>
                                      </p:cBhvr>
                                      <p:to>
                                        <p:strVal val="visible"/>
                                      </p:to>
                                    </p:set>
                                    <p:animEffect transition="in" filter="fade">
                                      <p:cBhvr>
                                        <p:cTn id="45" dur="500"/>
                                        <p:tgtEl>
                                          <p:spTgt spid="2052"/>
                                        </p:tgtEl>
                                      </p:cBhvr>
                                    </p:animEffect>
                                  </p:childTnLst>
                                </p:cTn>
                              </p:par>
                              <p:par>
                                <p:cTn id="46" presetID="42" presetClass="path" presetSubtype="0" decel="100000" fill="hold" grpId="1" nodeType="withEffect">
                                  <p:stCondLst>
                                    <p:cond delay="600"/>
                                  </p:stCondLst>
                                  <p:childTnLst>
                                    <p:animMotion origin="layout" path="M 1.45833E-6 -7.40741E-7 L 1.45833E-6 -0.0544 " pathEditMode="relative" rAng="0" ptsTypes="AA">
                                      <p:cBhvr>
                                        <p:cTn id="47" dur="600" spd="-100000" fill="hold"/>
                                        <p:tgtEl>
                                          <p:spTgt spid="2052"/>
                                        </p:tgtEl>
                                        <p:attrNameLst>
                                          <p:attrName>ppt_x</p:attrName>
                                          <p:attrName>ppt_y</p:attrName>
                                        </p:attrNameLst>
                                      </p:cBhvr>
                                      <p:rCtr x="0" y="-2731"/>
                                    </p:animMotion>
                                  </p:childTnLst>
                                </p:cTn>
                              </p:par>
                              <p:par>
                                <p:cTn id="48" presetID="10" presetClass="entr" presetSubtype="0" fill="hold" nodeType="withEffect">
                                  <p:stCondLst>
                                    <p:cond delay="6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42" presetClass="path" presetSubtype="0" decel="100000" fill="hold" nodeType="withEffect">
                                  <p:stCondLst>
                                    <p:cond delay="600"/>
                                  </p:stCondLst>
                                  <p:childTnLst>
                                    <p:animMotion origin="layout" path="M 1.45833E-6 -7.40741E-7 L 1.45833E-6 -0.0544 " pathEditMode="relative" rAng="0" ptsTypes="AA">
                                      <p:cBhvr>
                                        <p:cTn id="52" dur="600" spd="-100000" fill="hold"/>
                                        <p:tgtEl>
                                          <p:spTgt spid="11"/>
                                        </p:tgtEl>
                                        <p:attrNameLst>
                                          <p:attrName>ppt_x</p:attrName>
                                          <p:attrName>ppt_y</p:attrName>
                                        </p:attrNameLst>
                                      </p:cBhvr>
                                      <p:rCtr x="0" y="-2731"/>
                                    </p:animMotion>
                                  </p:childTnLst>
                                </p:cTn>
                              </p:par>
                              <p:par>
                                <p:cTn id="53" presetID="10" presetClass="entr" presetSubtype="0" fill="hold" grpId="0" nodeType="withEffect">
                                  <p:stCondLst>
                                    <p:cond delay="60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6" presetClass="emph" presetSubtype="0" accel="100000" autoRev="1" fill="hold" grpId="1" nodeType="withEffect">
                                  <p:stCondLst>
                                    <p:cond delay="100"/>
                                  </p:stCondLst>
                                  <p:childTnLst>
                                    <p:animScale>
                                      <p:cBhvr>
                                        <p:cTn id="57" dur="500" fill="hold"/>
                                        <p:tgtEl>
                                          <p:spTgt spid="24"/>
                                        </p:tgtEl>
                                      </p:cBhvr>
                                      <p:by x="0" y="0"/>
                                    </p:animScale>
                                  </p:childTnLst>
                                </p:cTn>
                              </p:par>
                              <p:par>
                                <p:cTn id="58" presetID="10" presetClass="entr" presetSubtype="0" fill="hold" nodeType="withEffect">
                                  <p:stCondLst>
                                    <p:cond delay="6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6" presetClass="emph" presetSubtype="0" accel="100000" autoRev="1" fill="hold" nodeType="withEffect">
                                  <p:stCondLst>
                                    <p:cond delay="100"/>
                                  </p:stCondLst>
                                  <p:childTnLst>
                                    <p:animScale>
                                      <p:cBhvr>
                                        <p:cTn id="62" dur="500" fill="hold"/>
                                        <p:tgtEl>
                                          <p:spTgt spid="21"/>
                                        </p:tgtEl>
                                      </p:cBhvr>
                                      <p:by x="0" y="0"/>
                                    </p:animScale>
                                  </p:childTnLst>
                                </p:cTn>
                              </p:par>
                              <p:par>
                                <p:cTn id="63" presetID="10" presetClass="entr" presetSubtype="0" fill="hold" grpId="0" nodeType="withEffect">
                                  <p:stCondLst>
                                    <p:cond delay="60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42" presetClass="path" presetSubtype="0" decel="100000" fill="hold" grpId="1" nodeType="withEffect">
                                  <p:stCondLst>
                                    <p:cond delay="600"/>
                                  </p:stCondLst>
                                  <p:childTnLst>
                                    <p:animMotion origin="layout" path="M 1.45833E-6 -3.7037E-6 L 1.45833E-6 0.04352 " pathEditMode="relative" rAng="0" ptsTypes="AA">
                                      <p:cBhvr>
                                        <p:cTn id="67" dur="600" spd="-100000" fill="hold"/>
                                        <p:tgtEl>
                                          <p:spTgt spid="47"/>
                                        </p:tgtEl>
                                        <p:attrNameLst>
                                          <p:attrName>ppt_x</p:attrName>
                                          <p:attrName>ppt_y</p:attrName>
                                        </p:attrNameLst>
                                      </p:cBhvr>
                                      <p:rCtr x="0" y="2176"/>
                                    </p:animMotion>
                                  </p:childTnLst>
                                </p:cTn>
                              </p:par>
                              <p:par>
                                <p:cTn id="68" presetID="10" presetClass="entr" presetSubtype="0" fill="hold" grpId="0" nodeType="withEffect">
                                  <p:stCondLst>
                                    <p:cond delay="70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par>
                                <p:cTn id="71" presetID="42" presetClass="path" presetSubtype="0" decel="100000" fill="hold" grpId="1" nodeType="withEffect">
                                  <p:stCondLst>
                                    <p:cond delay="700"/>
                                  </p:stCondLst>
                                  <p:childTnLst>
                                    <p:animMotion origin="layout" path="M 1.45833E-6 -7.40741E-7 L 1.45833E-6 -0.0544 " pathEditMode="relative" rAng="0" ptsTypes="AA">
                                      <p:cBhvr>
                                        <p:cTn id="72" dur="600" spd="-100000" fill="hold"/>
                                        <p:tgtEl>
                                          <p:spTgt spid="48"/>
                                        </p:tgtEl>
                                        <p:attrNameLst>
                                          <p:attrName>ppt_x</p:attrName>
                                          <p:attrName>ppt_y</p:attrName>
                                        </p:attrNameLst>
                                      </p:cBhvr>
                                      <p:rCtr x="0" y="-2731"/>
                                    </p:animMotion>
                                  </p:childTnLst>
                                </p:cTn>
                              </p:par>
                              <p:par>
                                <p:cTn id="73" presetID="10" presetClass="entr" presetSubtype="0" fill="hold" grpId="0" nodeType="withEffect">
                                  <p:stCondLst>
                                    <p:cond delay="7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6" presetClass="emph" presetSubtype="0" accel="100000" autoRev="1" fill="hold" grpId="1" nodeType="withEffect">
                                  <p:stCondLst>
                                    <p:cond delay="200"/>
                                  </p:stCondLst>
                                  <p:childTnLst>
                                    <p:animScale>
                                      <p:cBhvr>
                                        <p:cTn id="77" dur="500" fill="hold"/>
                                        <p:tgtEl>
                                          <p:spTgt spid="31"/>
                                        </p:tgtEl>
                                      </p:cBhvr>
                                      <p:by x="0" y="0"/>
                                    </p:animScale>
                                  </p:childTnLst>
                                </p:cTn>
                              </p:par>
                              <p:par>
                                <p:cTn id="78" presetID="10" presetClass="entr" presetSubtype="0" fill="hold" nodeType="withEffect">
                                  <p:stCondLst>
                                    <p:cond delay="70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par>
                                <p:cTn id="81" presetID="6" presetClass="emph" presetSubtype="0" accel="100000" autoRev="1" fill="hold" nodeType="withEffect">
                                  <p:stCondLst>
                                    <p:cond delay="200"/>
                                  </p:stCondLst>
                                  <p:childTnLst>
                                    <p:animScale>
                                      <p:cBhvr>
                                        <p:cTn id="82" dur="500" fill="hold"/>
                                        <p:tgtEl>
                                          <p:spTgt spid="62"/>
                                        </p:tgtEl>
                                      </p:cBhvr>
                                      <p:by x="0" y="0"/>
                                    </p:animScale>
                                  </p:childTnLst>
                                </p:cTn>
                              </p:par>
                              <p:par>
                                <p:cTn id="83" presetID="10" presetClass="entr" presetSubtype="0" fill="hold" nodeType="withEffect">
                                  <p:stCondLst>
                                    <p:cond delay="70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par>
                                <p:cTn id="86" presetID="42" presetClass="path" presetSubtype="0" decel="100000" fill="hold" nodeType="withEffect">
                                  <p:stCondLst>
                                    <p:cond delay="700"/>
                                  </p:stCondLst>
                                  <p:childTnLst>
                                    <p:animMotion origin="layout" path="M 1.45833E-6 -3.7037E-6 L 1.45833E-6 0.04352 " pathEditMode="relative" rAng="0" ptsTypes="AA">
                                      <p:cBhvr>
                                        <p:cTn id="87" dur="600" spd="-100000" fill="hold"/>
                                        <p:tgtEl>
                                          <p:spTgt spid="17"/>
                                        </p:tgtEl>
                                        <p:attrNameLst>
                                          <p:attrName>ppt_x</p:attrName>
                                          <p:attrName>ppt_y</p:attrName>
                                        </p:attrNameLst>
                                      </p:cBhvr>
                                      <p:rCtr x="0" y="2176"/>
                                    </p:animMotion>
                                  </p:childTnLst>
                                </p:cTn>
                              </p:par>
                              <p:par>
                                <p:cTn id="88" presetID="10" presetClass="entr" presetSubtype="0" fill="hold" grpId="0" nodeType="withEffect">
                                  <p:stCondLst>
                                    <p:cond delay="700"/>
                                  </p:stCondLst>
                                  <p:childTnLst>
                                    <p:set>
                                      <p:cBhvr>
                                        <p:cTn id="89" dur="1" fill="hold">
                                          <p:stCondLst>
                                            <p:cond delay="0"/>
                                          </p:stCondLst>
                                        </p:cTn>
                                        <p:tgtEl>
                                          <p:spTgt spid="2060"/>
                                        </p:tgtEl>
                                        <p:attrNameLst>
                                          <p:attrName>style.visibility</p:attrName>
                                        </p:attrNameLst>
                                      </p:cBhvr>
                                      <p:to>
                                        <p:strVal val="visible"/>
                                      </p:to>
                                    </p:set>
                                    <p:animEffect transition="in" filter="fade">
                                      <p:cBhvr>
                                        <p:cTn id="90" dur="500"/>
                                        <p:tgtEl>
                                          <p:spTgt spid="2060"/>
                                        </p:tgtEl>
                                      </p:cBhvr>
                                    </p:animEffect>
                                  </p:childTnLst>
                                </p:cTn>
                              </p:par>
                              <p:par>
                                <p:cTn id="91" presetID="42" presetClass="path" presetSubtype="0" decel="100000" fill="hold" grpId="1" nodeType="withEffect">
                                  <p:stCondLst>
                                    <p:cond delay="700"/>
                                  </p:stCondLst>
                                  <p:childTnLst>
                                    <p:animMotion origin="layout" path="M 1.45833E-6 -3.7037E-6 L 1.45833E-6 0.04352 " pathEditMode="relative" rAng="0" ptsTypes="AA">
                                      <p:cBhvr>
                                        <p:cTn id="92" dur="600" spd="-100000" fill="hold"/>
                                        <p:tgtEl>
                                          <p:spTgt spid="2060"/>
                                        </p:tgtEl>
                                        <p:attrNameLst>
                                          <p:attrName>ppt_x</p:attrName>
                                          <p:attrName>ppt_y</p:attrName>
                                        </p:attrNameLst>
                                      </p:cBhvr>
                                      <p:rCtr x="0" y="2176"/>
                                    </p:animMotion>
                                  </p:childTnLst>
                                </p:cTn>
                              </p:par>
                              <p:par>
                                <p:cTn id="93" presetID="10" presetClass="entr" presetSubtype="0" fill="hold" grpId="0" nodeType="withEffect">
                                  <p:stCondLst>
                                    <p:cond delay="700"/>
                                  </p:stCondLst>
                                  <p:childTnLst>
                                    <p:set>
                                      <p:cBhvr>
                                        <p:cTn id="94" dur="1" fill="hold">
                                          <p:stCondLst>
                                            <p:cond delay="0"/>
                                          </p:stCondLst>
                                        </p:cTn>
                                        <p:tgtEl>
                                          <p:spTgt spid="2063"/>
                                        </p:tgtEl>
                                        <p:attrNameLst>
                                          <p:attrName>style.visibility</p:attrName>
                                        </p:attrNameLst>
                                      </p:cBhvr>
                                      <p:to>
                                        <p:strVal val="visible"/>
                                      </p:to>
                                    </p:set>
                                    <p:animEffect transition="in" filter="fade">
                                      <p:cBhvr>
                                        <p:cTn id="95" dur="500"/>
                                        <p:tgtEl>
                                          <p:spTgt spid="2063"/>
                                        </p:tgtEl>
                                      </p:cBhvr>
                                    </p:animEffect>
                                  </p:childTnLst>
                                </p:cTn>
                              </p:par>
                              <p:par>
                                <p:cTn id="96" presetID="42" presetClass="path" presetSubtype="0" decel="100000" fill="hold" grpId="1" nodeType="withEffect">
                                  <p:stCondLst>
                                    <p:cond delay="700"/>
                                  </p:stCondLst>
                                  <p:childTnLst>
                                    <p:animMotion origin="layout" path="M 1.45833E-6 -3.7037E-6 L 1.45833E-6 0.04352 " pathEditMode="relative" rAng="0" ptsTypes="AA">
                                      <p:cBhvr>
                                        <p:cTn id="97" dur="600" spd="-100000" fill="hold"/>
                                        <p:tgtEl>
                                          <p:spTgt spid="2063"/>
                                        </p:tgtEl>
                                        <p:attrNameLst>
                                          <p:attrName>ppt_x</p:attrName>
                                          <p:attrName>ppt_y</p:attrName>
                                        </p:attrNameLst>
                                      </p:cBhvr>
                                      <p:rCtr x="0" y="2176"/>
                                    </p:animMotion>
                                  </p:childTnLst>
                                </p:cTn>
                              </p:par>
                              <p:par>
                                <p:cTn id="98" presetID="10" presetClass="entr" presetSubtype="0" fill="hold" grpId="0" nodeType="withEffect">
                                  <p:stCondLst>
                                    <p:cond delay="800"/>
                                  </p:stCondLst>
                                  <p:childTnLst>
                                    <p:set>
                                      <p:cBhvr>
                                        <p:cTn id="99" dur="1" fill="hold">
                                          <p:stCondLst>
                                            <p:cond delay="0"/>
                                          </p:stCondLst>
                                        </p:cTn>
                                        <p:tgtEl>
                                          <p:spTgt spid="2066"/>
                                        </p:tgtEl>
                                        <p:attrNameLst>
                                          <p:attrName>style.visibility</p:attrName>
                                        </p:attrNameLst>
                                      </p:cBhvr>
                                      <p:to>
                                        <p:strVal val="visible"/>
                                      </p:to>
                                    </p:set>
                                    <p:animEffect transition="in" filter="fade">
                                      <p:cBhvr>
                                        <p:cTn id="100" dur="500"/>
                                        <p:tgtEl>
                                          <p:spTgt spid="2066"/>
                                        </p:tgtEl>
                                      </p:cBhvr>
                                    </p:animEffect>
                                  </p:childTnLst>
                                </p:cTn>
                              </p:par>
                              <p:par>
                                <p:cTn id="101" presetID="42" presetClass="path" presetSubtype="0" decel="100000" fill="hold" grpId="1" nodeType="withEffect">
                                  <p:stCondLst>
                                    <p:cond delay="800"/>
                                  </p:stCondLst>
                                  <p:childTnLst>
                                    <p:animMotion origin="layout" path="M 1.45833E-6 -7.40741E-7 L 1.45833E-6 -0.0544 " pathEditMode="relative" rAng="0" ptsTypes="AA">
                                      <p:cBhvr>
                                        <p:cTn id="102" dur="600" spd="-100000" fill="hold"/>
                                        <p:tgtEl>
                                          <p:spTgt spid="2066"/>
                                        </p:tgtEl>
                                        <p:attrNameLst>
                                          <p:attrName>ppt_x</p:attrName>
                                          <p:attrName>ppt_y</p:attrName>
                                        </p:attrNameLst>
                                      </p:cBhvr>
                                      <p:rCtr x="0" y="-2731"/>
                                    </p:animMotion>
                                  </p:childTnLst>
                                </p:cTn>
                              </p:par>
                              <p:par>
                                <p:cTn id="103" presetID="10" presetClass="entr" presetSubtype="0" fill="hold" grpId="0" nodeType="withEffect">
                                  <p:stCondLst>
                                    <p:cond delay="800"/>
                                  </p:stCondLst>
                                  <p:childTnLst>
                                    <p:set>
                                      <p:cBhvr>
                                        <p:cTn id="104" dur="1" fill="hold">
                                          <p:stCondLst>
                                            <p:cond delay="0"/>
                                          </p:stCondLst>
                                        </p:cTn>
                                        <p:tgtEl>
                                          <p:spTgt spid="2065"/>
                                        </p:tgtEl>
                                        <p:attrNameLst>
                                          <p:attrName>style.visibility</p:attrName>
                                        </p:attrNameLst>
                                      </p:cBhvr>
                                      <p:to>
                                        <p:strVal val="visible"/>
                                      </p:to>
                                    </p:set>
                                    <p:animEffect transition="in" filter="fade">
                                      <p:cBhvr>
                                        <p:cTn id="105" dur="500"/>
                                        <p:tgtEl>
                                          <p:spTgt spid="2065"/>
                                        </p:tgtEl>
                                      </p:cBhvr>
                                    </p:animEffect>
                                  </p:childTnLst>
                                </p:cTn>
                              </p:par>
                              <p:par>
                                <p:cTn id="106" presetID="42" presetClass="path" presetSubtype="0" decel="100000" fill="hold" grpId="1" nodeType="withEffect">
                                  <p:stCondLst>
                                    <p:cond delay="800"/>
                                  </p:stCondLst>
                                  <p:childTnLst>
                                    <p:animMotion origin="layout" path="M 1.45833E-6 -7.40741E-7 L 1.45833E-6 -0.0544 " pathEditMode="relative" rAng="0" ptsTypes="AA">
                                      <p:cBhvr>
                                        <p:cTn id="107" dur="600" spd="-100000" fill="hold"/>
                                        <p:tgtEl>
                                          <p:spTgt spid="2065"/>
                                        </p:tgtEl>
                                        <p:attrNameLst>
                                          <p:attrName>ppt_x</p:attrName>
                                          <p:attrName>ppt_y</p:attrName>
                                        </p:attrNameLst>
                                      </p:cBhvr>
                                      <p:rCtr x="0" y="-2731"/>
                                    </p:animMotion>
                                  </p:childTnLst>
                                </p:cTn>
                              </p:par>
                              <p:par>
                                <p:cTn id="108" presetID="10" presetClass="entr" presetSubtype="0" fill="hold" nodeType="withEffect">
                                  <p:stCondLst>
                                    <p:cond delay="80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42" presetClass="path" presetSubtype="0" decel="100000" fill="hold" nodeType="withEffect">
                                  <p:stCondLst>
                                    <p:cond delay="800"/>
                                  </p:stCondLst>
                                  <p:childTnLst>
                                    <p:animMotion origin="layout" path="M 1.45833E-6 -7.40741E-7 L 1.45833E-6 -0.0544 " pathEditMode="relative" rAng="0" ptsTypes="AA">
                                      <p:cBhvr>
                                        <p:cTn id="112" dur="600" spd="-100000" fill="hold"/>
                                        <p:tgtEl>
                                          <p:spTgt spid="14"/>
                                        </p:tgtEl>
                                        <p:attrNameLst>
                                          <p:attrName>ppt_x</p:attrName>
                                          <p:attrName>ppt_y</p:attrName>
                                        </p:attrNameLst>
                                      </p:cBhvr>
                                      <p:rCtr x="0" y="-2731"/>
                                    </p:animMotion>
                                  </p:childTnLst>
                                </p:cTn>
                              </p:par>
                              <p:par>
                                <p:cTn id="113" presetID="10" presetClass="entr" presetSubtype="0" fill="hold" grpId="0" nodeType="withEffect">
                                  <p:stCondLst>
                                    <p:cond delay="800"/>
                                  </p:stCondLst>
                                  <p:childTnLst>
                                    <p:set>
                                      <p:cBhvr>
                                        <p:cTn id="114" dur="1" fill="hold">
                                          <p:stCondLst>
                                            <p:cond delay="0"/>
                                          </p:stCondLst>
                                        </p:cTn>
                                        <p:tgtEl>
                                          <p:spTgt spid="45"/>
                                        </p:tgtEl>
                                        <p:attrNameLst>
                                          <p:attrName>style.visibility</p:attrName>
                                        </p:attrNameLst>
                                      </p:cBhvr>
                                      <p:to>
                                        <p:strVal val="visible"/>
                                      </p:to>
                                    </p:set>
                                    <p:animEffect transition="in" filter="fade">
                                      <p:cBhvr>
                                        <p:cTn id="115" dur="500"/>
                                        <p:tgtEl>
                                          <p:spTgt spid="45"/>
                                        </p:tgtEl>
                                      </p:cBhvr>
                                    </p:animEffect>
                                  </p:childTnLst>
                                </p:cTn>
                              </p:par>
                              <p:par>
                                <p:cTn id="116" presetID="6" presetClass="emph" presetSubtype="0" accel="100000" autoRev="1" fill="hold" grpId="1" nodeType="withEffect">
                                  <p:stCondLst>
                                    <p:cond delay="300"/>
                                  </p:stCondLst>
                                  <p:childTnLst>
                                    <p:animScale>
                                      <p:cBhvr>
                                        <p:cTn id="117" dur="500" fill="hold"/>
                                        <p:tgtEl>
                                          <p:spTgt spid="45"/>
                                        </p:tgtEl>
                                      </p:cBhvr>
                                      <p:by x="0" y="0"/>
                                    </p:animScale>
                                  </p:childTnLst>
                                </p:cTn>
                              </p:par>
                              <p:par>
                                <p:cTn id="118" presetID="10" presetClass="entr" presetSubtype="0" fill="hold" nodeType="withEffect">
                                  <p:stCondLst>
                                    <p:cond delay="800"/>
                                  </p:stCondLst>
                                  <p:childTnLst>
                                    <p:set>
                                      <p:cBhvr>
                                        <p:cTn id="119" dur="1" fill="hold">
                                          <p:stCondLst>
                                            <p:cond delay="0"/>
                                          </p:stCondLst>
                                        </p:cTn>
                                        <p:tgtEl>
                                          <p:spTgt spid="2049"/>
                                        </p:tgtEl>
                                        <p:attrNameLst>
                                          <p:attrName>style.visibility</p:attrName>
                                        </p:attrNameLst>
                                      </p:cBhvr>
                                      <p:to>
                                        <p:strVal val="visible"/>
                                      </p:to>
                                    </p:set>
                                    <p:animEffect transition="in" filter="fade">
                                      <p:cBhvr>
                                        <p:cTn id="120" dur="500"/>
                                        <p:tgtEl>
                                          <p:spTgt spid="2049"/>
                                        </p:tgtEl>
                                      </p:cBhvr>
                                    </p:animEffect>
                                  </p:childTnLst>
                                </p:cTn>
                              </p:par>
                              <p:par>
                                <p:cTn id="121" presetID="6" presetClass="emph" presetSubtype="0" accel="100000" autoRev="1" fill="hold" nodeType="withEffect">
                                  <p:stCondLst>
                                    <p:cond delay="300"/>
                                  </p:stCondLst>
                                  <p:childTnLst>
                                    <p:animScale>
                                      <p:cBhvr>
                                        <p:cTn id="122" dur="500" fill="hold"/>
                                        <p:tgtEl>
                                          <p:spTgt spid="2049"/>
                                        </p:tgtEl>
                                      </p:cBhvr>
                                      <p:by x="0" y="0"/>
                                    </p:animScale>
                                  </p:childTnLst>
                                </p:cTn>
                              </p:par>
                              <p:par>
                                <p:cTn id="123" presetID="10" presetClass="entr" presetSubtype="0" fill="hold" grpId="0" nodeType="withEffect">
                                  <p:stCondLst>
                                    <p:cond delay="80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500"/>
                                        <p:tgtEl>
                                          <p:spTgt spid="49"/>
                                        </p:tgtEl>
                                      </p:cBhvr>
                                    </p:animEffect>
                                  </p:childTnLst>
                                </p:cTn>
                              </p:par>
                              <p:par>
                                <p:cTn id="126" presetID="42" presetClass="path" presetSubtype="0" decel="100000" fill="hold" grpId="1" nodeType="withEffect">
                                  <p:stCondLst>
                                    <p:cond delay="800"/>
                                  </p:stCondLst>
                                  <p:childTnLst>
                                    <p:animMotion origin="layout" path="M 1.45833E-6 -3.7037E-6 L 1.45833E-6 0.04352 " pathEditMode="relative" rAng="0" ptsTypes="AA">
                                      <p:cBhvr>
                                        <p:cTn id="127" dur="600" spd="-100000" fill="hold"/>
                                        <p:tgtEl>
                                          <p:spTgt spid="49"/>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 grpId="0"/>
      <p:bldP spid="5" grpId="1"/>
      <p:bldP spid="27" grpId="0" animBg="1"/>
      <p:bldP spid="27" grpId="1" animBg="1"/>
      <p:bldP spid="59" grpId="0" animBg="1"/>
      <p:bldP spid="59" grpId="1" animBg="1"/>
      <p:bldP spid="58" grpId="0" animBg="1"/>
      <p:bldP spid="58" grpId="1" animBg="1"/>
      <p:bldP spid="2055" grpId="0" animBg="1"/>
      <p:bldP spid="2055" grpId="1" animBg="1"/>
      <p:bldP spid="2052" grpId="0" animBg="1"/>
      <p:bldP spid="2052" grpId="1" animBg="1"/>
      <p:bldP spid="24" grpId="0" animBg="1"/>
      <p:bldP spid="24" grpId="1" animBg="1"/>
      <p:bldP spid="47" grpId="0"/>
      <p:bldP spid="47" grpId="1"/>
      <p:bldP spid="48" grpId="0"/>
      <p:bldP spid="48" grpId="1"/>
      <p:bldP spid="31" grpId="0" animBg="1"/>
      <p:bldP spid="31" grpId="1" animBg="1"/>
      <p:bldP spid="2060" grpId="0" animBg="1"/>
      <p:bldP spid="2060" grpId="1" animBg="1"/>
      <p:bldP spid="2063" grpId="0" animBg="1"/>
      <p:bldP spid="2063" grpId="1" animBg="1"/>
      <p:bldP spid="2066" grpId="0" animBg="1"/>
      <p:bldP spid="2066" grpId="1" animBg="1"/>
      <p:bldP spid="2065" grpId="0" animBg="1"/>
      <p:bldP spid="2065" grpId="1" animBg="1"/>
      <p:bldP spid="45" grpId="0" animBg="1"/>
      <p:bldP spid="45" grpId="1" animBg="1"/>
      <p:bldP spid="49" grpId="0"/>
      <p:bldP spid="4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FC15-B298-CAFB-DAA1-85904D88EFF2}"/>
              </a:ext>
            </a:extLst>
          </p:cNvPr>
          <p:cNvSpPr>
            <a:spLocks noGrp="1"/>
          </p:cNvSpPr>
          <p:nvPr>
            <p:ph type="title"/>
          </p:nvPr>
        </p:nvSpPr>
        <p:spPr>
          <a:xfrm>
            <a:off x="588263" y="457200"/>
            <a:ext cx="11018520" cy="923330"/>
          </a:xfrm>
        </p:spPr>
        <p:txBody>
          <a:bodyPr/>
          <a:lstStyle/>
          <a:p>
            <a:pPr algn="ctr"/>
            <a:r>
              <a:rPr lang="en-US" sz="2400" dirty="0"/>
              <a:t>Generative AI applied in the context of</a:t>
            </a:r>
            <a:br>
              <a:rPr lang="en-US" sz="2400" dirty="0"/>
            </a:br>
            <a:r>
              <a:rPr lang="en-US" dirty="0">
                <a:gradFill flip="none" rotWithShape="1">
                  <a:gsLst>
                    <a:gs pos="0">
                      <a:srgbClr val="CD9AD0"/>
                    </a:gs>
                    <a:gs pos="100000">
                      <a:srgbClr val="8EC8E8"/>
                    </a:gs>
                  </a:gsLst>
                  <a:lin ang="10800000" scaled="1"/>
                  <a:tileRect/>
                </a:gradFill>
              </a:rPr>
              <a:t>Grocery Retail</a:t>
            </a:r>
            <a:endParaRPr lang="en-GB" dirty="0">
              <a:gradFill flip="none" rotWithShape="1">
                <a:gsLst>
                  <a:gs pos="0">
                    <a:srgbClr val="CD9AD0"/>
                  </a:gs>
                  <a:gs pos="100000">
                    <a:srgbClr val="8EC8E8"/>
                  </a:gs>
                </a:gsLst>
                <a:lin ang="10800000" scaled="1"/>
                <a:tileRect/>
              </a:gradFill>
            </a:endParaRPr>
          </a:p>
        </p:txBody>
      </p:sp>
      <p:sp>
        <p:nvSpPr>
          <p:cNvPr id="52" name="Freeform 546">
            <a:extLst>
              <a:ext uri="{FF2B5EF4-FFF2-40B4-BE49-F238E27FC236}">
                <a16:creationId xmlns:a16="http://schemas.microsoft.com/office/drawing/2014/main" id="{D4419951-C3EA-59C5-3BBE-F2D46FC29447}"/>
              </a:ext>
              <a:ext uri="{C183D7F6-B498-43B3-948B-1728B52AA6E4}">
                <adec:decorative xmlns:adec="http://schemas.microsoft.com/office/drawing/2017/decorative" val="1"/>
              </a:ext>
            </a:extLst>
          </p:cNvPr>
          <p:cNvSpPr/>
          <p:nvPr/>
        </p:nvSpPr>
        <p:spPr bwMode="auto">
          <a:xfrm>
            <a:off x="697317" y="3372620"/>
            <a:ext cx="10797367" cy="960909"/>
          </a:xfrm>
          <a:custGeom>
            <a:avLst/>
            <a:gdLst>
              <a:gd name="connsiteX0" fmla="*/ 0 w 10480431"/>
              <a:gd name="connsiteY0" fmla="*/ 1120994 h 1271171"/>
              <a:gd name="connsiteX1" fmla="*/ 1728316 w 10480431"/>
              <a:gd name="connsiteY1" fmla="*/ 603 h 1271171"/>
              <a:gd name="connsiteX2" fmla="*/ 5873261 w 10480431"/>
              <a:gd name="connsiteY2" fmla="*/ 1251623 h 1271171"/>
              <a:gd name="connsiteX3" fmla="*/ 10480431 w 10480431"/>
              <a:gd name="connsiteY3" fmla="*/ 754229 h 1271171"/>
              <a:gd name="connsiteX0" fmla="*/ 0 w 10480431"/>
              <a:gd name="connsiteY0" fmla="*/ 1120426 h 1120426"/>
              <a:gd name="connsiteX1" fmla="*/ 1728316 w 10480431"/>
              <a:gd name="connsiteY1" fmla="*/ 35 h 1120426"/>
              <a:gd name="connsiteX2" fmla="*/ 5883335 w 10480431"/>
              <a:gd name="connsiteY2" fmla="*/ 1080233 h 1120426"/>
              <a:gd name="connsiteX3" fmla="*/ 10480431 w 10480431"/>
              <a:gd name="connsiteY3" fmla="*/ 753661 h 1120426"/>
              <a:gd name="connsiteX0" fmla="*/ 0 w 10480431"/>
              <a:gd name="connsiteY0" fmla="*/ 1120423 h 1120423"/>
              <a:gd name="connsiteX1" fmla="*/ 1728316 w 10480431"/>
              <a:gd name="connsiteY1" fmla="*/ 32 h 1120423"/>
              <a:gd name="connsiteX2" fmla="*/ 5883335 w 10480431"/>
              <a:gd name="connsiteY2" fmla="*/ 1080230 h 1120423"/>
              <a:gd name="connsiteX3" fmla="*/ 10480431 w 10480431"/>
              <a:gd name="connsiteY3" fmla="*/ 753658 h 1120423"/>
              <a:gd name="connsiteX0" fmla="*/ 0 w 10480431"/>
              <a:gd name="connsiteY0" fmla="*/ 1120423 h 1120423"/>
              <a:gd name="connsiteX1" fmla="*/ 1728316 w 10480431"/>
              <a:gd name="connsiteY1" fmla="*/ 32 h 1120423"/>
              <a:gd name="connsiteX2" fmla="*/ 5883335 w 10480431"/>
              <a:gd name="connsiteY2" fmla="*/ 1080230 h 1120423"/>
              <a:gd name="connsiteX3" fmla="*/ 10480431 w 10480431"/>
              <a:gd name="connsiteY3" fmla="*/ 753658 h 1120423"/>
              <a:gd name="connsiteX0" fmla="*/ 0 w 10480431"/>
              <a:gd name="connsiteY0" fmla="*/ 1120422 h 1120422"/>
              <a:gd name="connsiteX1" fmla="*/ 1728316 w 10480431"/>
              <a:gd name="connsiteY1" fmla="*/ 31 h 1120422"/>
              <a:gd name="connsiteX2" fmla="*/ 5883335 w 10480431"/>
              <a:gd name="connsiteY2" fmla="*/ 1080229 h 1120422"/>
              <a:gd name="connsiteX3" fmla="*/ 10480431 w 10480431"/>
              <a:gd name="connsiteY3" fmla="*/ 753657 h 1120422"/>
              <a:gd name="connsiteX0" fmla="*/ 0 w 10555974"/>
              <a:gd name="connsiteY0" fmla="*/ 1120424 h 1120424"/>
              <a:gd name="connsiteX1" fmla="*/ 1728316 w 10555974"/>
              <a:gd name="connsiteY1" fmla="*/ 33 h 1120424"/>
              <a:gd name="connsiteX2" fmla="*/ 5883335 w 10555974"/>
              <a:gd name="connsiteY2" fmla="*/ 1080231 h 1120424"/>
              <a:gd name="connsiteX3" fmla="*/ 10555974 w 10555974"/>
              <a:gd name="connsiteY3" fmla="*/ 552692 h 1120424"/>
              <a:gd name="connsiteX0" fmla="*/ 0 w 10555974"/>
              <a:gd name="connsiteY0" fmla="*/ 1120424 h 1143162"/>
              <a:gd name="connsiteX1" fmla="*/ 1728316 w 10555974"/>
              <a:gd name="connsiteY1" fmla="*/ 33 h 1143162"/>
              <a:gd name="connsiteX2" fmla="*/ 5883335 w 10555974"/>
              <a:gd name="connsiteY2" fmla="*/ 1080231 h 1143162"/>
              <a:gd name="connsiteX3" fmla="*/ 10555974 w 10555974"/>
              <a:gd name="connsiteY3" fmla="*/ 552692 h 1143162"/>
              <a:gd name="connsiteX0" fmla="*/ 0 w 10555974"/>
              <a:gd name="connsiteY0" fmla="*/ 1120423 h 1120423"/>
              <a:gd name="connsiteX1" fmla="*/ 1728316 w 10555974"/>
              <a:gd name="connsiteY1" fmla="*/ 32 h 1120423"/>
              <a:gd name="connsiteX2" fmla="*/ 5883335 w 10555974"/>
              <a:gd name="connsiteY2" fmla="*/ 1080230 h 1120423"/>
              <a:gd name="connsiteX3" fmla="*/ 10555974 w 10555974"/>
              <a:gd name="connsiteY3" fmla="*/ 552691 h 1120423"/>
              <a:gd name="connsiteX0" fmla="*/ 0 w 10555974"/>
              <a:gd name="connsiteY0" fmla="*/ 1120422 h 1120422"/>
              <a:gd name="connsiteX1" fmla="*/ 1728316 w 10555974"/>
              <a:gd name="connsiteY1" fmla="*/ 31 h 1120422"/>
              <a:gd name="connsiteX2" fmla="*/ 5883335 w 10555974"/>
              <a:gd name="connsiteY2" fmla="*/ 1080229 h 1120422"/>
              <a:gd name="connsiteX3" fmla="*/ 10555974 w 10555974"/>
              <a:gd name="connsiteY3" fmla="*/ 552690 h 1120422"/>
              <a:gd name="connsiteX0" fmla="*/ 0 w 10555974"/>
              <a:gd name="connsiteY0" fmla="*/ 1120421 h 1120421"/>
              <a:gd name="connsiteX1" fmla="*/ 1728316 w 10555974"/>
              <a:gd name="connsiteY1" fmla="*/ 30 h 1120421"/>
              <a:gd name="connsiteX2" fmla="*/ 5883335 w 10555974"/>
              <a:gd name="connsiteY2" fmla="*/ 1080228 h 1120421"/>
              <a:gd name="connsiteX3" fmla="*/ 10555974 w 10555974"/>
              <a:gd name="connsiteY3" fmla="*/ 552689 h 1120421"/>
              <a:gd name="connsiteX0" fmla="*/ 0 w 10555974"/>
              <a:gd name="connsiteY0" fmla="*/ 1120423 h 1123072"/>
              <a:gd name="connsiteX1" fmla="*/ 1728316 w 10555974"/>
              <a:gd name="connsiteY1" fmla="*/ 32 h 1123072"/>
              <a:gd name="connsiteX2" fmla="*/ 5883335 w 10555974"/>
              <a:gd name="connsiteY2" fmla="*/ 1080230 h 1123072"/>
              <a:gd name="connsiteX3" fmla="*/ 10555974 w 10555974"/>
              <a:gd name="connsiteY3" fmla="*/ 552691 h 1123072"/>
              <a:gd name="connsiteX0" fmla="*/ 0 w 10555974"/>
              <a:gd name="connsiteY0" fmla="*/ 1120423 h 1145123"/>
              <a:gd name="connsiteX1" fmla="*/ 1728316 w 10555974"/>
              <a:gd name="connsiteY1" fmla="*/ 32 h 1145123"/>
              <a:gd name="connsiteX2" fmla="*/ 5883335 w 10555974"/>
              <a:gd name="connsiteY2" fmla="*/ 1080230 h 1145123"/>
              <a:gd name="connsiteX3" fmla="*/ 10555974 w 10555974"/>
              <a:gd name="connsiteY3" fmla="*/ 552691 h 1145123"/>
              <a:gd name="connsiteX0" fmla="*/ 0 w 10555974"/>
              <a:gd name="connsiteY0" fmla="*/ 1120464 h 1132231"/>
              <a:gd name="connsiteX1" fmla="*/ 1728316 w 10555974"/>
              <a:gd name="connsiteY1" fmla="*/ 73 h 1132231"/>
              <a:gd name="connsiteX2" fmla="*/ 5883336 w 10555974"/>
              <a:gd name="connsiteY2" fmla="*/ 1060174 h 1132231"/>
              <a:gd name="connsiteX3" fmla="*/ 10555974 w 10555974"/>
              <a:gd name="connsiteY3" fmla="*/ 552732 h 1132231"/>
              <a:gd name="connsiteX0" fmla="*/ 0 w 10555974"/>
              <a:gd name="connsiteY0" fmla="*/ 1120472 h 1177777"/>
              <a:gd name="connsiteX1" fmla="*/ 1728316 w 10555974"/>
              <a:gd name="connsiteY1" fmla="*/ 81 h 1177777"/>
              <a:gd name="connsiteX2" fmla="*/ 5883336 w 10555974"/>
              <a:gd name="connsiteY2" fmla="*/ 1060182 h 1177777"/>
              <a:gd name="connsiteX3" fmla="*/ 10555974 w 10555974"/>
              <a:gd name="connsiteY3" fmla="*/ 552740 h 1177777"/>
            </a:gdLst>
            <a:ahLst/>
            <a:cxnLst>
              <a:cxn ang="0">
                <a:pos x="connsiteX0" y="connsiteY0"/>
              </a:cxn>
              <a:cxn ang="0">
                <a:pos x="connsiteX1" y="connsiteY1"/>
              </a:cxn>
              <a:cxn ang="0">
                <a:pos x="connsiteX2" y="connsiteY2"/>
              </a:cxn>
              <a:cxn ang="0">
                <a:pos x="connsiteX3" y="connsiteY3"/>
              </a:cxn>
            </a:cxnLst>
            <a:rect l="l" t="t" r="r" b="b"/>
            <a:pathLst>
              <a:path w="10555974" h="1177777">
                <a:moveTo>
                  <a:pt x="0" y="1120472"/>
                </a:moveTo>
                <a:cubicBezTo>
                  <a:pt x="374719" y="549391"/>
                  <a:pt x="747760" y="10129"/>
                  <a:pt x="1728316" y="81"/>
                </a:cubicBezTo>
                <a:cubicBezTo>
                  <a:pt x="2708872" y="-9967"/>
                  <a:pt x="4553075" y="907782"/>
                  <a:pt x="5883336" y="1060182"/>
                </a:cubicBezTo>
                <a:cubicBezTo>
                  <a:pt x="7213597" y="1212582"/>
                  <a:pt x="9037690" y="1352422"/>
                  <a:pt x="10555974" y="552740"/>
                </a:cubicBezTo>
              </a:path>
            </a:pathLst>
          </a:cu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7D0CBC85-BB9B-E63A-50D2-FA442817FF04}"/>
              </a:ext>
            </a:extLst>
          </p:cNvPr>
          <p:cNvSpPr txBox="1"/>
          <p:nvPr/>
        </p:nvSpPr>
        <p:spPr>
          <a:xfrm>
            <a:off x="903731" y="2208006"/>
            <a:ext cx="2112264" cy="661720"/>
          </a:xfrm>
          <a:prstGeom prst="rect">
            <a:avLst/>
          </a:prstGeom>
          <a:noFill/>
        </p:spPr>
        <p:txBody>
          <a:bodyPr wrap="square" lIns="0" rIns="0" bIns="182880" anchor="b" anchorCtr="0">
            <a:spAutoFit/>
          </a:bodyPr>
          <a:lstStyle>
            <a:defPPr>
              <a:defRPr lang="en-US"/>
            </a:defPPr>
            <a:lvl1pPr algn="ctr">
              <a:defRPr sz="1400">
                <a:latin typeface="+mj-lt"/>
              </a:defRPr>
            </a:lvl1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1" indent="0" algn="ctr" defTabSz="914102" rtl="0" eaLnBrk="1" fontAlgn="base" latinLnBrk="0" hangingPunct="1">
              <a:lnSpc>
                <a:spcPct val="100000"/>
              </a:lnSpc>
              <a:spcBef>
                <a:spcPts val="0"/>
              </a:spcBef>
              <a:spcAft>
                <a:spcPct val="0"/>
              </a:spcAft>
              <a:buClrTx/>
              <a:buSzPct val="90000"/>
              <a:buFontTx/>
              <a:buNone/>
              <a:tabLst/>
              <a:defRPr/>
            </a:pPr>
            <a:r>
              <a:rPr kumimoji="0" lang="en-US" sz="1400" b="0" i="0" u="none" strike="noStrike" kern="0" cap="none" spc="0" normalizeH="0" baseline="0" noProof="0" dirty="0">
                <a:ln>
                  <a:noFill/>
                </a:ln>
                <a:solidFill>
                  <a:srgbClr val="FFFFFF"/>
                </a:solidFill>
                <a:effectLst/>
                <a:uLnTx/>
                <a:uFillTx/>
                <a:latin typeface="Segoe UI Semibold"/>
                <a:ea typeface="+mn-ea"/>
                <a:cs typeface="Segoe UI" panose="020B0502040204020203" pitchFamily="34" charset="0"/>
              </a:rPr>
              <a:t>Headquarter/</a:t>
            </a:r>
            <a:br>
              <a:rPr kumimoji="0" lang="en-US" sz="1400" b="0" i="0" u="none" strike="noStrike" kern="0" cap="none" spc="0" normalizeH="0" baseline="0" noProof="0" dirty="0">
                <a:ln>
                  <a:noFill/>
                </a:ln>
                <a:solidFill>
                  <a:srgbClr val="FFFFFF"/>
                </a:solidFill>
                <a:effectLst/>
                <a:uLnTx/>
                <a:uFillTx/>
                <a:latin typeface="Segoe UI Semibold"/>
                <a:ea typeface="+mn-ea"/>
                <a:cs typeface="Segoe UI" panose="020B0502040204020203" pitchFamily="34" charset="0"/>
              </a:rPr>
            </a:br>
            <a:r>
              <a:rPr kumimoji="0" lang="en-US" sz="1400" b="0" i="0" u="none" strike="noStrike" kern="0" cap="none" spc="0" normalizeH="0" baseline="0" noProof="0" dirty="0">
                <a:ln>
                  <a:noFill/>
                </a:ln>
                <a:solidFill>
                  <a:srgbClr val="FFFFFF"/>
                </a:solidFill>
                <a:effectLst/>
                <a:uLnTx/>
                <a:uFillTx/>
                <a:latin typeface="Segoe UI Semibold"/>
                <a:ea typeface="+mn-ea"/>
                <a:cs typeface="Segoe UI" panose="020B0502040204020203" pitchFamily="34" charset="0"/>
              </a:rPr>
              <a:t>Marketing</a:t>
            </a:r>
          </a:p>
        </p:txBody>
      </p:sp>
      <p:sp useBgFill="1">
        <p:nvSpPr>
          <p:cNvPr id="27" name="Oval 26">
            <a:extLst>
              <a:ext uri="{FF2B5EF4-FFF2-40B4-BE49-F238E27FC236}">
                <a16:creationId xmlns:a16="http://schemas.microsoft.com/office/drawing/2014/main" id="{5FE509CF-E1EC-F820-F3B2-DD5AF653BB5F}"/>
              </a:ext>
              <a:ext uri="{C183D7F6-B498-43B3-948B-1728B52AA6E4}">
                <adec:decorative xmlns:adec="http://schemas.microsoft.com/office/drawing/2017/decorative" val="1"/>
              </a:ext>
            </a:extLst>
          </p:cNvPr>
          <p:cNvSpPr>
            <a:spLocks/>
          </p:cNvSpPr>
          <p:nvPr/>
        </p:nvSpPr>
        <p:spPr bwMode="auto">
          <a:xfrm>
            <a:off x="1401654" y="2876370"/>
            <a:ext cx="1116419"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16" name="IoT 2" descr="IoT, building">
            <a:extLst>
              <a:ext uri="{FF2B5EF4-FFF2-40B4-BE49-F238E27FC236}">
                <a16:creationId xmlns:a16="http://schemas.microsoft.com/office/drawing/2014/main" id="{9554379F-B256-7EC8-67F5-A559169B3081}"/>
              </a:ext>
            </a:extLst>
          </p:cNvPr>
          <p:cNvGrpSpPr/>
          <p:nvPr/>
        </p:nvGrpSpPr>
        <p:grpSpPr>
          <a:xfrm>
            <a:off x="1759880" y="3215513"/>
            <a:ext cx="399967" cy="399968"/>
            <a:chOff x="2523385" y="4873946"/>
            <a:chExt cx="399967" cy="399968"/>
          </a:xfrm>
        </p:grpSpPr>
        <p:sp>
          <p:nvSpPr>
            <p:cNvPr id="18" name="Freeform 5">
              <a:extLst>
                <a:ext uri="{FF2B5EF4-FFF2-40B4-BE49-F238E27FC236}">
                  <a16:creationId xmlns:a16="http://schemas.microsoft.com/office/drawing/2014/main" id="{A192534F-8A2D-90DC-7D32-CC4868BFFAC1}"/>
                </a:ext>
              </a:extLst>
            </p:cNvPr>
            <p:cNvSpPr>
              <a:spLocks noEditPoints="1"/>
            </p:cNvSpPr>
            <p:nvPr/>
          </p:nvSpPr>
          <p:spPr bwMode="auto">
            <a:xfrm>
              <a:off x="2566961" y="4894178"/>
              <a:ext cx="312816" cy="379736"/>
            </a:xfrm>
            <a:custGeom>
              <a:avLst/>
              <a:gdLst>
                <a:gd name="T0" fmla="*/ 0 w 301"/>
                <a:gd name="T1" fmla="*/ 251 h 364"/>
                <a:gd name="T2" fmla="*/ 46 w 301"/>
                <a:gd name="T3" fmla="*/ 247 h 364"/>
                <a:gd name="T4" fmla="*/ 49 w 301"/>
                <a:gd name="T5" fmla="*/ 202 h 364"/>
                <a:gd name="T6" fmla="*/ 35 w 301"/>
                <a:gd name="T7" fmla="*/ 237 h 364"/>
                <a:gd name="T8" fmla="*/ 2 w 301"/>
                <a:gd name="T9" fmla="*/ 228 h 364"/>
                <a:gd name="T10" fmla="*/ 25 w 301"/>
                <a:gd name="T11" fmla="*/ 202 h 364"/>
                <a:gd name="T12" fmla="*/ 40 w 301"/>
                <a:gd name="T13" fmla="*/ 230 h 364"/>
                <a:gd name="T14" fmla="*/ 191 w 301"/>
                <a:gd name="T15" fmla="*/ 22 h 364"/>
                <a:gd name="T16" fmla="*/ 173 w 301"/>
                <a:gd name="T17" fmla="*/ 82 h 364"/>
                <a:gd name="T18" fmla="*/ 112 w 301"/>
                <a:gd name="T19" fmla="*/ 66 h 364"/>
                <a:gd name="T20" fmla="*/ 135 w 301"/>
                <a:gd name="T21" fmla="*/ 0 h 364"/>
                <a:gd name="T22" fmla="*/ 23 w 301"/>
                <a:gd name="T23" fmla="*/ 177 h 364"/>
                <a:gd name="T24" fmla="*/ 66 w 301"/>
                <a:gd name="T25" fmla="*/ 222 h 364"/>
                <a:gd name="T26" fmla="*/ 23 w 301"/>
                <a:gd name="T27" fmla="*/ 268 h 364"/>
                <a:gd name="T28" fmla="*/ 101 w 301"/>
                <a:gd name="T29" fmla="*/ 364 h 364"/>
                <a:gd name="T30" fmla="*/ 201 w 301"/>
                <a:gd name="T31" fmla="*/ 364 h 364"/>
                <a:gd name="T32" fmla="*/ 279 w 301"/>
                <a:gd name="T33" fmla="*/ 188 h 364"/>
                <a:gd name="T34" fmla="*/ 235 w 301"/>
                <a:gd name="T35" fmla="*/ 143 h 364"/>
                <a:gd name="T36" fmla="*/ 279 w 301"/>
                <a:gd name="T37" fmla="*/ 97 h 364"/>
                <a:gd name="T38" fmla="*/ 167 w 301"/>
                <a:gd name="T39" fmla="*/ 0 h 364"/>
                <a:gd name="T40" fmla="*/ 60 w 301"/>
                <a:gd name="T41" fmla="*/ 121 h 364"/>
                <a:gd name="T42" fmla="*/ 171 w 301"/>
                <a:gd name="T43" fmla="*/ 243 h 364"/>
                <a:gd name="T44" fmla="*/ 171 w 301"/>
                <a:gd name="T45" fmla="*/ 202 h 364"/>
                <a:gd name="T46" fmla="*/ 131 w 301"/>
                <a:gd name="T47" fmla="*/ 162 h 364"/>
                <a:gd name="T48" fmla="*/ 171 w 301"/>
                <a:gd name="T49" fmla="*/ 162 h 364"/>
                <a:gd name="T50" fmla="*/ 201 w 301"/>
                <a:gd name="T51" fmla="*/ 202 h 364"/>
                <a:gd name="T52" fmla="*/ 280 w 301"/>
                <a:gd name="T53" fmla="*/ 107 h 364"/>
                <a:gd name="T54" fmla="*/ 246 w 301"/>
                <a:gd name="T55" fmla="*/ 137 h 364"/>
                <a:gd name="T56" fmla="*/ 270 w 301"/>
                <a:gd name="T57" fmla="*/ 176 h 364"/>
                <a:gd name="T58" fmla="*/ 301 w 301"/>
                <a:gd name="T59" fmla="*/ 114 h 364"/>
                <a:gd name="T60" fmla="*/ 269 w 301"/>
                <a:gd name="T61" fmla="*/ 159 h 364"/>
                <a:gd name="T62" fmla="*/ 266 w 301"/>
                <a:gd name="T63" fmla="*/ 128 h 364"/>
                <a:gd name="T64" fmla="*/ 297 w 301"/>
                <a:gd name="T65" fmla="*/ 131 h 364"/>
                <a:gd name="T66" fmla="*/ 295 w 301"/>
                <a:gd name="T67" fmla="*/ 157 h 364"/>
                <a:gd name="T68" fmla="*/ 179 w 301"/>
                <a:gd name="T69" fmla="*/ 22 h 364"/>
                <a:gd name="T70" fmla="*/ 118 w 301"/>
                <a:gd name="T71" fmla="*/ 29 h 364"/>
                <a:gd name="T72" fmla="*/ 156 w 301"/>
                <a:gd name="T73" fmla="*/ 78 h 364"/>
                <a:gd name="T74" fmla="*/ 179 w 301"/>
                <a:gd name="T75" fmla="*/ 22 h 364"/>
                <a:gd name="T76" fmla="*/ 140 w 301"/>
                <a:gd name="T77" fmla="*/ 59 h 364"/>
                <a:gd name="T78" fmla="*/ 141 w 301"/>
                <a:gd name="T79" fmla="*/ 25 h 364"/>
                <a:gd name="T80" fmla="*/ 171 w 301"/>
                <a:gd name="T81" fmla="*/ 43 h 364"/>
                <a:gd name="T82" fmla="*/ 21 w 301"/>
                <a:gd name="T83" fmla="*/ 187 h 364"/>
                <a:gd name="T84" fmla="*/ 15 w 301"/>
                <a:gd name="T85" fmla="*/ 257 h 364"/>
                <a:gd name="T86" fmla="*/ 54 w 301"/>
                <a:gd name="T87" fmla="*/ 233 h 364"/>
                <a:gd name="T88" fmla="*/ 37 w 301"/>
                <a:gd name="T89" fmla="*/ 191 h 364"/>
                <a:gd name="T90" fmla="*/ 23 w 301"/>
                <a:gd name="T91" fmla="*/ 242 h 364"/>
                <a:gd name="T92" fmla="*/ 3 w 301"/>
                <a:gd name="T93" fmla="*/ 215 h 364"/>
                <a:gd name="T94" fmla="*/ 37 w 301"/>
                <a:gd name="T95" fmla="*/ 209 h 364"/>
                <a:gd name="T96" fmla="*/ 35 w 301"/>
                <a:gd name="T97" fmla="*/ 23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1" h="364">
                  <a:moveTo>
                    <a:pt x="21" y="187"/>
                  </a:moveTo>
                  <a:cubicBezTo>
                    <a:pt x="14" y="187"/>
                    <a:pt x="6" y="189"/>
                    <a:pt x="0" y="194"/>
                  </a:cubicBezTo>
                  <a:cubicBezTo>
                    <a:pt x="0" y="251"/>
                    <a:pt x="0" y="251"/>
                    <a:pt x="0" y="251"/>
                  </a:cubicBezTo>
                  <a:cubicBezTo>
                    <a:pt x="5" y="254"/>
                    <a:pt x="10" y="256"/>
                    <a:pt x="15" y="257"/>
                  </a:cubicBezTo>
                  <a:cubicBezTo>
                    <a:pt x="21" y="258"/>
                    <a:pt x="27" y="258"/>
                    <a:pt x="32" y="256"/>
                  </a:cubicBezTo>
                  <a:cubicBezTo>
                    <a:pt x="37" y="254"/>
                    <a:pt x="42" y="251"/>
                    <a:pt x="46" y="247"/>
                  </a:cubicBezTo>
                  <a:cubicBezTo>
                    <a:pt x="50" y="243"/>
                    <a:pt x="53" y="239"/>
                    <a:pt x="54" y="233"/>
                  </a:cubicBezTo>
                  <a:cubicBezTo>
                    <a:pt x="56" y="228"/>
                    <a:pt x="57" y="222"/>
                    <a:pt x="56" y="217"/>
                  </a:cubicBezTo>
                  <a:cubicBezTo>
                    <a:pt x="55" y="211"/>
                    <a:pt x="53" y="206"/>
                    <a:pt x="49" y="202"/>
                  </a:cubicBezTo>
                  <a:cubicBezTo>
                    <a:pt x="46" y="197"/>
                    <a:pt x="42" y="193"/>
                    <a:pt x="37" y="191"/>
                  </a:cubicBezTo>
                  <a:cubicBezTo>
                    <a:pt x="32" y="188"/>
                    <a:pt x="27" y="187"/>
                    <a:pt x="21" y="187"/>
                  </a:cubicBezTo>
                  <a:moveTo>
                    <a:pt x="35" y="237"/>
                  </a:moveTo>
                  <a:cubicBezTo>
                    <a:pt x="32" y="240"/>
                    <a:pt x="28" y="242"/>
                    <a:pt x="23" y="242"/>
                  </a:cubicBezTo>
                  <a:cubicBezTo>
                    <a:pt x="18" y="243"/>
                    <a:pt x="14" y="242"/>
                    <a:pt x="10" y="239"/>
                  </a:cubicBezTo>
                  <a:cubicBezTo>
                    <a:pt x="6" y="237"/>
                    <a:pt x="3" y="233"/>
                    <a:pt x="2" y="228"/>
                  </a:cubicBezTo>
                  <a:cubicBezTo>
                    <a:pt x="1" y="224"/>
                    <a:pt x="1" y="219"/>
                    <a:pt x="3" y="215"/>
                  </a:cubicBezTo>
                  <a:cubicBezTo>
                    <a:pt x="4" y="210"/>
                    <a:pt x="8" y="207"/>
                    <a:pt x="12" y="204"/>
                  </a:cubicBezTo>
                  <a:cubicBezTo>
                    <a:pt x="16" y="202"/>
                    <a:pt x="20" y="202"/>
                    <a:pt x="25" y="202"/>
                  </a:cubicBezTo>
                  <a:cubicBezTo>
                    <a:pt x="30" y="203"/>
                    <a:pt x="34" y="206"/>
                    <a:pt x="37" y="209"/>
                  </a:cubicBezTo>
                  <a:cubicBezTo>
                    <a:pt x="39" y="213"/>
                    <a:pt x="41" y="218"/>
                    <a:pt x="41" y="222"/>
                  </a:cubicBezTo>
                  <a:cubicBezTo>
                    <a:pt x="41" y="225"/>
                    <a:pt x="41" y="228"/>
                    <a:pt x="40" y="230"/>
                  </a:cubicBezTo>
                  <a:cubicBezTo>
                    <a:pt x="39" y="233"/>
                    <a:pt x="37" y="235"/>
                    <a:pt x="35" y="237"/>
                  </a:cubicBezTo>
                  <a:moveTo>
                    <a:pt x="167" y="0"/>
                  </a:moveTo>
                  <a:cubicBezTo>
                    <a:pt x="177" y="4"/>
                    <a:pt x="186" y="12"/>
                    <a:pt x="191" y="22"/>
                  </a:cubicBezTo>
                  <a:cubicBezTo>
                    <a:pt x="194" y="29"/>
                    <a:pt x="196" y="36"/>
                    <a:pt x="196" y="44"/>
                  </a:cubicBezTo>
                  <a:cubicBezTo>
                    <a:pt x="196" y="52"/>
                    <a:pt x="193" y="60"/>
                    <a:pt x="189" y="66"/>
                  </a:cubicBezTo>
                  <a:cubicBezTo>
                    <a:pt x="185" y="73"/>
                    <a:pt x="180" y="78"/>
                    <a:pt x="173" y="82"/>
                  </a:cubicBezTo>
                  <a:cubicBezTo>
                    <a:pt x="166" y="86"/>
                    <a:pt x="159" y="88"/>
                    <a:pt x="151" y="88"/>
                  </a:cubicBezTo>
                  <a:cubicBezTo>
                    <a:pt x="143" y="88"/>
                    <a:pt x="135" y="86"/>
                    <a:pt x="129" y="82"/>
                  </a:cubicBezTo>
                  <a:cubicBezTo>
                    <a:pt x="122" y="78"/>
                    <a:pt x="116" y="73"/>
                    <a:pt x="112" y="66"/>
                  </a:cubicBezTo>
                  <a:cubicBezTo>
                    <a:pt x="108" y="60"/>
                    <a:pt x="106" y="52"/>
                    <a:pt x="106" y="44"/>
                  </a:cubicBezTo>
                  <a:cubicBezTo>
                    <a:pt x="105" y="36"/>
                    <a:pt x="107" y="29"/>
                    <a:pt x="111" y="22"/>
                  </a:cubicBezTo>
                  <a:cubicBezTo>
                    <a:pt x="116" y="12"/>
                    <a:pt x="124" y="4"/>
                    <a:pt x="135" y="0"/>
                  </a:cubicBezTo>
                  <a:cubicBezTo>
                    <a:pt x="0" y="0"/>
                    <a:pt x="0" y="0"/>
                    <a:pt x="0" y="0"/>
                  </a:cubicBezTo>
                  <a:cubicBezTo>
                    <a:pt x="0" y="182"/>
                    <a:pt x="0" y="182"/>
                    <a:pt x="0" y="182"/>
                  </a:cubicBezTo>
                  <a:cubicBezTo>
                    <a:pt x="7" y="178"/>
                    <a:pt x="15" y="177"/>
                    <a:pt x="23" y="177"/>
                  </a:cubicBezTo>
                  <a:cubicBezTo>
                    <a:pt x="30" y="177"/>
                    <a:pt x="38" y="179"/>
                    <a:pt x="45" y="183"/>
                  </a:cubicBezTo>
                  <a:cubicBezTo>
                    <a:pt x="51" y="188"/>
                    <a:pt x="57" y="193"/>
                    <a:pt x="60" y="200"/>
                  </a:cubicBezTo>
                  <a:cubicBezTo>
                    <a:pt x="64" y="207"/>
                    <a:pt x="66" y="215"/>
                    <a:pt x="66" y="222"/>
                  </a:cubicBezTo>
                  <a:cubicBezTo>
                    <a:pt x="66" y="230"/>
                    <a:pt x="64" y="238"/>
                    <a:pt x="60" y="245"/>
                  </a:cubicBezTo>
                  <a:cubicBezTo>
                    <a:pt x="57" y="251"/>
                    <a:pt x="51" y="257"/>
                    <a:pt x="45" y="261"/>
                  </a:cubicBezTo>
                  <a:cubicBezTo>
                    <a:pt x="38" y="265"/>
                    <a:pt x="30" y="268"/>
                    <a:pt x="23" y="268"/>
                  </a:cubicBezTo>
                  <a:cubicBezTo>
                    <a:pt x="15" y="268"/>
                    <a:pt x="7" y="266"/>
                    <a:pt x="0" y="263"/>
                  </a:cubicBezTo>
                  <a:cubicBezTo>
                    <a:pt x="0" y="364"/>
                    <a:pt x="0" y="364"/>
                    <a:pt x="0" y="364"/>
                  </a:cubicBezTo>
                  <a:cubicBezTo>
                    <a:pt x="101" y="364"/>
                    <a:pt x="101" y="364"/>
                    <a:pt x="101" y="364"/>
                  </a:cubicBezTo>
                  <a:cubicBezTo>
                    <a:pt x="101" y="283"/>
                    <a:pt x="101" y="283"/>
                    <a:pt x="101" y="283"/>
                  </a:cubicBezTo>
                  <a:cubicBezTo>
                    <a:pt x="201" y="283"/>
                    <a:pt x="201" y="283"/>
                    <a:pt x="201" y="283"/>
                  </a:cubicBezTo>
                  <a:cubicBezTo>
                    <a:pt x="201" y="364"/>
                    <a:pt x="201" y="364"/>
                    <a:pt x="201" y="364"/>
                  </a:cubicBezTo>
                  <a:cubicBezTo>
                    <a:pt x="301" y="364"/>
                    <a:pt x="301" y="364"/>
                    <a:pt x="301" y="364"/>
                  </a:cubicBezTo>
                  <a:cubicBezTo>
                    <a:pt x="301" y="183"/>
                    <a:pt x="301" y="183"/>
                    <a:pt x="301" y="183"/>
                  </a:cubicBezTo>
                  <a:cubicBezTo>
                    <a:pt x="294" y="187"/>
                    <a:pt x="287" y="188"/>
                    <a:pt x="279" y="188"/>
                  </a:cubicBezTo>
                  <a:cubicBezTo>
                    <a:pt x="271" y="188"/>
                    <a:pt x="264" y="186"/>
                    <a:pt x="257" y="182"/>
                  </a:cubicBezTo>
                  <a:cubicBezTo>
                    <a:pt x="250" y="177"/>
                    <a:pt x="245" y="172"/>
                    <a:pt x="241" y="165"/>
                  </a:cubicBezTo>
                  <a:cubicBezTo>
                    <a:pt x="237" y="158"/>
                    <a:pt x="235" y="150"/>
                    <a:pt x="235" y="143"/>
                  </a:cubicBezTo>
                  <a:cubicBezTo>
                    <a:pt x="235" y="135"/>
                    <a:pt x="237" y="127"/>
                    <a:pt x="241" y="120"/>
                  </a:cubicBezTo>
                  <a:cubicBezTo>
                    <a:pt x="245" y="114"/>
                    <a:pt x="250" y="108"/>
                    <a:pt x="257" y="104"/>
                  </a:cubicBezTo>
                  <a:cubicBezTo>
                    <a:pt x="264" y="100"/>
                    <a:pt x="271" y="98"/>
                    <a:pt x="279" y="97"/>
                  </a:cubicBezTo>
                  <a:cubicBezTo>
                    <a:pt x="287" y="97"/>
                    <a:pt x="294" y="99"/>
                    <a:pt x="301" y="102"/>
                  </a:cubicBezTo>
                  <a:cubicBezTo>
                    <a:pt x="301" y="0"/>
                    <a:pt x="301" y="0"/>
                    <a:pt x="301" y="0"/>
                  </a:cubicBezTo>
                  <a:cubicBezTo>
                    <a:pt x="167" y="0"/>
                    <a:pt x="167" y="0"/>
                    <a:pt x="167" y="0"/>
                  </a:cubicBezTo>
                  <a:moveTo>
                    <a:pt x="101" y="162"/>
                  </a:moveTo>
                  <a:cubicBezTo>
                    <a:pt x="60" y="162"/>
                    <a:pt x="60" y="162"/>
                    <a:pt x="60" y="162"/>
                  </a:cubicBezTo>
                  <a:cubicBezTo>
                    <a:pt x="60" y="121"/>
                    <a:pt x="60" y="121"/>
                    <a:pt x="60" y="121"/>
                  </a:cubicBezTo>
                  <a:cubicBezTo>
                    <a:pt x="101" y="121"/>
                    <a:pt x="101" y="121"/>
                    <a:pt x="101" y="121"/>
                  </a:cubicBezTo>
                  <a:cubicBezTo>
                    <a:pt x="101" y="162"/>
                    <a:pt x="101" y="162"/>
                    <a:pt x="101" y="162"/>
                  </a:cubicBezTo>
                  <a:moveTo>
                    <a:pt x="171" y="243"/>
                  </a:moveTo>
                  <a:cubicBezTo>
                    <a:pt x="131" y="243"/>
                    <a:pt x="131" y="243"/>
                    <a:pt x="131" y="243"/>
                  </a:cubicBezTo>
                  <a:cubicBezTo>
                    <a:pt x="131" y="202"/>
                    <a:pt x="131" y="202"/>
                    <a:pt x="131" y="202"/>
                  </a:cubicBezTo>
                  <a:cubicBezTo>
                    <a:pt x="171" y="202"/>
                    <a:pt x="171" y="202"/>
                    <a:pt x="171" y="202"/>
                  </a:cubicBezTo>
                  <a:cubicBezTo>
                    <a:pt x="171" y="243"/>
                    <a:pt x="171" y="243"/>
                    <a:pt x="171" y="243"/>
                  </a:cubicBezTo>
                  <a:moveTo>
                    <a:pt x="171" y="162"/>
                  </a:moveTo>
                  <a:cubicBezTo>
                    <a:pt x="131" y="162"/>
                    <a:pt x="131" y="162"/>
                    <a:pt x="131" y="162"/>
                  </a:cubicBezTo>
                  <a:cubicBezTo>
                    <a:pt x="131" y="121"/>
                    <a:pt x="131" y="121"/>
                    <a:pt x="131" y="121"/>
                  </a:cubicBezTo>
                  <a:cubicBezTo>
                    <a:pt x="171" y="121"/>
                    <a:pt x="171" y="121"/>
                    <a:pt x="171" y="121"/>
                  </a:cubicBezTo>
                  <a:cubicBezTo>
                    <a:pt x="171" y="162"/>
                    <a:pt x="171" y="162"/>
                    <a:pt x="171" y="162"/>
                  </a:cubicBezTo>
                  <a:moveTo>
                    <a:pt x="241" y="243"/>
                  </a:moveTo>
                  <a:cubicBezTo>
                    <a:pt x="201" y="243"/>
                    <a:pt x="201" y="243"/>
                    <a:pt x="201" y="243"/>
                  </a:cubicBezTo>
                  <a:cubicBezTo>
                    <a:pt x="201" y="202"/>
                    <a:pt x="201" y="202"/>
                    <a:pt x="201" y="202"/>
                  </a:cubicBezTo>
                  <a:cubicBezTo>
                    <a:pt x="241" y="202"/>
                    <a:pt x="241" y="202"/>
                    <a:pt x="241" y="202"/>
                  </a:cubicBezTo>
                  <a:cubicBezTo>
                    <a:pt x="241" y="243"/>
                    <a:pt x="241" y="243"/>
                    <a:pt x="241" y="243"/>
                  </a:cubicBezTo>
                  <a:moveTo>
                    <a:pt x="280" y="107"/>
                  </a:moveTo>
                  <a:cubicBezTo>
                    <a:pt x="275" y="107"/>
                    <a:pt x="269" y="109"/>
                    <a:pt x="264" y="111"/>
                  </a:cubicBezTo>
                  <a:cubicBezTo>
                    <a:pt x="260" y="114"/>
                    <a:pt x="255" y="117"/>
                    <a:pt x="252" y="122"/>
                  </a:cubicBezTo>
                  <a:cubicBezTo>
                    <a:pt x="249" y="126"/>
                    <a:pt x="247" y="132"/>
                    <a:pt x="246" y="137"/>
                  </a:cubicBezTo>
                  <a:cubicBezTo>
                    <a:pt x="245" y="143"/>
                    <a:pt x="245" y="148"/>
                    <a:pt x="247" y="154"/>
                  </a:cubicBezTo>
                  <a:cubicBezTo>
                    <a:pt x="249" y="159"/>
                    <a:pt x="252" y="164"/>
                    <a:pt x="256" y="168"/>
                  </a:cubicBezTo>
                  <a:cubicBezTo>
                    <a:pt x="260" y="172"/>
                    <a:pt x="264" y="175"/>
                    <a:pt x="270" y="176"/>
                  </a:cubicBezTo>
                  <a:cubicBezTo>
                    <a:pt x="275" y="178"/>
                    <a:pt x="281" y="178"/>
                    <a:pt x="286" y="178"/>
                  </a:cubicBezTo>
                  <a:cubicBezTo>
                    <a:pt x="292" y="177"/>
                    <a:pt x="297" y="175"/>
                    <a:pt x="301" y="171"/>
                  </a:cubicBezTo>
                  <a:cubicBezTo>
                    <a:pt x="301" y="114"/>
                    <a:pt x="301" y="114"/>
                    <a:pt x="301" y="114"/>
                  </a:cubicBezTo>
                  <a:cubicBezTo>
                    <a:pt x="295" y="110"/>
                    <a:pt x="288" y="107"/>
                    <a:pt x="280" y="107"/>
                  </a:cubicBezTo>
                  <a:moveTo>
                    <a:pt x="280" y="163"/>
                  </a:moveTo>
                  <a:cubicBezTo>
                    <a:pt x="276" y="163"/>
                    <a:pt x="273" y="162"/>
                    <a:pt x="269" y="159"/>
                  </a:cubicBezTo>
                  <a:cubicBezTo>
                    <a:pt x="266" y="157"/>
                    <a:pt x="263" y="154"/>
                    <a:pt x="262" y="150"/>
                  </a:cubicBezTo>
                  <a:cubicBezTo>
                    <a:pt x="260" y="147"/>
                    <a:pt x="260" y="143"/>
                    <a:pt x="261" y="139"/>
                  </a:cubicBezTo>
                  <a:cubicBezTo>
                    <a:pt x="262" y="135"/>
                    <a:pt x="263" y="131"/>
                    <a:pt x="266" y="128"/>
                  </a:cubicBezTo>
                  <a:cubicBezTo>
                    <a:pt x="269" y="126"/>
                    <a:pt x="273" y="124"/>
                    <a:pt x="277" y="123"/>
                  </a:cubicBezTo>
                  <a:cubicBezTo>
                    <a:pt x="280" y="122"/>
                    <a:pt x="284" y="122"/>
                    <a:pt x="288" y="124"/>
                  </a:cubicBezTo>
                  <a:cubicBezTo>
                    <a:pt x="292" y="126"/>
                    <a:pt x="295" y="128"/>
                    <a:pt x="297" y="131"/>
                  </a:cubicBezTo>
                  <a:cubicBezTo>
                    <a:pt x="299" y="135"/>
                    <a:pt x="300" y="139"/>
                    <a:pt x="300" y="143"/>
                  </a:cubicBezTo>
                  <a:cubicBezTo>
                    <a:pt x="301" y="145"/>
                    <a:pt x="300" y="148"/>
                    <a:pt x="299" y="150"/>
                  </a:cubicBezTo>
                  <a:cubicBezTo>
                    <a:pt x="298" y="153"/>
                    <a:pt x="297" y="155"/>
                    <a:pt x="295" y="157"/>
                  </a:cubicBezTo>
                  <a:cubicBezTo>
                    <a:pt x="293" y="159"/>
                    <a:pt x="291" y="160"/>
                    <a:pt x="288" y="161"/>
                  </a:cubicBezTo>
                  <a:cubicBezTo>
                    <a:pt x="286" y="162"/>
                    <a:pt x="283" y="163"/>
                    <a:pt x="280" y="163"/>
                  </a:cubicBezTo>
                  <a:moveTo>
                    <a:pt x="179" y="22"/>
                  </a:moveTo>
                  <a:cubicBezTo>
                    <a:pt x="174" y="15"/>
                    <a:pt x="167" y="10"/>
                    <a:pt x="159" y="8"/>
                  </a:cubicBezTo>
                  <a:cubicBezTo>
                    <a:pt x="151" y="6"/>
                    <a:pt x="142" y="7"/>
                    <a:pt x="135" y="11"/>
                  </a:cubicBezTo>
                  <a:cubicBezTo>
                    <a:pt x="127" y="15"/>
                    <a:pt x="121" y="21"/>
                    <a:pt x="118" y="29"/>
                  </a:cubicBezTo>
                  <a:cubicBezTo>
                    <a:pt x="115" y="37"/>
                    <a:pt x="115" y="46"/>
                    <a:pt x="117" y="54"/>
                  </a:cubicBezTo>
                  <a:cubicBezTo>
                    <a:pt x="120" y="62"/>
                    <a:pt x="125" y="68"/>
                    <a:pt x="132" y="73"/>
                  </a:cubicBezTo>
                  <a:cubicBezTo>
                    <a:pt x="140" y="77"/>
                    <a:pt x="148" y="79"/>
                    <a:pt x="156" y="78"/>
                  </a:cubicBezTo>
                  <a:cubicBezTo>
                    <a:pt x="165" y="76"/>
                    <a:pt x="172" y="72"/>
                    <a:pt x="177" y="66"/>
                  </a:cubicBezTo>
                  <a:cubicBezTo>
                    <a:pt x="183" y="59"/>
                    <a:pt x="186" y="51"/>
                    <a:pt x="186" y="43"/>
                  </a:cubicBezTo>
                  <a:cubicBezTo>
                    <a:pt x="186" y="35"/>
                    <a:pt x="183" y="28"/>
                    <a:pt x="179" y="22"/>
                  </a:cubicBezTo>
                  <a:moveTo>
                    <a:pt x="165" y="57"/>
                  </a:moveTo>
                  <a:cubicBezTo>
                    <a:pt x="162" y="60"/>
                    <a:pt x="157" y="62"/>
                    <a:pt x="153" y="63"/>
                  </a:cubicBezTo>
                  <a:cubicBezTo>
                    <a:pt x="148" y="63"/>
                    <a:pt x="143" y="62"/>
                    <a:pt x="140" y="59"/>
                  </a:cubicBezTo>
                  <a:cubicBezTo>
                    <a:pt x="136" y="57"/>
                    <a:pt x="133" y="53"/>
                    <a:pt x="132" y="48"/>
                  </a:cubicBezTo>
                  <a:cubicBezTo>
                    <a:pt x="130" y="44"/>
                    <a:pt x="130" y="39"/>
                    <a:pt x="132" y="35"/>
                  </a:cubicBezTo>
                  <a:cubicBezTo>
                    <a:pt x="134" y="31"/>
                    <a:pt x="137" y="27"/>
                    <a:pt x="141" y="25"/>
                  </a:cubicBezTo>
                  <a:cubicBezTo>
                    <a:pt x="145" y="23"/>
                    <a:pt x="150" y="22"/>
                    <a:pt x="155" y="23"/>
                  </a:cubicBezTo>
                  <a:cubicBezTo>
                    <a:pt x="159" y="24"/>
                    <a:pt x="163" y="26"/>
                    <a:pt x="166" y="30"/>
                  </a:cubicBezTo>
                  <a:cubicBezTo>
                    <a:pt x="169" y="33"/>
                    <a:pt x="171" y="38"/>
                    <a:pt x="171" y="43"/>
                  </a:cubicBezTo>
                  <a:cubicBezTo>
                    <a:pt x="171" y="45"/>
                    <a:pt x="170" y="48"/>
                    <a:pt x="169" y="50"/>
                  </a:cubicBezTo>
                  <a:cubicBezTo>
                    <a:pt x="168" y="53"/>
                    <a:pt x="167" y="55"/>
                    <a:pt x="165" y="57"/>
                  </a:cubicBezTo>
                  <a:moveTo>
                    <a:pt x="21" y="187"/>
                  </a:moveTo>
                  <a:cubicBezTo>
                    <a:pt x="14" y="187"/>
                    <a:pt x="6" y="189"/>
                    <a:pt x="0" y="194"/>
                  </a:cubicBezTo>
                  <a:cubicBezTo>
                    <a:pt x="0" y="251"/>
                    <a:pt x="0" y="251"/>
                    <a:pt x="0" y="251"/>
                  </a:cubicBezTo>
                  <a:cubicBezTo>
                    <a:pt x="5" y="254"/>
                    <a:pt x="10" y="256"/>
                    <a:pt x="15" y="257"/>
                  </a:cubicBezTo>
                  <a:cubicBezTo>
                    <a:pt x="21" y="258"/>
                    <a:pt x="27" y="258"/>
                    <a:pt x="32" y="256"/>
                  </a:cubicBezTo>
                  <a:cubicBezTo>
                    <a:pt x="37" y="254"/>
                    <a:pt x="42" y="251"/>
                    <a:pt x="46" y="247"/>
                  </a:cubicBezTo>
                  <a:cubicBezTo>
                    <a:pt x="50" y="243"/>
                    <a:pt x="53" y="239"/>
                    <a:pt x="54" y="233"/>
                  </a:cubicBezTo>
                  <a:cubicBezTo>
                    <a:pt x="56" y="228"/>
                    <a:pt x="57" y="222"/>
                    <a:pt x="56" y="217"/>
                  </a:cubicBezTo>
                  <a:cubicBezTo>
                    <a:pt x="55" y="211"/>
                    <a:pt x="53" y="206"/>
                    <a:pt x="49" y="202"/>
                  </a:cubicBezTo>
                  <a:cubicBezTo>
                    <a:pt x="46" y="197"/>
                    <a:pt x="42" y="193"/>
                    <a:pt x="37" y="191"/>
                  </a:cubicBezTo>
                  <a:cubicBezTo>
                    <a:pt x="32" y="188"/>
                    <a:pt x="27" y="187"/>
                    <a:pt x="21" y="187"/>
                  </a:cubicBezTo>
                  <a:moveTo>
                    <a:pt x="35" y="237"/>
                  </a:moveTo>
                  <a:cubicBezTo>
                    <a:pt x="32" y="240"/>
                    <a:pt x="28" y="242"/>
                    <a:pt x="23" y="242"/>
                  </a:cubicBezTo>
                  <a:cubicBezTo>
                    <a:pt x="18" y="243"/>
                    <a:pt x="14" y="242"/>
                    <a:pt x="10" y="239"/>
                  </a:cubicBezTo>
                  <a:cubicBezTo>
                    <a:pt x="6" y="237"/>
                    <a:pt x="3" y="233"/>
                    <a:pt x="2" y="228"/>
                  </a:cubicBezTo>
                  <a:cubicBezTo>
                    <a:pt x="1" y="224"/>
                    <a:pt x="1" y="219"/>
                    <a:pt x="3" y="215"/>
                  </a:cubicBezTo>
                  <a:cubicBezTo>
                    <a:pt x="4" y="210"/>
                    <a:pt x="8" y="207"/>
                    <a:pt x="12" y="204"/>
                  </a:cubicBezTo>
                  <a:cubicBezTo>
                    <a:pt x="16" y="202"/>
                    <a:pt x="20" y="202"/>
                    <a:pt x="25" y="202"/>
                  </a:cubicBezTo>
                  <a:cubicBezTo>
                    <a:pt x="30" y="203"/>
                    <a:pt x="34" y="206"/>
                    <a:pt x="37" y="209"/>
                  </a:cubicBezTo>
                  <a:cubicBezTo>
                    <a:pt x="39" y="213"/>
                    <a:pt x="41" y="218"/>
                    <a:pt x="41" y="222"/>
                  </a:cubicBezTo>
                  <a:cubicBezTo>
                    <a:pt x="41" y="225"/>
                    <a:pt x="41" y="228"/>
                    <a:pt x="40" y="230"/>
                  </a:cubicBezTo>
                  <a:cubicBezTo>
                    <a:pt x="39" y="233"/>
                    <a:pt x="37" y="235"/>
                    <a:pt x="35" y="237"/>
                  </a:cubicBezTo>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9" name="Freeform 6">
              <a:extLst>
                <a:ext uri="{FF2B5EF4-FFF2-40B4-BE49-F238E27FC236}">
                  <a16:creationId xmlns:a16="http://schemas.microsoft.com/office/drawing/2014/main" id="{4CE58DFD-F088-3D60-6540-8BA9F1C57801}"/>
                </a:ext>
              </a:extLst>
            </p:cNvPr>
            <p:cNvSpPr>
              <a:spLocks/>
            </p:cNvSpPr>
            <p:nvPr/>
          </p:nvSpPr>
          <p:spPr bwMode="auto">
            <a:xfrm>
              <a:off x="2551398" y="5096497"/>
              <a:ext cx="15563" cy="59139"/>
            </a:xfrm>
            <a:custGeom>
              <a:avLst/>
              <a:gdLst>
                <a:gd name="T0" fmla="*/ 14 w 14"/>
                <a:gd name="T1" fmla="*/ 0 h 57"/>
                <a:gd name="T2" fmla="*/ 14 w 14"/>
                <a:gd name="T3" fmla="*/ 57 h 57"/>
                <a:gd name="T4" fmla="*/ 4 w 14"/>
                <a:gd name="T5" fmla="*/ 44 h 57"/>
                <a:gd name="T6" fmla="*/ 0 w 14"/>
                <a:gd name="T7" fmla="*/ 28 h 57"/>
                <a:gd name="T8" fmla="*/ 4 w 14"/>
                <a:gd name="T9" fmla="*/ 12 h 57"/>
                <a:gd name="T10" fmla="*/ 14 w 14"/>
                <a:gd name="T11" fmla="*/ 0 h 57"/>
              </a:gdLst>
              <a:ahLst/>
              <a:cxnLst>
                <a:cxn ang="0">
                  <a:pos x="T0" y="T1"/>
                </a:cxn>
                <a:cxn ang="0">
                  <a:pos x="T2" y="T3"/>
                </a:cxn>
                <a:cxn ang="0">
                  <a:pos x="T4" y="T5"/>
                </a:cxn>
                <a:cxn ang="0">
                  <a:pos x="T6" y="T7"/>
                </a:cxn>
                <a:cxn ang="0">
                  <a:pos x="T8" y="T9"/>
                </a:cxn>
                <a:cxn ang="0">
                  <a:pos x="T10" y="T11"/>
                </a:cxn>
              </a:cxnLst>
              <a:rect l="0" t="0" r="r" b="b"/>
              <a:pathLst>
                <a:path w="14" h="57">
                  <a:moveTo>
                    <a:pt x="14" y="0"/>
                  </a:moveTo>
                  <a:cubicBezTo>
                    <a:pt x="14" y="57"/>
                    <a:pt x="14" y="57"/>
                    <a:pt x="14" y="57"/>
                  </a:cubicBezTo>
                  <a:cubicBezTo>
                    <a:pt x="10" y="54"/>
                    <a:pt x="6" y="49"/>
                    <a:pt x="4" y="44"/>
                  </a:cubicBezTo>
                  <a:cubicBezTo>
                    <a:pt x="1" y="39"/>
                    <a:pt x="0" y="34"/>
                    <a:pt x="0" y="28"/>
                  </a:cubicBezTo>
                  <a:cubicBezTo>
                    <a:pt x="0" y="23"/>
                    <a:pt x="1" y="17"/>
                    <a:pt x="4" y="12"/>
                  </a:cubicBezTo>
                  <a:cubicBezTo>
                    <a:pt x="6" y="7"/>
                    <a:pt x="10" y="3"/>
                    <a:pt x="14"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0" name="Freeform 7">
              <a:extLst>
                <a:ext uri="{FF2B5EF4-FFF2-40B4-BE49-F238E27FC236}">
                  <a16:creationId xmlns:a16="http://schemas.microsoft.com/office/drawing/2014/main" id="{2C6DB3A2-EF0E-A7F2-51D3-2C7A19E537EB}"/>
                </a:ext>
              </a:extLst>
            </p:cNvPr>
            <p:cNvSpPr>
              <a:spLocks/>
            </p:cNvSpPr>
            <p:nvPr/>
          </p:nvSpPr>
          <p:spPr bwMode="auto">
            <a:xfrm>
              <a:off x="2523385" y="5063814"/>
              <a:ext cx="43576" cy="124504"/>
            </a:xfrm>
            <a:custGeom>
              <a:avLst/>
              <a:gdLst>
                <a:gd name="T0" fmla="*/ 41 w 41"/>
                <a:gd name="T1" fmla="*/ 0 h 119"/>
                <a:gd name="T2" fmla="*/ 41 w 41"/>
                <a:gd name="T3" fmla="*/ 19 h 119"/>
                <a:gd name="T4" fmla="*/ 23 w 41"/>
                <a:gd name="T5" fmla="*/ 36 h 119"/>
                <a:gd name="T6" fmla="*/ 17 w 41"/>
                <a:gd name="T7" fmla="*/ 59 h 119"/>
                <a:gd name="T8" fmla="*/ 23 w 41"/>
                <a:gd name="T9" fmla="*/ 83 h 119"/>
                <a:gd name="T10" fmla="*/ 41 w 41"/>
                <a:gd name="T11" fmla="*/ 100 h 119"/>
                <a:gd name="T12" fmla="*/ 41 w 41"/>
                <a:gd name="T13" fmla="*/ 119 h 119"/>
                <a:gd name="T14" fmla="*/ 11 w 41"/>
                <a:gd name="T15" fmla="*/ 96 h 119"/>
                <a:gd name="T16" fmla="*/ 0 w 41"/>
                <a:gd name="T17" fmla="*/ 59 h 119"/>
                <a:gd name="T18" fmla="*/ 11 w 41"/>
                <a:gd name="T19" fmla="*/ 23 h 119"/>
                <a:gd name="T20" fmla="*/ 41 w 41"/>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119">
                  <a:moveTo>
                    <a:pt x="41" y="0"/>
                  </a:moveTo>
                  <a:cubicBezTo>
                    <a:pt x="41" y="19"/>
                    <a:pt x="41" y="19"/>
                    <a:pt x="41" y="19"/>
                  </a:cubicBezTo>
                  <a:cubicBezTo>
                    <a:pt x="34" y="23"/>
                    <a:pt x="28" y="29"/>
                    <a:pt x="23" y="36"/>
                  </a:cubicBezTo>
                  <a:cubicBezTo>
                    <a:pt x="19" y="43"/>
                    <a:pt x="17" y="51"/>
                    <a:pt x="17" y="59"/>
                  </a:cubicBezTo>
                  <a:cubicBezTo>
                    <a:pt x="17" y="68"/>
                    <a:pt x="19" y="76"/>
                    <a:pt x="23" y="83"/>
                  </a:cubicBezTo>
                  <a:cubicBezTo>
                    <a:pt x="28" y="90"/>
                    <a:pt x="34" y="96"/>
                    <a:pt x="41" y="100"/>
                  </a:cubicBezTo>
                  <a:cubicBezTo>
                    <a:pt x="41" y="119"/>
                    <a:pt x="41" y="119"/>
                    <a:pt x="41" y="119"/>
                  </a:cubicBezTo>
                  <a:cubicBezTo>
                    <a:pt x="29" y="114"/>
                    <a:pt x="19" y="106"/>
                    <a:pt x="11" y="96"/>
                  </a:cubicBezTo>
                  <a:cubicBezTo>
                    <a:pt x="4" y="85"/>
                    <a:pt x="0" y="72"/>
                    <a:pt x="0" y="59"/>
                  </a:cubicBezTo>
                  <a:cubicBezTo>
                    <a:pt x="0" y="46"/>
                    <a:pt x="4" y="34"/>
                    <a:pt x="11" y="23"/>
                  </a:cubicBezTo>
                  <a:cubicBezTo>
                    <a:pt x="19" y="12"/>
                    <a:pt x="29" y="4"/>
                    <a:pt x="41"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 name="Freeform 8">
              <a:extLst>
                <a:ext uri="{FF2B5EF4-FFF2-40B4-BE49-F238E27FC236}">
                  <a16:creationId xmlns:a16="http://schemas.microsoft.com/office/drawing/2014/main" id="{C3A8320B-18F8-F199-3659-99C53C1EA3E2}"/>
                </a:ext>
              </a:extLst>
            </p:cNvPr>
            <p:cNvSpPr>
              <a:spLocks noEditPoints="1"/>
            </p:cNvSpPr>
            <p:nvPr/>
          </p:nvSpPr>
          <p:spPr bwMode="auto">
            <a:xfrm>
              <a:off x="2566961" y="5088715"/>
              <a:ext cx="57583" cy="59139"/>
            </a:xfrm>
            <a:custGeom>
              <a:avLst/>
              <a:gdLst>
                <a:gd name="T0" fmla="*/ 10 w 55"/>
                <a:gd name="T1" fmla="*/ 53 h 56"/>
                <a:gd name="T2" fmla="*/ 10 w 55"/>
                <a:gd name="T3" fmla="*/ 53 h 56"/>
                <a:gd name="T4" fmla="*/ 10 w 55"/>
                <a:gd name="T5" fmla="*/ 53 h 56"/>
                <a:gd name="T6" fmla="*/ 10 w 55"/>
                <a:gd name="T7" fmla="*/ 53 h 56"/>
                <a:gd name="T8" fmla="*/ 10 w 55"/>
                <a:gd name="T9" fmla="*/ 53 h 56"/>
                <a:gd name="T10" fmla="*/ 10 w 55"/>
                <a:gd name="T11" fmla="*/ 53 h 56"/>
                <a:gd name="T12" fmla="*/ 9 w 55"/>
                <a:gd name="T13" fmla="*/ 52 h 56"/>
                <a:gd name="T14" fmla="*/ 9 w 55"/>
                <a:gd name="T15" fmla="*/ 52 h 56"/>
                <a:gd name="T16" fmla="*/ 9 w 55"/>
                <a:gd name="T17" fmla="*/ 52 h 56"/>
                <a:gd name="T18" fmla="*/ 9 w 55"/>
                <a:gd name="T19" fmla="*/ 52 h 56"/>
                <a:gd name="T20" fmla="*/ 40 w 55"/>
                <a:gd name="T21" fmla="*/ 35 h 56"/>
                <a:gd name="T22" fmla="*/ 34 w 55"/>
                <a:gd name="T23" fmla="*/ 50 h 56"/>
                <a:gd name="T24" fmla="*/ 20 w 55"/>
                <a:gd name="T25" fmla="*/ 56 h 56"/>
                <a:gd name="T26" fmla="*/ 20 w 55"/>
                <a:gd name="T27" fmla="*/ 56 h 56"/>
                <a:gd name="T28" fmla="*/ 34 w 55"/>
                <a:gd name="T29" fmla="*/ 50 h 56"/>
                <a:gd name="T30" fmla="*/ 40 w 55"/>
                <a:gd name="T31" fmla="*/ 35 h 56"/>
                <a:gd name="T32" fmla="*/ 0 w 55"/>
                <a:gd name="T33" fmla="*/ 6 h 56"/>
                <a:gd name="T34" fmla="*/ 0 w 55"/>
                <a:gd name="T35" fmla="*/ 6 h 56"/>
                <a:gd name="T36" fmla="*/ 0 w 55"/>
                <a:gd name="T37" fmla="*/ 6 h 56"/>
                <a:gd name="T38" fmla="*/ 1 w 55"/>
                <a:gd name="T39" fmla="*/ 6 h 56"/>
                <a:gd name="T40" fmla="*/ 1 w 55"/>
                <a:gd name="T41" fmla="*/ 6 h 56"/>
                <a:gd name="T42" fmla="*/ 1 w 55"/>
                <a:gd name="T43" fmla="*/ 6 h 56"/>
                <a:gd name="T44" fmla="*/ 1 w 55"/>
                <a:gd name="T45" fmla="*/ 6 h 56"/>
                <a:gd name="T46" fmla="*/ 1 w 55"/>
                <a:gd name="T47" fmla="*/ 6 h 56"/>
                <a:gd name="T48" fmla="*/ 1 w 55"/>
                <a:gd name="T49" fmla="*/ 5 h 56"/>
                <a:gd name="T50" fmla="*/ 2 w 55"/>
                <a:gd name="T51" fmla="*/ 5 h 56"/>
                <a:gd name="T52" fmla="*/ 2 w 55"/>
                <a:gd name="T53" fmla="*/ 5 h 56"/>
                <a:gd name="T54" fmla="*/ 2 w 55"/>
                <a:gd name="T55" fmla="*/ 5 h 56"/>
                <a:gd name="T56" fmla="*/ 20 w 55"/>
                <a:gd name="T57" fmla="*/ 0 h 56"/>
                <a:gd name="T58" fmla="*/ 20 w 55"/>
                <a:gd name="T59" fmla="*/ 0 h 56"/>
                <a:gd name="T60" fmla="*/ 36 w 55"/>
                <a:gd name="T61" fmla="*/ 4 h 56"/>
                <a:gd name="T62" fmla="*/ 55 w 55"/>
                <a:gd name="T63" fmla="*/ 30 h 56"/>
                <a:gd name="T64" fmla="*/ 55 w 55"/>
                <a:gd name="T65" fmla="*/ 30 h 56"/>
                <a:gd name="T66" fmla="*/ 36 w 55"/>
                <a:gd name="T67"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6">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10" y="53"/>
                  </a:moveTo>
                  <a:cubicBezTo>
                    <a:pt x="10" y="53"/>
                    <a:pt x="10" y="53"/>
                    <a:pt x="10" y="53"/>
                  </a:cubicBezTo>
                  <a:cubicBezTo>
                    <a:pt x="10" y="53"/>
                    <a:pt x="10" y="53"/>
                    <a:pt x="10" y="53"/>
                  </a:cubicBezTo>
                  <a:moveTo>
                    <a:pt x="9" y="52"/>
                  </a:moveTo>
                  <a:cubicBezTo>
                    <a:pt x="9" y="52"/>
                    <a:pt x="9" y="52"/>
                    <a:pt x="9" y="52"/>
                  </a:cubicBezTo>
                  <a:cubicBezTo>
                    <a:pt x="9" y="52"/>
                    <a:pt x="9" y="52"/>
                    <a:pt x="9" y="52"/>
                  </a:cubicBezTo>
                  <a:moveTo>
                    <a:pt x="9" y="52"/>
                  </a:moveTo>
                  <a:cubicBezTo>
                    <a:pt x="9" y="52"/>
                    <a:pt x="9" y="52"/>
                    <a:pt x="9" y="52"/>
                  </a:cubicBezTo>
                  <a:cubicBezTo>
                    <a:pt x="9" y="52"/>
                    <a:pt x="9" y="52"/>
                    <a:pt x="9" y="52"/>
                  </a:cubicBezTo>
                  <a:moveTo>
                    <a:pt x="9" y="52"/>
                  </a:moveTo>
                  <a:cubicBezTo>
                    <a:pt x="9" y="52"/>
                    <a:pt x="9" y="52"/>
                    <a:pt x="9" y="52"/>
                  </a:cubicBezTo>
                  <a:cubicBezTo>
                    <a:pt x="9" y="52"/>
                    <a:pt x="9" y="52"/>
                    <a:pt x="9" y="52"/>
                  </a:cubicBezTo>
                  <a:moveTo>
                    <a:pt x="40" y="35"/>
                  </a:moveTo>
                  <a:cubicBezTo>
                    <a:pt x="40" y="38"/>
                    <a:pt x="40" y="41"/>
                    <a:pt x="39" y="43"/>
                  </a:cubicBezTo>
                  <a:cubicBezTo>
                    <a:pt x="38" y="45"/>
                    <a:pt x="36" y="48"/>
                    <a:pt x="34" y="50"/>
                  </a:cubicBezTo>
                  <a:cubicBezTo>
                    <a:pt x="31" y="53"/>
                    <a:pt x="27" y="55"/>
                    <a:pt x="22" y="55"/>
                  </a:cubicBezTo>
                  <a:cubicBezTo>
                    <a:pt x="21" y="55"/>
                    <a:pt x="21" y="56"/>
                    <a:pt x="20" y="56"/>
                  </a:cubicBezTo>
                  <a:cubicBezTo>
                    <a:pt x="17" y="56"/>
                    <a:pt x="13" y="55"/>
                    <a:pt x="10" y="53"/>
                  </a:cubicBezTo>
                  <a:cubicBezTo>
                    <a:pt x="13" y="55"/>
                    <a:pt x="17" y="56"/>
                    <a:pt x="20" y="56"/>
                  </a:cubicBezTo>
                  <a:cubicBezTo>
                    <a:pt x="21" y="56"/>
                    <a:pt x="21" y="56"/>
                    <a:pt x="22" y="55"/>
                  </a:cubicBezTo>
                  <a:cubicBezTo>
                    <a:pt x="27" y="55"/>
                    <a:pt x="31" y="53"/>
                    <a:pt x="34" y="50"/>
                  </a:cubicBezTo>
                  <a:cubicBezTo>
                    <a:pt x="36" y="48"/>
                    <a:pt x="38" y="46"/>
                    <a:pt x="39" y="43"/>
                  </a:cubicBezTo>
                  <a:cubicBezTo>
                    <a:pt x="40" y="41"/>
                    <a:pt x="40" y="38"/>
                    <a:pt x="40" y="35"/>
                  </a:cubicBezTo>
                  <a:cubicBezTo>
                    <a:pt x="40" y="35"/>
                    <a:pt x="40" y="35"/>
                    <a:pt x="40" y="35"/>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1" y="6"/>
                  </a:moveTo>
                  <a:cubicBezTo>
                    <a:pt x="1" y="6"/>
                    <a:pt x="0" y="6"/>
                    <a:pt x="0" y="6"/>
                  </a:cubicBezTo>
                  <a:cubicBezTo>
                    <a:pt x="0"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0" y="0"/>
                  </a:moveTo>
                  <a:cubicBezTo>
                    <a:pt x="14" y="0"/>
                    <a:pt x="8" y="2"/>
                    <a:pt x="2" y="5"/>
                  </a:cubicBezTo>
                  <a:cubicBezTo>
                    <a:pt x="8" y="2"/>
                    <a:pt x="14" y="0"/>
                    <a:pt x="20" y="0"/>
                  </a:cubicBezTo>
                  <a:cubicBezTo>
                    <a:pt x="20" y="0"/>
                    <a:pt x="20" y="0"/>
                    <a:pt x="20" y="0"/>
                  </a:cubicBezTo>
                  <a:cubicBezTo>
                    <a:pt x="26" y="0"/>
                    <a:pt x="31" y="1"/>
                    <a:pt x="36" y="4"/>
                  </a:cubicBezTo>
                  <a:cubicBezTo>
                    <a:pt x="41" y="6"/>
                    <a:pt x="45" y="10"/>
                    <a:pt x="48" y="15"/>
                  </a:cubicBezTo>
                  <a:cubicBezTo>
                    <a:pt x="52" y="19"/>
                    <a:pt x="54" y="24"/>
                    <a:pt x="55" y="30"/>
                  </a:cubicBezTo>
                  <a:cubicBezTo>
                    <a:pt x="55" y="32"/>
                    <a:pt x="55" y="33"/>
                    <a:pt x="55" y="35"/>
                  </a:cubicBezTo>
                  <a:cubicBezTo>
                    <a:pt x="55" y="33"/>
                    <a:pt x="55" y="32"/>
                    <a:pt x="55" y="30"/>
                  </a:cubicBezTo>
                  <a:cubicBezTo>
                    <a:pt x="54" y="24"/>
                    <a:pt x="52" y="19"/>
                    <a:pt x="48" y="15"/>
                  </a:cubicBezTo>
                  <a:cubicBezTo>
                    <a:pt x="45" y="10"/>
                    <a:pt x="41" y="6"/>
                    <a:pt x="36" y="4"/>
                  </a:cubicBezTo>
                  <a:cubicBezTo>
                    <a:pt x="31" y="1"/>
                    <a:pt x="26" y="0"/>
                    <a:pt x="20"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2" name="Freeform 9">
              <a:extLst>
                <a:ext uri="{FF2B5EF4-FFF2-40B4-BE49-F238E27FC236}">
                  <a16:creationId xmlns:a16="http://schemas.microsoft.com/office/drawing/2014/main" id="{181B9D9B-3EAC-39D5-D2EF-3C0442D99730}"/>
                </a:ext>
              </a:extLst>
            </p:cNvPr>
            <p:cNvSpPr>
              <a:spLocks noEditPoints="1"/>
            </p:cNvSpPr>
            <p:nvPr/>
          </p:nvSpPr>
          <p:spPr bwMode="auto">
            <a:xfrm>
              <a:off x="2566961" y="5088715"/>
              <a:ext cx="57583" cy="74702"/>
            </a:xfrm>
            <a:custGeom>
              <a:avLst/>
              <a:gdLst>
                <a:gd name="T0" fmla="*/ 3 w 56"/>
                <a:gd name="T1" fmla="*/ 28 h 71"/>
                <a:gd name="T2" fmla="*/ 21 w 56"/>
                <a:gd name="T3" fmla="*/ 15 h 71"/>
                <a:gd name="T4" fmla="*/ 37 w 56"/>
                <a:gd name="T5" fmla="*/ 22 h 71"/>
                <a:gd name="T6" fmla="*/ 41 w 56"/>
                <a:gd name="T7" fmla="*/ 35 h 71"/>
                <a:gd name="T8" fmla="*/ 40 w 56"/>
                <a:gd name="T9" fmla="*/ 43 h 71"/>
                <a:gd name="T10" fmla="*/ 23 w 56"/>
                <a:gd name="T11" fmla="*/ 55 h 71"/>
                <a:gd name="T12" fmla="*/ 11 w 56"/>
                <a:gd name="T13" fmla="*/ 53 h 71"/>
                <a:gd name="T14" fmla="*/ 11 w 56"/>
                <a:gd name="T15" fmla="*/ 53 h 71"/>
                <a:gd name="T16" fmla="*/ 11 w 56"/>
                <a:gd name="T17" fmla="*/ 53 h 71"/>
                <a:gd name="T18" fmla="*/ 11 w 56"/>
                <a:gd name="T19" fmla="*/ 53 h 71"/>
                <a:gd name="T20" fmla="*/ 11 w 56"/>
                <a:gd name="T21" fmla="*/ 53 h 71"/>
                <a:gd name="T22" fmla="*/ 10 w 56"/>
                <a:gd name="T23" fmla="*/ 52 h 71"/>
                <a:gd name="T24" fmla="*/ 10 w 56"/>
                <a:gd name="T25" fmla="*/ 52 h 71"/>
                <a:gd name="T26" fmla="*/ 10 w 56"/>
                <a:gd name="T27" fmla="*/ 52 h 71"/>
                <a:gd name="T28" fmla="*/ 10 w 56"/>
                <a:gd name="T29" fmla="*/ 52 h 71"/>
                <a:gd name="T30" fmla="*/ 1 w 56"/>
                <a:gd name="T31" fmla="*/ 35 h 71"/>
                <a:gd name="T32" fmla="*/ 21 w 56"/>
                <a:gd name="T33" fmla="*/ 0 h 71"/>
                <a:gd name="T34" fmla="*/ 3 w 56"/>
                <a:gd name="T35" fmla="*/ 5 h 71"/>
                <a:gd name="T36" fmla="*/ 3 w 56"/>
                <a:gd name="T37" fmla="*/ 5 h 71"/>
                <a:gd name="T38" fmla="*/ 2 w 56"/>
                <a:gd name="T39" fmla="*/ 5 h 71"/>
                <a:gd name="T40" fmla="*/ 2 w 56"/>
                <a:gd name="T41" fmla="*/ 6 h 71"/>
                <a:gd name="T42" fmla="*/ 2 w 56"/>
                <a:gd name="T43" fmla="*/ 6 h 71"/>
                <a:gd name="T44" fmla="*/ 2 w 56"/>
                <a:gd name="T45" fmla="*/ 6 h 71"/>
                <a:gd name="T46" fmla="*/ 1 w 56"/>
                <a:gd name="T47" fmla="*/ 6 h 71"/>
                <a:gd name="T48" fmla="*/ 1 w 56"/>
                <a:gd name="T49" fmla="*/ 6 h 71"/>
                <a:gd name="T50" fmla="*/ 0 w 56"/>
                <a:gd name="T51" fmla="*/ 7 h 71"/>
                <a:gd name="T52" fmla="*/ 0 w 56"/>
                <a:gd name="T53" fmla="*/ 64 h 71"/>
                <a:gd name="T54" fmla="*/ 21 w 56"/>
                <a:gd name="T55" fmla="*/ 71 h 71"/>
                <a:gd name="T56" fmla="*/ 46 w 56"/>
                <a:gd name="T57" fmla="*/ 60 h 71"/>
                <a:gd name="T58" fmla="*/ 56 w 56"/>
                <a:gd name="T59" fmla="*/ 35 h 71"/>
                <a:gd name="T60" fmla="*/ 49 w 56"/>
                <a:gd name="T61" fmla="*/ 15 h 71"/>
                <a:gd name="T62" fmla="*/ 21 w 56"/>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1">
                  <a:moveTo>
                    <a:pt x="1" y="35"/>
                  </a:moveTo>
                  <a:cubicBezTo>
                    <a:pt x="1" y="33"/>
                    <a:pt x="2" y="30"/>
                    <a:pt x="3" y="28"/>
                  </a:cubicBezTo>
                  <a:cubicBezTo>
                    <a:pt x="4" y="23"/>
                    <a:pt x="8" y="20"/>
                    <a:pt x="12" y="17"/>
                  </a:cubicBezTo>
                  <a:cubicBezTo>
                    <a:pt x="15" y="16"/>
                    <a:pt x="18" y="15"/>
                    <a:pt x="21" y="15"/>
                  </a:cubicBezTo>
                  <a:cubicBezTo>
                    <a:pt x="22" y="15"/>
                    <a:pt x="24" y="15"/>
                    <a:pt x="25" y="15"/>
                  </a:cubicBezTo>
                  <a:cubicBezTo>
                    <a:pt x="30" y="16"/>
                    <a:pt x="34" y="19"/>
                    <a:pt x="37" y="22"/>
                  </a:cubicBezTo>
                  <a:cubicBezTo>
                    <a:pt x="39" y="26"/>
                    <a:pt x="41" y="31"/>
                    <a:pt x="41" y="35"/>
                  </a:cubicBezTo>
                  <a:cubicBezTo>
                    <a:pt x="41" y="35"/>
                    <a:pt x="41" y="35"/>
                    <a:pt x="41" y="35"/>
                  </a:cubicBezTo>
                  <a:cubicBezTo>
                    <a:pt x="41" y="35"/>
                    <a:pt x="41" y="35"/>
                    <a:pt x="41" y="35"/>
                  </a:cubicBezTo>
                  <a:cubicBezTo>
                    <a:pt x="41" y="38"/>
                    <a:pt x="41" y="41"/>
                    <a:pt x="40" y="43"/>
                  </a:cubicBezTo>
                  <a:cubicBezTo>
                    <a:pt x="39" y="46"/>
                    <a:pt x="37" y="48"/>
                    <a:pt x="35" y="50"/>
                  </a:cubicBezTo>
                  <a:cubicBezTo>
                    <a:pt x="32" y="53"/>
                    <a:pt x="28" y="55"/>
                    <a:pt x="23" y="55"/>
                  </a:cubicBezTo>
                  <a:cubicBezTo>
                    <a:pt x="22" y="56"/>
                    <a:pt x="22" y="56"/>
                    <a:pt x="21" y="56"/>
                  </a:cubicBezTo>
                  <a:cubicBezTo>
                    <a:pt x="18" y="56"/>
                    <a:pt x="14" y="55"/>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11" y="53"/>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10" y="52"/>
                    <a:pt x="10" y="52"/>
                    <a:pt x="10" y="52"/>
                  </a:cubicBezTo>
                  <a:cubicBezTo>
                    <a:pt x="6" y="50"/>
                    <a:pt x="3" y="46"/>
                    <a:pt x="2" y="41"/>
                  </a:cubicBezTo>
                  <a:cubicBezTo>
                    <a:pt x="1" y="39"/>
                    <a:pt x="1" y="37"/>
                    <a:pt x="1" y="35"/>
                  </a:cubicBezTo>
                  <a:cubicBezTo>
                    <a:pt x="1" y="35"/>
                    <a:pt x="1" y="35"/>
                    <a:pt x="1" y="35"/>
                  </a:cubicBezTo>
                  <a:moveTo>
                    <a:pt x="21" y="0"/>
                  </a:moveTo>
                  <a:cubicBezTo>
                    <a:pt x="15" y="0"/>
                    <a:pt x="9" y="2"/>
                    <a:pt x="3" y="5"/>
                  </a:cubicBezTo>
                  <a:cubicBezTo>
                    <a:pt x="3" y="5"/>
                    <a:pt x="3" y="5"/>
                    <a:pt x="3" y="5"/>
                  </a:cubicBezTo>
                  <a:cubicBezTo>
                    <a:pt x="3" y="5"/>
                    <a:pt x="3" y="5"/>
                    <a:pt x="3" y="5"/>
                  </a:cubicBezTo>
                  <a:cubicBezTo>
                    <a:pt x="3" y="5"/>
                    <a:pt x="3" y="5"/>
                    <a:pt x="3" y="5"/>
                  </a:cubicBezTo>
                  <a:cubicBezTo>
                    <a:pt x="3" y="5"/>
                    <a:pt x="3" y="5"/>
                    <a:pt x="3" y="5"/>
                  </a:cubicBezTo>
                  <a:cubicBezTo>
                    <a:pt x="3" y="5"/>
                    <a:pt x="3" y="5"/>
                    <a:pt x="2" y="5"/>
                  </a:cubicBezTo>
                  <a:cubicBezTo>
                    <a:pt x="2" y="5"/>
                    <a:pt x="2" y="5"/>
                    <a:pt x="2" y="5"/>
                  </a:cubicBezTo>
                  <a:cubicBezTo>
                    <a:pt x="2" y="5"/>
                    <a:pt x="2" y="5"/>
                    <a:pt x="2" y="6"/>
                  </a:cubicBezTo>
                  <a:cubicBezTo>
                    <a:pt x="2" y="6"/>
                    <a:pt x="2" y="6"/>
                    <a:pt x="2" y="6"/>
                  </a:cubicBezTo>
                  <a:cubicBezTo>
                    <a:pt x="2" y="6"/>
                    <a:pt x="2" y="6"/>
                    <a:pt x="2" y="6"/>
                  </a:cubicBezTo>
                  <a:cubicBezTo>
                    <a:pt x="2" y="6"/>
                    <a:pt x="2" y="6"/>
                    <a:pt x="2" y="6"/>
                  </a:cubicBezTo>
                  <a:cubicBezTo>
                    <a:pt x="2" y="6"/>
                    <a:pt x="2" y="6"/>
                    <a:pt x="2" y="6"/>
                  </a:cubicBezTo>
                  <a:cubicBezTo>
                    <a:pt x="2" y="6"/>
                    <a:pt x="1" y="6"/>
                    <a:pt x="1" y="6"/>
                  </a:cubicBezTo>
                  <a:cubicBezTo>
                    <a:pt x="1" y="6"/>
                    <a:pt x="1" y="6"/>
                    <a:pt x="1" y="6"/>
                  </a:cubicBezTo>
                  <a:cubicBezTo>
                    <a:pt x="1" y="6"/>
                    <a:pt x="1" y="6"/>
                    <a:pt x="1" y="6"/>
                  </a:cubicBezTo>
                  <a:cubicBezTo>
                    <a:pt x="1" y="6"/>
                    <a:pt x="1" y="6"/>
                    <a:pt x="1" y="6"/>
                  </a:cubicBezTo>
                  <a:cubicBezTo>
                    <a:pt x="1" y="6"/>
                    <a:pt x="1" y="6"/>
                    <a:pt x="1" y="6"/>
                  </a:cubicBezTo>
                  <a:cubicBezTo>
                    <a:pt x="1" y="7"/>
                    <a:pt x="1" y="7"/>
                    <a:pt x="0" y="7"/>
                  </a:cubicBezTo>
                  <a:cubicBezTo>
                    <a:pt x="0" y="7"/>
                    <a:pt x="0" y="7"/>
                    <a:pt x="0" y="7"/>
                  </a:cubicBezTo>
                  <a:cubicBezTo>
                    <a:pt x="0" y="64"/>
                    <a:pt x="0" y="64"/>
                    <a:pt x="0" y="64"/>
                  </a:cubicBezTo>
                  <a:cubicBezTo>
                    <a:pt x="5" y="67"/>
                    <a:pt x="10" y="69"/>
                    <a:pt x="15" y="70"/>
                  </a:cubicBezTo>
                  <a:cubicBezTo>
                    <a:pt x="17" y="70"/>
                    <a:pt x="19" y="71"/>
                    <a:pt x="21" y="71"/>
                  </a:cubicBezTo>
                  <a:cubicBezTo>
                    <a:pt x="25" y="71"/>
                    <a:pt x="28" y="70"/>
                    <a:pt x="32" y="69"/>
                  </a:cubicBezTo>
                  <a:cubicBezTo>
                    <a:pt x="37" y="67"/>
                    <a:pt x="42" y="64"/>
                    <a:pt x="46" y="60"/>
                  </a:cubicBezTo>
                  <a:cubicBezTo>
                    <a:pt x="50" y="56"/>
                    <a:pt x="53" y="52"/>
                    <a:pt x="54" y="46"/>
                  </a:cubicBezTo>
                  <a:cubicBezTo>
                    <a:pt x="56" y="43"/>
                    <a:pt x="56" y="39"/>
                    <a:pt x="56" y="35"/>
                  </a:cubicBezTo>
                  <a:cubicBezTo>
                    <a:pt x="56" y="33"/>
                    <a:pt x="56" y="32"/>
                    <a:pt x="56" y="30"/>
                  </a:cubicBezTo>
                  <a:cubicBezTo>
                    <a:pt x="55" y="24"/>
                    <a:pt x="53" y="19"/>
                    <a:pt x="49" y="15"/>
                  </a:cubicBezTo>
                  <a:cubicBezTo>
                    <a:pt x="46" y="10"/>
                    <a:pt x="42" y="6"/>
                    <a:pt x="37" y="4"/>
                  </a:cubicBezTo>
                  <a:cubicBezTo>
                    <a:pt x="32" y="1"/>
                    <a:pt x="27" y="0"/>
                    <a:pt x="21" y="0"/>
                  </a:cubicBezTo>
                  <a:cubicBezTo>
                    <a:pt x="21" y="0"/>
                    <a:pt x="21" y="0"/>
                    <a:pt x="21"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3" name="Freeform 10">
              <a:extLst>
                <a:ext uri="{FF2B5EF4-FFF2-40B4-BE49-F238E27FC236}">
                  <a16:creationId xmlns:a16="http://schemas.microsoft.com/office/drawing/2014/main" id="{72885CE0-DD7C-2236-BA68-AA60761AAE8F}"/>
                </a:ext>
              </a:extLst>
            </p:cNvPr>
            <p:cNvSpPr>
              <a:spLocks noEditPoints="1"/>
            </p:cNvSpPr>
            <p:nvPr/>
          </p:nvSpPr>
          <p:spPr bwMode="auto">
            <a:xfrm>
              <a:off x="2566961" y="5079377"/>
              <a:ext cx="21788" cy="90265"/>
            </a:xfrm>
            <a:custGeom>
              <a:avLst/>
              <a:gdLst>
                <a:gd name="T0" fmla="*/ 4 w 21"/>
                <a:gd name="T1" fmla="*/ 88 h 88"/>
                <a:gd name="T2" fmla="*/ 4 w 21"/>
                <a:gd name="T3" fmla="*/ 88 h 88"/>
                <a:gd name="T4" fmla="*/ 4 w 21"/>
                <a:gd name="T5" fmla="*/ 88 h 88"/>
                <a:gd name="T6" fmla="*/ 4 w 21"/>
                <a:gd name="T7" fmla="*/ 87 h 88"/>
                <a:gd name="T8" fmla="*/ 4 w 21"/>
                <a:gd name="T9" fmla="*/ 87 h 88"/>
                <a:gd name="T10" fmla="*/ 4 w 21"/>
                <a:gd name="T11" fmla="*/ 87 h 88"/>
                <a:gd name="T12" fmla="*/ 4 w 21"/>
                <a:gd name="T13" fmla="*/ 87 h 88"/>
                <a:gd name="T14" fmla="*/ 4 w 21"/>
                <a:gd name="T15" fmla="*/ 87 h 88"/>
                <a:gd name="T16" fmla="*/ 4 w 21"/>
                <a:gd name="T17" fmla="*/ 87 h 88"/>
                <a:gd name="T18" fmla="*/ 3 w 21"/>
                <a:gd name="T19" fmla="*/ 87 h 88"/>
                <a:gd name="T20" fmla="*/ 3 w 21"/>
                <a:gd name="T21" fmla="*/ 87 h 88"/>
                <a:gd name="T22" fmla="*/ 3 w 21"/>
                <a:gd name="T23" fmla="*/ 87 h 88"/>
                <a:gd name="T24" fmla="*/ 3 w 21"/>
                <a:gd name="T25" fmla="*/ 87 h 88"/>
                <a:gd name="T26" fmla="*/ 3 w 21"/>
                <a:gd name="T27" fmla="*/ 87 h 88"/>
                <a:gd name="T28" fmla="*/ 3 w 21"/>
                <a:gd name="T29" fmla="*/ 87 h 88"/>
                <a:gd name="T30" fmla="*/ 3 w 21"/>
                <a:gd name="T31" fmla="*/ 87 h 88"/>
                <a:gd name="T32" fmla="*/ 3 w 21"/>
                <a:gd name="T33" fmla="*/ 87 h 88"/>
                <a:gd name="T34" fmla="*/ 3 w 21"/>
                <a:gd name="T35" fmla="*/ 87 h 88"/>
                <a:gd name="T36" fmla="*/ 2 w 21"/>
                <a:gd name="T37" fmla="*/ 87 h 88"/>
                <a:gd name="T38" fmla="*/ 2 w 21"/>
                <a:gd name="T39" fmla="*/ 87 h 88"/>
                <a:gd name="T40" fmla="*/ 2 w 21"/>
                <a:gd name="T41" fmla="*/ 87 h 88"/>
                <a:gd name="T42" fmla="*/ 2 w 21"/>
                <a:gd name="T43" fmla="*/ 87 h 88"/>
                <a:gd name="T44" fmla="*/ 2 w 21"/>
                <a:gd name="T45" fmla="*/ 87 h 88"/>
                <a:gd name="T46" fmla="*/ 2 w 21"/>
                <a:gd name="T47" fmla="*/ 87 h 88"/>
                <a:gd name="T48" fmla="*/ 2 w 21"/>
                <a:gd name="T49" fmla="*/ 86 h 88"/>
                <a:gd name="T50" fmla="*/ 2 w 21"/>
                <a:gd name="T51" fmla="*/ 86 h 88"/>
                <a:gd name="T52" fmla="*/ 2 w 21"/>
                <a:gd name="T53" fmla="*/ 86 h 88"/>
                <a:gd name="T54" fmla="*/ 1 w 21"/>
                <a:gd name="T55" fmla="*/ 86 h 88"/>
                <a:gd name="T56" fmla="*/ 2 w 21"/>
                <a:gd name="T57" fmla="*/ 86 h 88"/>
                <a:gd name="T58" fmla="*/ 1 w 21"/>
                <a:gd name="T59" fmla="*/ 86 h 88"/>
                <a:gd name="T60" fmla="*/ 1 w 21"/>
                <a:gd name="T61" fmla="*/ 86 h 88"/>
                <a:gd name="T62" fmla="*/ 1 w 21"/>
                <a:gd name="T63" fmla="*/ 86 h 88"/>
                <a:gd name="T64" fmla="*/ 1 w 21"/>
                <a:gd name="T65" fmla="*/ 86 h 88"/>
                <a:gd name="T66" fmla="*/ 1 w 21"/>
                <a:gd name="T67" fmla="*/ 86 h 88"/>
                <a:gd name="T68" fmla="*/ 1 w 21"/>
                <a:gd name="T69" fmla="*/ 86 h 88"/>
                <a:gd name="T70" fmla="*/ 1 w 21"/>
                <a:gd name="T71" fmla="*/ 86 h 88"/>
                <a:gd name="T72" fmla="*/ 0 w 21"/>
                <a:gd name="T73" fmla="*/ 86 h 88"/>
                <a:gd name="T74" fmla="*/ 0 w 21"/>
                <a:gd name="T75" fmla="*/ 86 h 88"/>
                <a:gd name="T76" fmla="*/ 1 w 21"/>
                <a:gd name="T77" fmla="*/ 86 h 88"/>
                <a:gd name="T78" fmla="*/ 0 w 21"/>
                <a:gd name="T79" fmla="*/ 86 h 88"/>
                <a:gd name="T80" fmla="*/ 21 w 21"/>
                <a:gd name="T81" fmla="*/ 0 h 88"/>
                <a:gd name="T82" fmla="*/ 0 w 21"/>
                <a:gd name="T83" fmla="*/ 5 h 88"/>
                <a:gd name="T84" fmla="*/ 0 w 21"/>
                <a:gd name="T85" fmla="*/ 5 h 88"/>
                <a:gd name="T86" fmla="*/ 21 w 21"/>
                <a:gd name="T87" fmla="*/ 0 h 88"/>
                <a:gd name="T88" fmla="*/ 21 w 21"/>
                <a:gd name="T8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88">
                  <a:moveTo>
                    <a:pt x="4" y="88"/>
                  </a:moveTo>
                  <a:cubicBezTo>
                    <a:pt x="4" y="88"/>
                    <a:pt x="4" y="88"/>
                    <a:pt x="4" y="88"/>
                  </a:cubicBezTo>
                  <a:cubicBezTo>
                    <a:pt x="4" y="88"/>
                    <a:pt x="4" y="88"/>
                    <a:pt x="4" y="88"/>
                  </a:cubicBezTo>
                  <a:moveTo>
                    <a:pt x="4" y="87"/>
                  </a:moveTo>
                  <a:cubicBezTo>
                    <a:pt x="4" y="87"/>
                    <a:pt x="4" y="87"/>
                    <a:pt x="4" y="87"/>
                  </a:cubicBezTo>
                  <a:cubicBezTo>
                    <a:pt x="4" y="87"/>
                    <a:pt x="4" y="87"/>
                    <a:pt x="4" y="87"/>
                  </a:cubicBezTo>
                  <a:moveTo>
                    <a:pt x="4" y="87"/>
                  </a:moveTo>
                  <a:cubicBezTo>
                    <a:pt x="4" y="87"/>
                    <a:pt x="4" y="87"/>
                    <a:pt x="4" y="87"/>
                  </a:cubicBezTo>
                  <a:cubicBezTo>
                    <a:pt x="4" y="87"/>
                    <a:pt x="4" y="87"/>
                    <a:pt x="4" y="87"/>
                  </a:cubicBezTo>
                  <a:moveTo>
                    <a:pt x="3" y="87"/>
                  </a:moveTo>
                  <a:cubicBezTo>
                    <a:pt x="3" y="87"/>
                    <a:pt x="3" y="87"/>
                    <a:pt x="3" y="87"/>
                  </a:cubicBezTo>
                  <a:cubicBezTo>
                    <a:pt x="3" y="87"/>
                    <a:pt x="3" y="87"/>
                    <a:pt x="3" y="87"/>
                  </a:cubicBezTo>
                  <a:moveTo>
                    <a:pt x="3" y="87"/>
                  </a:moveTo>
                  <a:cubicBezTo>
                    <a:pt x="3" y="87"/>
                    <a:pt x="3" y="87"/>
                    <a:pt x="3" y="87"/>
                  </a:cubicBezTo>
                  <a:cubicBezTo>
                    <a:pt x="3" y="87"/>
                    <a:pt x="3" y="87"/>
                    <a:pt x="3" y="87"/>
                  </a:cubicBezTo>
                  <a:moveTo>
                    <a:pt x="3" y="87"/>
                  </a:moveTo>
                  <a:cubicBezTo>
                    <a:pt x="3" y="87"/>
                    <a:pt x="3" y="87"/>
                    <a:pt x="3" y="87"/>
                  </a:cubicBezTo>
                  <a:cubicBezTo>
                    <a:pt x="3" y="87"/>
                    <a:pt x="3" y="87"/>
                    <a:pt x="3" y="87"/>
                  </a:cubicBezTo>
                  <a:moveTo>
                    <a:pt x="2" y="87"/>
                  </a:moveTo>
                  <a:cubicBezTo>
                    <a:pt x="2" y="87"/>
                    <a:pt x="2" y="87"/>
                    <a:pt x="2" y="87"/>
                  </a:cubicBezTo>
                  <a:cubicBezTo>
                    <a:pt x="2" y="87"/>
                    <a:pt x="2" y="87"/>
                    <a:pt x="2" y="87"/>
                  </a:cubicBezTo>
                  <a:moveTo>
                    <a:pt x="2" y="87"/>
                  </a:moveTo>
                  <a:cubicBezTo>
                    <a:pt x="2" y="87"/>
                    <a:pt x="2" y="87"/>
                    <a:pt x="2" y="87"/>
                  </a:cubicBezTo>
                  <a:cubicBezTo>
                    <a:pt x="2" y="87"/>
                    <a:pt x="2" y="87"/>
                    <a:pt x="2" y="87"/>
                  </a:cubicBezTo>
                  <a:moveTo>
                    <a:pt x="2" y="86"/>
                  </a:moveTo>
                  <a:cubicBezTo>
                    <a:pt x="2" y="86"/>
                    <a:pt x="2" y="86"/>
                    <a:pt x="2" y="86"/>
                  </a:cubicBezTo>
                  <a:cubicBezTo>
                    <a:pt x="2" y="86"/>
                    <a:pt x="2" y="86"/>
                    <a:pt x="2" y="86"/>
                  </a:cubicBezTo>
                  <a:moveTo>
                    <a:pt x="1" y="86"/>
                  </a:moveTo>
                  <a:cubicBezTo>
                    <a:pt x="1" y="86"/>
                    <a:pt x="1" y="86"/>
                    <a:pt x="2" y="86"/>
                  </a:cubicBezTo>
                  <a:cubicBezTo>
                    <a:pt x="1" y="86"/>
                    <a:pt x="1" y="86"/>
                    <a:pt x="1" y="86"/>
                  </a:cubicBezTo>
                  <a:moveTo>
                    <a:pt x="1" y="86"/>
                  </a:moveTo>
                  <a:cubicBezTo>
                    <a:pt x="1" y="86"/>
                    <a:pt x="1" y="86"/>
                    <a:pt x="1" y="86"/>
                  </a:cubicBezTo>
                  <a:cubicBezTo>
                    <a:pt x="1" y="86"/>
                    <a:pt x="1" y="86"/>
                    <a:pt x="1" y="86"/>
                  </a:cubicBezTo>
                  <a:moveTo>
                    <a:pt x="1" y="86"/>
                  </a:moveTo>
                  <a:cubicBezTo>
                    <a:pt x="1" y="86"/>
                    <a:pt x="1" y="86"/>
                    <a:pt x="1" y="86"/>
                  </a:cubicBezTo>
                  <a:cubicBezTo>
                    <a:pt x="1" y="86"/>
                    <a:pt x="1" y="86"/>
                    <a:pt x="1" y="86"/>
                  </a:cubicBezTo>
                  <a:moveTo>
                    <a:pt x="0" y="86"/>
                  </a:moveTo>
                  <a:cubicBezTo>
                    <a:pt x="0" y="86"/>
                    <a:pt x="0" y="86"/>
                    <a:pt x="0" y="86"/>
                  </a:cubicBezTo>
                  <a:cubicBezTo>
                    <a:pt x="0" y="86"/>
                    <a:pt x="1" y="86"/>
                    <a:pt x="1" y="86"/>
                  </a:cubicBezTo>
                  <a:cubicBezTo>
                    <a:pt x="1" y="86"/>
                    <a:pt x="0" y="86"/>
                    <a:pt x="0" y="86"/>
                  </a:cubicBezTo>
                  <a:moveTo>
                    <a:pt x="21" y="0"/>
                  </a:moveTo>
                  <a:cubicBezTo>
                    <a:pt x="14" y="0"/>
                    <a:pt x="7" y="2"/>
                    <a:pt x="0" y="5"/>
                  </a:cubicBezTo>
                  <a:cubicBezTo>
                    <a:pt x="0" y="5"/>
                    <a:pt x="0" y="5"/>
                    <a:pt x="0" y="5"/>
                  </a:cubicBezTo>
                  <a:cubicBezTo>
                    <a:pt x="7" y="2"/>
                    <a:pt x="14" y="0"/>
                    <a:pt x="21" y="0"/>
                  </a:cubicBezTo>
                  <a:cubicBezTo>
                    <a:pt x="21" y="0"/>
                    <a:pt x="21" y="0"/>
                    <a:pt x="21"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5" name="Freeform 11">
              <a:extLst>
                <a:ext uri="{FF2B5EF4-FFF2-40B4-BE49-F238E27FC236}">
                  <a16:creationId xmlns:a16="http://schemas.microsoft.com/office/drawing/2014/main" id="{4B22034B-4453-A02E-66B4-24565303CA4B}"/>
                </a:ext>
              </a:extLst>
            </p:cNvPr>
            <p:cNvSpPr>
              <a:spLocks/>
            </p:cNvSpPr>
            <p:nvPr/>
          </p:nvSpPr>
          <p:spPr bwMode="auto">
            <a:xfrm>
              <a:off x="2566961" y="5060701"/>
              <a:ext cx="85597" cy="130729"/>
            </a:xfrm>
            <a:custGeom>
              <a:avLst/>
              <a:gdLst>
                <a:gd name="T0" fmla="*/ 21 w 83"/>
                <a:gd name="T1" fmla="*/ 0 h 125"/>
                <a:gd name="T2" fmla="*/ 0 w 83"/>
                <a:gd name="T3" fmla="*/ 3 h 125"/>
                <a:gd name="T4" fmla="*/ 0 w 83"/>
                <a:gd name="T5" fmla="*/ 22 h 125"/>
                <a:gd name="T6" fmla="*/ 21 w 83"/>
                <a:gd name="T7" fmla="*/ 17 h 125"/>
                <a:gd name="T8" fmla="*/ 21 w 83"/>
                <a:gd name="T9" fmla="*/ 17 h 125"/>
                <a:gd name="T10" fmla="*/ 21 w 83"/>
                <a:gd name="T11" fmla="*/ 17 h 125"/>
                <a:gd name="T12" fmla="*/ 23 w 83"/>
                <a:gd name="T13" fmla="*/ 17 h 125"/>
                <a:gd name="T14" fmla="*/ 45 w 83"/>
                <a:gd name="T15" fmla="*/ 23 h 125"/>
                <a:gd name="T16" fmla="*/ 60 w 83"/>
                <a:gd name="T17" fmla="*/ 40 h 125"/>
                <a:gd name="T18" fmla="*/ 66 w 83"/>
                <a:gd name="T19" fmla="*/ 62 h 125"/>
                <a:gd name="T20" fmla="*/ 60 w 83"/>
                <a:gd name="T21" fmla="*/ 85 h 125"/>
                <a:gd name="T22" fmla="*/ 45 w 83"/>
                <a:gd name="T23" fmla="*/ 101 h 125"/>
                <a:gd name="T24" fmla="*/ 23 w 83"/>
                <a:gd name="T25" fmla="*/ 108 h 125"/>
                <a:gd name="T26" fmla="*/ 21 w 83"/>
                <a:gd name="T27" fmla="*/ 108 h 125"/>
                <a:gd name="T28" fmla="*/ 4 w 83"/>
                <a:gd name="T29" fmla="*/ 105 h 125"/>
                <a:gd name="T30" fmla="*/ 4 w 83"/>
                <a:gd name="T31" fmla="*/ 105 h 125"/>
                <a:gd name="T32" fmla="*/ 4 w 83"/>
                <a:gd name="T33" fmla="*/ 104 h 125"/>
                <a:gd name="T34" fmla="*/ 4 w 83"/>
                <a:gd name="T35" fmla="*/ 104 h 125"/>
                <a:gd name="T36" fmla="*/ 4 w 83"/>
                <a:gd name="T37" fmla="*/ 104 h 125"/>
                <a:gd name="T38" fmla="*/ 4 w 83"/>
                <a:gd name="T39" fmla="*/ 104 h 125"/>
                <a:gd name="T40" fmla="*/ 3 w 83"/>
                <a:gd name="T41" fmla="*/ 104 h 125"/>
                <a:gd name="T42" fmla="*/ 3 w 83"/>
                <a:gd name="T43" fmla="*/ 104 h 125"/>
                <a:gd name="T44" fmla="*/ 3 w 83"/>
                <a:gd name="T45" fmla="*/ 104 h 125"/>
                <a:gd name="T46" fmla="*/ 3 w 83"/>
                <a:gd name="T47" fmla="*/ 104 h 125"/>
                <a:gd name="T48" fmla="*/ 3 w 83"/>
                <a:gd name="T49" fmla="*/ 104 h 125"/>
                <a:gd name="T50" fmla="*/ 3 w 83"/>
                <a:gd name="T51" fmla="*/ 104 h 125"/>
                <a:gd name="T52" fmla="*/ 2 w 83"/>
                <a:gd name="T53" fmla="*/ 104 h 125"/>
                <a:gd name="T54" fmla="*/ 2 w 83"/>
                <a:gd name="T55" fmla="*/ 104 h 125"/>
                <a:gd name="T56" fmla="*/ 2 w 83"/>
                <a:gd name="T57" fmla="*/ 104 h 125"/>
                <a:gd name="T58" fmla="*/ 2 w 83"/>
                <a:gd name="T59" fmla="*/ 104 h 125"/>
                <a:gd name="T60" fmla="*/ 2 w 83"/>
                <a:gd name="T61" fmla="*/ 103 h 125"/>
                <a:gd name="T62" fmla="*/ 2 w 83"/>
                <a:gd name="T63" fmla="*/ 103 h 125"/>
                <a:gd name="T64" fmla="*/ 2 w 83"/>
                <a:gd name="T65" fmla="*/ 103 h 125"/>
                <a:gd name="T66" fmla="*/ 1 w 83"/>
                <a:gd name="T67" fmla="*/ 103 h 125"/>
                <a:gd name="T68" fmla="*/ 1 w 83"/>
                <a:gd name="T69" fmla="*/ 103 h 125"/>
                <a:gd name="T70" fmla="*/ 1 w 83"/>
                <a:gd name="T71" fmla="*/ 103 h 125"/>
                <a:gd name="T72" fmla="*/ 1 w 83"/>
                <a:gd name="T73" fmla="*/ 103 h 125"/>
                <a:gd name="T74" fmla="*/ 1 w 83"/>
                <a:gd name="T75" fmla="*/ 103 h 125"/>
                <a:gd name="T76" fmla="*/ 1 w 83"/>
                <a:gd name="T77" fmla="*/ 103 h 125"/>
                <a:gd name="T78" fmla="*/ 0 w 83"/>
                <a:gd name="T79" fmla="*/ 103 h 125"/>
                <a:gd name="T80" fmla="*/ 0 w 83"/>
                <a:gd name="T81" fmla="*/ 122 h 125"/>
                <a:gd name="T82" fmla="*/ 21 w 83"/>
                <a:gd name="T83" fmla="*/ 125 h 125"/>
                <a:gd name="T84" fmla="*/ 30 w 83"/>
                <a:gd name="T85" fmla="*/ 124 h 125"/>
                <a:gd name="T86" fmla="*/ 57 w 83"/>
                <a:gd name="T87" fmla="*/ 114 h 125"/>
                <a:gd name="T88" fmla="*/ 76 w 83"/>
                <a:gd name="T89" fmla="*/ 91 h 125"/>
                <a:gd name="T90" fmla="*/ 83 w 83"/>
                <a:gd name="T91" fmla="*/ 62 h 125"/>
                <a:gd name="T92" fmla="*/ 76 w 83"/>
                <a:gd name="T93" fmla="*/ 33 h 125"/>
                <a:gd name="T94" fmla="*/ 57 w 83"/>
                <a:gd name="T95" fmla="*/ 11 h 125"/>
                <a:gd name="T96" fmla="*/ 30 w 83"/>
                <a:gd name="T97" fmla="*/ 0 h 125"/>
                <a:gd name="T98" fmla="*/ 21 w 83"/>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 h="125">
                  <a:moveTo>
                    <a:pt x="21" y="0"/>
                  </a:moveTo>
                  <a:cubicBezTo>
                    <a:pt x="14" y="0"/>
                    <a:pt x="7" y="1"/>
                    <a:pt x="0" y="3"/>
                  </a:cubicBezTo>
                  <a:cubicBezTo>
                    <a:pt x="0" y="22"/>
                    <a:pt x="0" y="22"/>
                    <a:pt x="0" y="22"/>
                  </a:cubicBezTo>
                  <a:cubicBezTo>
                    <a:pt x="7" y="19"/>
                    <a:pt x="14" y="17"/>
                    <a:pt x="21" y="17"/>
                  </a:cubicBezTo>
                  <a:cubicBezTo>
                    <a:pt x="21" y="17"/>
                    <a:pt x="21" y="17"/>
                    <a:pt x="21" y="17"/>
                  </a:cubicBezTo>
                  <a:cubicBezTo>
                    <a:pt x="21" y="17"/>
                    <a:pt x="21" y="17"/>
                    <a:pt x="21" y="17"/>
                  </a:cubicBezTo>
                  <a:cubicBezTo>
                    <a:pt x="22" y="17"/>
                    <a:pt x="22" y="17"/>
                    <a:pt x="23" y="17"/>
                  </a:cubicBezTo>
                  <a:cubicBezTo>
                    <a:pt x="30" y="17"/>
                    <a:pt x="38" y="19"/>
                    <a:pt x="45" y="23"/>
                  </a:cubicBezTo>
                  <a:cubicBezTo>
                    <a:pt x="51" y="28"/>
                    <a:pt x="57" y="33"/>
                    <a:pt x="60" y="40"/>
                  </a:cubicBezTo>
                  <a:cubicBezTo>
                    <a:pt x="64" y="47"/>
                    <a:pt x="66" y="55"/>
                    <a:pt x="66" y="62"/>
                  </a:cubicBezTo>
                  <a:cubicBezTo>
                    <a:pt x="66" y="70"/>
                    <a:pt x="64" y="78"/>
                    <a:pt x="60" y="85"/>
                  </a:cubicBezTo>
                  <a:cubicBezTo>
                    <a:pt x="57" y="91"/>
                    <a:pt x="51" y="97"/>
                    <a:pt x="45" y="101"/>
                  </a:cubicBezTo>
                  <a:cubicBezTo>
                    <a:pt x="38" y="105"/>
                    <a:pt x="30" y="108"/>
                    <a:pt x="23" y="108"/>
                  </a:cubicBezTo>
                  <a:cubicBezTo>
                    <a:pt x="22" y="108"/>
                    <a:pt x="22" y="108"/>
                    <a:pt x="21" y="108"/>
                  </a:cubicBezTo>
                  <a:cubicBezTo>
                    <a:pt x="15" y="108"/>
                    <a:pt x="10" y="107"/>
                    <a:pt x="4" y="105"/>
                  </a:cubicBezTo>
                  <a:cubicBezTo>
                    <a:pt x="4" y="105"/>
                    <a:pt x="4" y="105"/>
                    <a:pt x="4" y="105"/>
                  </a:cubicBezTo>
                  <a:cubicBezTo>
                    <a:pt x="4" y="105"/>
                    <a:pt x="4" y="104"/>
                    <a:pt x="4" y="104"/>
                  </a:cubicBezTo>
                  <a:cubicBezTo>
                    <a:pt x="4" y="104"/>
                    <a:pt x="4" y="104"/>
                    <a:pt x="4" y="104"/>
                  </a:cubicBezTo>
                  <a:cubicBezTo>
                    <a:pt x="4" y="104"/>
                    <a:pt x="4" y="104"/>
                    <a:pt x="4" y="104"/>
                  </a:cubicBezTo>
                  <a:cubicBezTo>
                    <a:pt x="4" y="104"/>
                    <a:pt x="4" y="104"/>
                    <a:pt x="4" y="104"/>
                  </a:cubicBezTo>
                  <a:cubicBezTo>
                    <a:pt x="4"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2" y="104"/>
                  </a:cubicBezTo>
                  <a:cubicBezTo>
                    <a:pt x="2" y="104"/>
                    <a:pt x="2" y="104"/>
                    <a:pt x="2" y="104"/>
                  </a:cubicBezTo>
                  <a:cubicBezTo>
                    <a:pt x="2" y="104"/>
                    <a:pt x="2" y="104"/>
                    <a:pt x="2" y="104"/>
                  </a:cubicBezTo>
                  <a:cubicBezTo>
                    <a:pt x="2" y="104"/>
                    <a:pt x="2" y="104"/>
                    <a:pt x="2" y="104"/>
                  </a:cubicBezTo>
                  <a:cubicBezTo>
                    <a:pt x="2" y="104"/>
                    <a:pt x="2" y="104"/>
                    <a:pt x="2" y="103"/>
                  </a:cubicBezTo>
                  <a:cubicBezTo>
                    <a:pt x="2" y="103"/>
                    <a:pt x="2" y="103"/>
                    <a:pt x="2" y="103"/>
                  </a:cubicBezTo>
                  <a:cubicBezTo>
                    <a:pt x="2" y="103"/>
                    <a:pt x="2" y="103"/>
                    <a:pt x="2"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1" y="103"/>
                    <a:pt x="1" y="103"/>
                  </a:cubicBezTo>
                  <a:cubicBezTo>
                    <a:pt x="1" y="103"/>
                    <a:pt x="0" y="103"/>
                    <a:pt x="0" y="103"/>
                  </a:cubicBezTo>
                  <a:cubicBezTo>
                    <a:pt x="0" y="122"/>
                    <a:pt x="0" y="122"/>
                    <a:pt x="0" y="122"/>
                  </a:cubicBezTo>
                  <a:cubicBezTo>
                    <a:pt x="7" y="124"/>
                    <a:pt x="14" y="125"/>
                    <a:pt x="21" y="125"/>
                  </a:cubicBezTo>
                  <a:cubicBezTo>
                    <a:pt x="24" y="125"/>
                    <a:pt x="27" y="125"/>
                    <a:pt x="30" y="124"/>
                  </a:cubicBezTo>
                  <a:cubicBezTo>
                    <a:pt x="40" y="123"/>
                    <a:pt x="49" y="119"/>
                    <a:pt x="57" y="114"/>
                  </a:cubicBezTo>
                  <a:cubicBezTo>
                    <a:pt x="65" y="108"/>
                    <a:pt x="72" y="100"/>
                    <a:pt x="76" y="91"/>
                  </a:cubicBezTo>
                  <a:cubicBezTo>
                    <a:pt x="81" y="82"/>
                    <a:pt x="83" y="72"/>
                    <a:pt x="83" y="62"/>
                  </a:cubicBezTo>
                  <a:cubicBezTo>
                    <a:pt x="83" y="52"/>
                    <a:pt x="81" y="42"/>
                    <a:pt x="76" y="33"/>
                  </a:cubicBezTo>
                  <a:cubicBezTo>
                    <a:pt x="72" y="25"/>
                    <a:pt x="65" y="17"/>
                    <a:pt x="57" y="11"/>
                  </a:cubicBezTo>
                  <a:cubicBezTo>
                    <a:pt x="49" y="5"/>
                    <a:pt x="40" y="2"/>
                    <a:pt x="30" y="0"/>
                  </a:cubicBezTo>
                  <a:cubicBezTo>
                    <a:pt x="27" y="0"/>
                    <a:pt x="24" y="0"/>
                    <a:pt x="21"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6" name="Freeform 12">
              <a:extLst>
                <a:ext uri="{FF2B5EF4-FFF2-40B4-BE49-F238E27FC236}">
                  <a16:creationId xmlns:a16="http://schemas.microsoft.com/office/drawing/2014/main" id="{3DD1C27B-CF4A-E5D0-2FBE-6DFD2440F047}"/>
                </a:ext>
              </a:extLst>
            </p:cNvPr>
            <p:cNvSpPr>
              <a:spLocks/>
            </p:cNvSpPr>
            <p:nvPr/>
          </p:nvSpPr>
          <p:spPr bwMode="auto">
            <a:xfrm>
              <a:off x="2879776" y="5014012"/>
              <a:ext cx="15563" cy="59139"/>
            </a:xfrm>
            <a:custGeom>
              <a:avLst/>
              <a:gdLst>
                <a:gd name="T0" fmla="*/ 0 w 15"/>
                <a:gd name="T1" fmla="*/ 57 h 57"/>
                <a:gd name="T2" fmla="*/ 0 w 15"/>
                <a:gd name="T3" fmla="*/ 0 h 57"/>
                <a:gd name="T4" fmla="*/ 11 w 15"/>
                <a:gd name="T5" fmla="*/ 13 h 57"/>
                <a:gd name="T6" fmla="*/ 15 w 15"/>
                <a:gd name="T7" fmla="*/ 29 h 57"/>
                <a:gd name="T8" fmla="*/ 11 w 15"/>
                <a:gd name="T9" fmla="*/ 45 h 57"/>
                <a:gd name="T10" fmla="*/ 0 w 15"/>
                <a:gd name="T11" fmla="*/ 57 h 57"/>
              </a:gdLst>
              <a:ahLst/>
              <a:cxnLst>
                <a:cxn ang="0">
                  <a:pos x="T0" y="T1"/>
                </a:cxn>
                <a:cxn ang="0">
                  <a:pos x="T2" y="T3"/>
                </a:cxn>
                <a:cxn ang="0">
                  <a:pos x="T4" y="T5"/>
                </a:cxn>
                <a:cxn ang="0">
                  <a:pos x="T6" y="T7"/>
                </a:cxn>
                <a:cxn ang="0">
                  <a:pos x="T8" y="T9"/>
                </a:cxn>
                <a:cxn ang="0">
                  <a:pos x="T10" y="T11"/>
                </a:cxn>
              </a:cxnLst>
              <a:rect l="0" t="0" r="r" b="b"/>
              <a:pathLst>
                <a:path w="15" h="57">
                  <a:moveTo>
                    <a:pt x="0" y="57"/>
                  </a:moveTo>
                  <a:cubicBezTo>
                    <a:pt x="0" y="0"/>
                    <a:pt x="0" y="0"/>
                    <a:pt x="0" y="0"/>
                  </a:cubicBezTo>
                  <a:cubicBezTo>
                    <a:pt x="5" y="3"/>
                    <a:pt x="8" y="8"/>
                    <a:pt x="11" y="13"/>
                  </a:cubicBezTo>
                  <a:cubicBezTo>
                    <a:pt x="13" y="18"/>
                    <a:pt x="15" y="23"/>
                    <a:pt x="15" y="29"/>
                  </a:cubicBezTo>
                  <a:cubicBezTo>
                    <a:pt x="15" y="34"/>
                    <a:pt x="13" y="40"/>
                    <a:pt x="11" y="45"/>
                  </a:cubicBezTo>
                  <a:cubicBezTo>
                    <a:pt x="8" y="50"/>
                    <a:pt x="5" y="54"/>
                    <a:pt x="0" y="57"/>
                  </a:cubicBezTo>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8" name="Freeform 13">
              <a:extLst>
                <a:ext uri="{FF2B5EF4-FFF2-40B4-BE49-F238E27FC236}">
                  <a16:creationId xmlns:a16="http://schemas.microsoft.com/office/drawing/2014/main" id="{1D8860A0-B42B-9601-A169-F52206C50C07}"/>
                </a:ext>
              </a:extLst>
            </p:cNvPr>
            <p:cNvSpPr>
              <a:spLocks/>
            </p:cNvSpPr>
            <p:nvPr/>
          </p:nvSpPr>
          <p:spPr bwMode="auto">
            <a:xfrm>
              <a:off x="2879776" y="4981331"/>
              <a:ext cx="43576" cy="122948"/>
            </a:xfrm>
            <a:custGeom>
              <a:avLst/>
              <a:gdLst>
                <a:gd name="T0" fmla="*/ 42 w 42"/>
                <a:gd name="T1" fmla="*/ 60 h 119"/>
                <a:gd name="T2" fmla="*/ 30 w 42"/>
                <a:gd name="T3" fmla="*/ 96 h 119"/>
                <a:gd name="T4" fmla="*/ 0 w 42"/>
                <a:gd name="T5" fmla="*/ 119 h 119"/>
                <a:gd name="T6" fmla="*/ 0 w 42"/>
                <a:gd name="T7" fmla="*/ 100 h 119"/>
                <a:gd name="T8" fmla="*/ 18 w 42"/>
                <a:gd name="T9" fmla="*/ 83 h 119"/>
                <a:gd name="T10" fmla="*/ 25 w 42"/>
                <a:gd name="T11" fmla="*/ 60 h 119"/>
                <a:gd name="T12" fmla="*/ 18 w 42"/>
                <a:gd name="T13" fmla="*/ 36 h 119"/>
                <a:gd name="T14" fmla="*/ 0 w 42"/>
                <a:gd name="T15" fmla="*/ 19 h 119"/>
                <a:gd name="T16" fmla="*/ 0 w 42"/>
                <a:gd name="T17" fmla="*/ 0 h 119"/>
                <a:gd name="T18" fmla="*/ 30 w 42"/>
                <a:gd name="T19" fmla="*/ 23 h 119"/>
                <a:gd name="T20" fmla="*/ 42 w 42"/>
                <a:gd name="T21" fmla="*/ 60 h 119"/>
                <a:gd name="T22" fmla="*/ 42 w 42"/>
                <a:gd name="T23"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19">
                  <a:moveTo>
                    <a:pt x="42" y="60"/>
                  </a:moveTo>
                  <a:cubicBezTo>
                    <a:pt x="42" y="73"/>
                    <a:pt x="38" y="85"/>
                    <a:pt x="30" y="96"/>
                  </a:cubicBezTo>
                  <a:cubicBezTo>
                    <a:pt x="23" y="107"/>
                    <a:pt x="12" y="115"/>
                    <a:pt x="0" y="119"/>
                  </a:cubicBezTo>
                  <a:cubicBezTo>
                    <a:pt x="0" y="100"/>
                    <a:pt x="0" y="100"/>
                    <a:pt x="0" y="100"/>
                  </a:cubicBezTo>
                  <a:cubicBezTo>
                    <a:pt x="8" y="96"/>
                    <a:pt x="14" y="90"/>
                    <a:pt x="18" y="83"/>
                  </a:cubicBezTo>
                  <a:cubicBezTo>
                    <a:pt x="22" y="76"/>
                    <a:pt x="25" y="68"/>
                    <a:pt x="25" y="60"/>
                  </a:cubicBezTo>
                  <a:cubicBezTo>
                    <a:pt x="25" y="51"/>
                    <a:pt x="22" y="43"/>
                    <a:pt x="18" y="36"/>
                  </a:cubicBezTo>
                  <a:cubicBezTo>
                    <a:pt x="14" y="29"/>
                    <a:pt x="8" y="23"/>
                    <a:pt x="0" y="19"/>
                  </a:cubicBezTo>
                  <a:cubicBezTo>
                    <a:pt x="0" y="0"/>
                    <a:pt x="0" y="0"/>
                    <a:pt x="0" y="0"/>
                  </a:cubicBezTo>
                  <a:cubicBezTo>
                    <a:pt x="12" y="5"/>
                    <a:pt x="23" y="13"/>
                    <a:pt x="30" y="23"/>
                  </a:cubicBezTo>
                  <a:cubicBezTo>
                    <a:pt x="38" y="34"/>
                    <a:pt x="42" y="47"/>
                    <a:pt x="42" y="60"/>
                  </a:cubicBezTo>
                  <a:cubicBezTo>
                    <a:pt x="42" y="60"/>
                    <a:pt x="42" y="60"/>
                    <a:pt x="42" y="60"/>
                  </a:cubicBezTo>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9" name="Freeform 14">
              <a:extLst>
                <a:ext uri="{FF2B5EF4-FFF2-40B4-BE49-F238E27FC236}">
                  <a16:creationId xmlns:a16="http://schemas.microsoft.com/office/drawing/2014/main" id="{0FD6D2EC-5257-BF7D-D551-A7393A7C89C8}"/>
                </a:ext>
              </a:extLst>
            </p:cNvPr>
            <p:cNvSpPr>
              <a:spLocks noEditPoints="1"/>
            </p:cNvSpPr>
            <p:nvPr/>
          </p:nvSpPr>
          <p:spPr bwMode="auto">
            <a:xfrm>
              <a:off x="2837756" y="5023350"/>
              <a:ext cx="42020" cy="40464"/>
            </a:xfrm>
            <a:custGeom>
              <a:avLst/>
              <a:gdLst>
                <a:gd name="T0" fmla="*/ 0 w 40"/>
                <a:gd name="T1" fmla="*/ 19 h 39"/>
                <a:gd name="T2" fmla="*/ 2 w 40"/>
                <a:gd name="T3" fmla="*/ 26 h 39"/>
                <a:gd name="T4" fmla="*/ 9 w 40"/>
                <a:gd name="T5" fmla="*/ 35 h 39"/>
                <a:gd name="T6" fmla="*/ 20 w 40"/>
                <a:gd name="T7" fmla="*/ 39 h 39"/>
                <a:gd name="T8" fmla="*/ 21 w 40"/>
                <a:gd name="T9" fmla="*/ 39 h 39"/>
                <a:gd name="T10" fmla="*/ 28 w 40"/>
                <a:gd name="T11" fmla="*/ 37 h 39"/>
                <a:gd name="T12" fmla="*/ 35 w 40"/>
                <a:gd name="T13" fmla="*/ 33 h 39"/>
                <a:gd name="T14" fmla="*/ 39 w 40"/>
                <a:gd name="T15" fmla="*/ 26 h 39"/>
                <a:gd name="T16" fmla="*/ 40 w 40"/>
                <a:gd name="T17" fmla="*/ 19 h 39"/>
                <a:gd name="T18" fmla="*/ 39 w 40"/>
                <a:gd name="T19" fmla="*/ 26 h 39"/>
                <a:gd name="T20" fmla="*/ 35 w 40"/>
                <a:gd name="T21" fmla="*/ 33 h 39"/>
                <a:gd name="T22" fmla="*/ 28 w 40"/>
                <a:gd name="T23" fmla="*/ 37 h 39"/>
                <a:gd name="T24" fmla="*/ 20 w 40"/>
                <a:gd name="T25" fmla="*/ 39 h 39"/>
                <a:gd name="T26" fmla="*/ 9 w 40"/>
                <a:gd name="T27" fmla="*/ 35 h 39"/>
                <a:gd name="T28" fmla="*/ 2 w 40"/>
                <a:gd name="T29" fmla="*/ 26 h 39"/>
                <a:gd name="T30" fmla="*/ 0 w 40"/>
                <a:gd name="T31" fmla="*/ 19 h 39"/>
                <a:gd name="T32" fmla="*/ 28 w 40"/>
                <a:gd name="T33" fmla="*/ 0 h 39"/>
                <a:gd name="T34" fmla="*/ 28 w 40"/>
                <a:gd name="T35" fmla="*/ 0 h 39"/>
                <a:gd name="T36" fmla="*/ 28 w 40"/>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9">
                  <a:moveTo>
                    <a:pt x="0" y="19"/>
                  </a:moveTo>
                  <a:cubicBezTo>
                    <a:pt x="0" y="21"/>
                    <a:pt x="1" y="24"/>
                    <a:pt x="2" y="26"/>
                  </a:cubicBezTo>
                  <a:cubicBezTo>
                    <a:pt x="3" y="30"/>
                    <a:pt x="6" y="33"/>
                    <a:pt x="9" y="35"/>
                  </a:cubicBezTo>
                  <a:cubicBezTo>
                    <a:pt x="13" y="38"/>
                    <a:pt x="16" y="39"/>
                    <a:pt x="20" y="39"/>
                  </a:cubicBezTo>
                  <a:cubicBezTo>
                    <a:pt x="21" y="39"/>
                    <a:pt x="21" y="39"/>
                    <a:pt x="21" y="39"/>
                  </a:cubicBezTo>
                  <a:cubicBezTo>
                    <a:pt x="23" y="39"/>
                    <a:pt x="26" y="38"/>
                    <a:pt x="28" y="37"/>
                  </a:cubicBezTo>
                  <a:cubicBezTo>
                    <a:pt x="31" y="36"/>
                    <a:pt x="33" y="35"/>
                    <a:pt x="35" y="33"/>
                  </a:cubicBezTo>
                  <a:cubicBezTo>
                    <a:pt x="37" y="31"/>
                    <a:pt x="38" y="29"/>
                    <a:pt x="39" y="26"/>
                  </a:cubicBezTo>
                  <a:cubicBezTo>
                    <a:pt x="40" y="24"/>
                    <a:pt x="40" y="22"/>
                    <a:pt x="40" y="19"/>
                  </a:cubicBezTo>
                  <a:cubicBezTo>
                    <a:pt x="40" y="21"/>
                    <a:pt x="40" y="24"/>
                    <a:pt x="39" y="26"/>
                  </a:cubicBezTo>
                  <a:cubicBezTo>
                    <a:pt x="38" y="29"/>
                    <a:pt x="37" y="31"/>
                    <a:pt x="35" y="33"/>
                  </a:cubicBezTo>
                  <a:cubicBezTo>
                    <a:pt x="33" y="35"/>
                    <a:pt x="31" y="36"/>
                    <a:pt x="28" y="37"/>
                  </a:cubicBezTo>
                  <a:cubicBezTo>
                    <a:pt x="26" y="38"/>
                    <a:pt x="23" y="39"/>
                    <a:pt x="20" y="39"/>
                  </a:cubicBezTo>
                  <a:cubicBezTo>
                    <a:pt x="16" y="39"/>
                    <a:pt x="13" y="38"/>
                    <a:pt x="9" y="35"/>
                  </a:cubicBezTo>
                  <a:cubicBezTo>
                    <a:pt x="6" y="33"/>
                    <a:pt x="3" y="30"/>
                    <a:pt x="2" y="26"/>
                  </a:cubicBezTo>
                  <a:cubicBezTo>
                    <a:pt x="1" y="24"/>
                    <a:pt x="0" y="21"/>
                    <a:pt x="0" y="19"/>
                  </a:cubicBezTo>
                  <a:moveTo>
                    <a:pt x="28" y="0"/>
                  </a:moveTo>
                  <a:cubicBezTo>
                    <a:pt x="28" y="0"/>
                    <a:pt x="28" y="0"/>
                    <a:pt x="28" y="0"/>
                  </a:cubicBezTo>
                  <a:cubicBezTo>
                    <a:pt x="28" y="0"/>
                    <a:pt x="28" y="0"/>
                    <a:pt x="28"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0" name="Freeform 15">
              <a:extLst>
                <a:ext uri="{FF2B5EF4-FFF2-40B4-BE49-F238E27FC236}">
                  <a16:creationId xmlns:a16="http://schemas.microsoft.com/office/drawing/2014/main" id="{4E20A292-6369-44FE-7D2F-DABD353A53D9}"/>
                </a:ext>
              </a:extLst>
            </p:cNvPr>
            <p:cNvSpPr>
              <a:spLocks noEditPoints="1"/>
            </p:cNvSpPr>
            <p:nvPr/>
          </p:nvSpPr>
          <p:spPr bwMode="auto">
            <a:xfrm>
              <a:off x="2822193" y="5006231"/>
              <a:ext cx="57583" cy="73146"/>
            </a:xfrm>
            <a:custGeom>
              <a:avLst/>
              <a:gdLst>
                <a:gd name="T0" fmla="*/ 15 w 56"/>
                <a:gd name="T1" fmla="*/ 36 h 71"/>
                <a:gd name="T2" fmla="*/ 16 w 56"/>
                <a:gd name="T3" fmla="*/ 32 h 71"/>
                <a:gd name="T4" fmla="*/ 21 w 56"/>
                <a:gd name="T5" fmla="*/ 21 h 71"/>
                <a:gd name="T6" fmla="*/ 32 w 56"/>
                <a:gd name="T7" fmla="*/ 16 h 71"/>
                <a:gd name="T8" fmla="*/ 35 w 56"/>
                <a:gd name="T9" fmla="*/ 15 h 71"/>
                <a:gd name="T10" fmla="*/ 43 w 56"/>
                <a:gd name="T11" fmla="*/ 17 h 71"/>
                <a:gd name="T12" fmla="*/ 43 w 56"/>
                <a:gd name="T13" fmla="*/ 17 h 71"/>
                <a:gd name="T14" fmla="*/ 43 w 56"/>
                <a:gd name="T15" fmla="*/ 17 h 71"/>
                <a:gd name="T16" fmla="*/ 52 w 56"/>
                <a:gd name="T17" fmla="*/ 24 h 71"/>
                <a:gd name="T18" fmla="*/ 55 w 56"/>
                <a:gd name="T19" fmla="*/ 36 h 71"/>
                <a:gd name="T20" fmla="*/ 55 w 56"/>
                <a:gd name="T21" fmla="*/ 36 h 71"/>
                <a:gd name="T22" fmla="*/ 54 w 56"/>
                <a:gd name="T23" fmla="*/ 43 h 71"/>
                <a:gd name="T24" fmla="*/ 50 w 56"/>
                <a:gd name="T25" fmla="*/ 50 h 71"/>
                <a:gd name="T26" fmla="*/ 43 w 56"/>
                <a:gd name="T27" fmla="*/ 54 h 71"/>
                <a:gd name="T28" fmla="*/ 36 w 56"/>
                <a:gd name="T29" fmla="*/ 56 h 71"/>
                <a:gd name="T30" fmla="*/ 35 w 56"/>
                <a:gd name="T31" fmla="*/ 56 h 71"/>
                <a:gd name="T32" fmla="*/ 24 w 56"/>
                <a:gd name="T33" fmla="*/ 52 h 71"/>
                <a:gd name="T34" fmla="*/ 17 w 56"/>
                <a:gd name="T35" fmla="*/ 43 h 71"/>
                <a:gd name="T36" fmla="*/ 15 w 56"/>
                <a:gd name="T37" fmla="*/ 36 h 71"/>
                <a:gd name="T38" fmla="*/ 35 w 56"/>
                <a:gd name="T39" fmla="*/ 0 h 71"/>
                <a:gd name="T40" fmla="*/ 19 w 56"/>
                <a:gd name="T41" fmla="*/ 4 h 71"/>
                <a:gd name="T42" fmla="*/ 7 w 56"/>
                <a:gd name="T43" fmla="*/ 15 h 71"/>
                <a:gd name="T44" fmla="*/ 1 w 56"/>
                <a:gd name="T45" fmla="*/ 30 h 71"/>
                <a:gd name="T46" fmla="*/ 0 w 56"/>
                <a:gd name="T47" fmla="*/ 36 h 71"/>
                <a:gd name="T48" fmla="*/ 2 w 56"/>
                <a:gd name="T49" fmla="*/ 47 h 71"/>
                <a:gd name="T50" fmla="*/ 11 w 56"/>
                <a:gd name="T51" fmla="*/ 61 h 71"/>
                <a:gd name="T52" fmla="*/ 25 w 56"/>
                <a:gd name="T53" fmla="*/ 69 h 71"/>
                <a:gd name="T54" fmla="*/ 35 w 56"/>
                <a:gd name="T55" fmla="*/ 71 h 71"/>
                <a:gd name="T56" fmla="*/ 41 w 56"/>
                <a:gd name="T57" fmla="*/ 71 h 71"/>
                <a:gd name="T58" fmla="*/ 56 w 56"/>
                <a:gd name="T59" fmla="*/ 64 h 71"/>
                <a:gd name="T60" fmla="*/ 56 w 56"/>
                <a:gd name="T61" fmla="*/ 7 h 71"/>
                <a:gd name="T62" fmla="*/ 35 w 56"/>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1">
                  <a:moveTo>
                    <a:pt x="15" y="36"/>
                  </a:moveTo>
                  <a:cubicBezTo>
                    <a:pt x="15" y="34"/>
                    <a:pt x="16" y="33"/>
                    <a:pt x="16" y="32"/>
                  </a:cubicBezTo>
                  <a:cubicBezTo>
                    <a:pt x="17" y="28"/>
                    <a:pt x="18" y="24"/>
                    <a:pt x="21" y="21"/>
                  </a:cubicBezTo>
                  <a:cubicBezTo>
                    <a:pt x="24" y="19"/>
                    <a:pt x="28" y="17"/>
                    <a:pt x="32" y="16"/>
                  </a:cubicBezTo>
                  <a:cubicBezTo>
                    <a:pt x="33" y="16"/>
                    <a:pt x="34" y="15"/>
                    <a:pt x="35" y="15"/>
                  </a:cubicBezTo>
                  <a:cubicBezTo>
                    <a:pt x="38" y="15"/>
                    <a:pt x="40" y="16"/>
                    <a:pt x="43" y="17"/>
                  </a:cubicBezTo>
                  <a:cubicBezTo>
                    <a:pt x="43" y="17"/>
                    <a:pt x="43" y="17"/>
                    <a:pt x="43" y="17"/>
                  </a:cubicBezTo>
                  <a:cubicBezTo>
                    <a:pt x="43" y="17"/>
                    <a:pt x="43" y="17"/>
                    <a:pt x="43" y="17"/>
                  </a:cubicBezTo>
                  <a:cubicBezTo>
                    <a:pt x="47" y="19"/>
                    <a:pt x="50" y="21"/>
                    <a:pt x="52" y="24"/>
                  </a:cubicBezTo>
                  <a:cubicBezTo>
                    <a:pt x="54" y="28"/>
                    <a:pt x="55" y="32"/>
                    <a:pt x="55" y="36"/>
                  </a:cubicBezTo>
                  <a:cubicBezTo>
                    <a:pt x="55" y="36"/>
                    <a:pt x="55" y="36"/>
                    <a:pt x="55" y="36"/>
                  </a:cubicBezTo>
                  <a:cubicBezTo>
                    <a:pt x="55" y="39"/>
                    <a:pt x="55" y="41"/>
                    <a:pt x="54" y="43"/>
                  </a:cubicBezTo>
                  <a:cubicBezTo>
                    <a:pt x="53" y="46"/>
                    <a:pt x="52" y="48"/>
                    <a:pt x="50" y="50"/>
                  </a:cubicBezTo>
                  <a:cubicBezTo>
                    <a:pt x="48" y="52"/>
                    <a:pt x="46" y="53"/>
                    <a:pt x="43" y="54"/>
                  </a:cubicBezTo>
                  <a:cubicBezTo>
                    <a:pt x="41" y="55"/>
                    <a:pt x="38" y="56"/>
                    <a:pt x="36" y="56"/>
                  </a:cubicBezTo>
                  <a:cubicBezTo>
                    <a:pt x="36" y="56"/>
                    <a:pt x="36" y="56"/>
                    <a:pt x="35" y="56"/>
                  </a:cubicBezTo>
                  <a:cubicBezTo>
                    <a:pt x="31" y="56"/>
                    <a:pt x="28" y="55"/>
                    <a:pt x="24" y="52"/>
                  </a:cubicBezTo>
                  <a:cubicBezTo>
                    <a:pt x="21" y="50"/>
                    <a:pt x="18" y="47"/>
                    <a:pt x="17" y="43"/>
                  </a:cubicBezTo>
                  <a:cubicBezTo>
                    <a:pt x="16" y="41"/>
                    <a:pt x="15" y="38"/>
                    <a:pt x="15" y="36"/>
                  </a:cubicBezTo>
                  <a:moveTo>
                    <a:pt x="35" y="0"/>
                  </a:moveTo>
                  <a:cubicBezTo>
                    <a:pt x="30" y="0"/>
                    <a:pt x="24" y="2"/>
                    <a:pt x="19" y="4"/>
                  </a:cubicBezTo>
                  <a:cubicBezTo>
                    <a:pt x="15" y="7"/>
                    <a:pt x="10" y="10"/>
                    <a:pt x="7" y="15"/>
                  </a:cubicBezTo>
                  <a:cubicBezTo>
                    <a:pt x="4" y="19"/>
                    <a:pt x="2" y="25"/>
                    <a:pt x="1" y="30"/>
                  </a:cubicBezTo>
                  <a:cubicBezTo>
                    <a:pt x="0" y="32"/>
                    <a:pt x="0" y="34"/>
                    <a:pt x="0" y="36"/>
                  </a:cubicBezTo>
                  <a:cubicBezTo>
                    <a:pt x="0" y="39"/>
                    <a:pt x="1" y="43"/>
                    <a:pt x="2" y="47"/>
                  </a:cubicBezTo>
                  <a:cubicBezTo>
                    <a:pt x="4" y="52"/>
                    <a:pt x="7" y="57"/>
                    <a:pt x="11" y="61"/>
                  </a:cubicBezTo>
                  <a:cubicBezTo>
                    <a:pt x="15" y="65"/>
                    <a:pt x="19" y="68"/>
                    <a:pt x="25" y="69"/>
                  </a:cubicBezTo>
                  <a:cubicBezTo>
                    <a:pt x="28" y="70"/>
                    <a:pt x="32" y="71"/>
                    <a:pt x="35" y="71"/>
                  </a:cubicBezTo>
                  <a:cubicBezTo>
                    <a:pt x="37" y="71"/>
                    <a:pt x="39" y="71"/>
                    <a:pt x="41" y="71"/>
                  </a:cubicBezTo>
                  <a:cubicBezTo>
                    <a:pt x="47" y="70"/>
                    <a:pt x="52" y="68"/>
                    <a:pt x="56" y="64"/>
                  </a:cubicBezTo>
                  <a:cubicBezTo>
                    <a:pt x="56" y="7"/>
                    <a:pt x="56" y="7"/>
                    <a:pt x="56" y="7"/>
                  </a:cubicBezTo>
                  <a:cubicBezTo>
                    <a:pt x="50" y="3"/>
                    <a:pt x="43" y="0"/>
                    <a:pt x="35"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2" name="Freeform 16">
              <a:extLst>
                <a:ext uri="{FF2B5EF4-FFF2-40B4-BE49-F238E27FC236}">
                  <a16:creationId xmlns:a16="http://schemas.microsoft.com/office/drawing/2014/main" id="{948208F6-ACA3-269A-1C17-F7720EB397E6}"/>
                </a:ext>
              </a:extLst>
            </p:cNvPr>
            <p:cNvSpPr>
              <a:spLocks/>
            </p:cNvSpPr>
            <p:nvPr/>
          </p:nvSpPr>
          <p:spPr bwMode="auto">
            <a:xfrm>
              <a:off x="2811299" y="4982887"/>
              <a:ext cx="68477" cy="60696"/>
            </a:xfrm>
            <a:custGeom>
              <a:avLst/>
              <a:gdLst>
                <a:gd name="T0" fmla="*/ 66 w 66"/>
                <a:gd name="T1" fmla="*/ 0 h 59"/>
                <a:gd name="T2" fmla="*/ 66 w 66"/>
                <a:gd name="T3" fmla="*/ 18 h 59"/>
                <a:gd name="T4" fmla="*/ 45 w 66"/>
                <a:gd name="T5" fmla="*/ 13 h 59"/>
                <a:gd name="T6" fmla="*/ 44 w 66"/>
                <a:gd name="T7" fmla="*/ 13 h 59"/>
                <a:gd name="T8" fmla="*/ 22 w 66"/>
                <a:gd name="T9" fmla="*/ 20 h 59"/>
                <a:gd name="T10" fmla="*/ 6 w 66"/>
                <a:gd name="T11" fmla="*/ 36 h 59"/>
                <a:gd name="T12" fmla="*/ 0 w 66"/>
                <a:gd name="T13" fmla="*/ 59 h 59"/>
                <a:gd name="T14" fmla="*/ 0 w 66"/>
                <a:gd name="T15" fmla="*/ 59 h 59"/>
                <a:gd name="T16" fmla="*/ 6 w 66"/>
                <a:gd name="T17" fmla="*/ 36 h 59"/>
                <a:gd name="T18" fmla="*/ 22 w 66"/>
                <a:gd name="T19" fmla="*/ 20 h 59"/>
                <a:gd name="T20" fmla="*/ 44 w 66"/>
                <a:gd name="T21" fmla="*/ 13 h 59"/>
                <a:gd name="T22" fmla="*/ 46 w 66"/>
                <a:gd name="T23" fmla="*/ 13 h 59"/>
                <a:gd name="T24" fmla="*/ 66 w 66"/>
                <a:gd name="T25" fmla="*/ 18 h 59"/>
                <a:gd name="T26" fmla="*/ 66 w 66"/>
                <a:gd name="T27" fmla="*/ 18 h 59"/>
                <a:gd name="T28" fmla="*/ 66 w 66"/>
                <a:gd name="T29" fmla="*/ 18 h 59"/>
                <a:gd name="T30" fmla="*/ 66 w 66"/>
                <a:gd name="T31" fmla="*/ 0 h 59"/>
                <a:gd name="T32" fmla="*/ 66 w 66"/>
                <a:gd name="T3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59">
                  <a:moveTo>
                    <a:pt x="66" y="0"/>
                  </a:moveTo>
                  <a:cubicBezTo>
                    <a:pt x="66" y="18"/>
                    <a:pt x="66" y="18"/>
                    <a:pt x="66" y="18"/>
                  </a:cubicBezTo>
                  <a:cubicBezTo>
                    <a:pt x="60" y="15"/>
                    <a:pt x="53" y="13"/>
                    <a:pt x="45" y="13"/>
                  </a:cubicBezTo>
                  <a:cubicBezTo>
                    <a:pt x="45" y="13"/>
                    <a:pt x="44" y="13"/>
                    <a:pt x="44" y="13"/>
                  </a:cubicBezTo>
                  <a:cubicBezTo>
                    <a:pt x="36" y="14"/>
                    <a:pt x="29" y="16"/>
                    <a:pt x="22" y="20"/>
                  </a:cubicBezTo>
                  <a:cubicBezTo>
                    <a:pt x="15" y="24"/>
                    <a:pt x="10" y="30"/>
                    <a:pt x="6" y="36"/>
                  </a:cubicBezTo>
                  <a:cubicBezTo>
                    <a:pt x="2" y="43"/>
                    <a:pt x="0" y="51"/>
                    <a:pt x="0" y="59"/>
                  </a:cubicBezTo>
                  <a:cubicBezTo>
                    <a:pt x="0" y="59"/>
                    <a:pt x="0" y="59"/>
                    <a:pt x="0" y="59"/>
                  </a:cubicBezTo>
                  <a:cubicBezTo>
                    <a:pt x="0" y="51"/>
                    <a:pt x="2" y="43"/>
                    <a:pt x="6" y="36"/>
                  </a:cubicBezTo>
                  <a:cubicBezTo>
                    <a:pt x="10" y="30"/>
                    <a:pt x="15" y="24"/>
                    <a:pt x="22" y="20"/>
                  </a:cubicBezTo>
                  <a:cubicBezTo>
                    <a:pt x="29" y="16"/>
                    <a:pt x="36" y="14"/>
                    <a:pt x="44" y="13"/>
                  </a:cubicBezTo>
                  <a:cubicBezTo>
                    <a:pt x="44" y="13"/>
                    <a:pt x="45" y="13"/>
                    <a:pt x="46" y="13"/>
                  </a:cubicBezTo>
                  <a:cubicBezTo>
                    <a:pt x="53" y="13"/>
                    <a:pt x="60" y="15"/>
                    <a:pt x="66" y="18"/>
                  </a:cubicBezTo>
                  <a:cubicBezTo>
                    <a:pt x="66" y="18"/>
                    <a:pt x="66" y="18"/>
                    <a:pt x="66" y="18"/>
                  </a:cubicBezTo>
                  <a:cubicBezTo>
                    <a:pt x="66" y="18"/>
                    <a:pt x="66" y="18"/>
                    <a:pt x="66" y="18"/>
                  </a:cubicBezTo>
                  <a:cubicBezTo>
                    <a:pt x="66" y="0"/>
                    <a:pt x="66" y="0"/>
                    <a:pt x="66" y="0"/>
                  </a:cubicBezTo>
                  <a:cubicBezTo>
                    <a:pt x="66" y="0"/>
                    <a:pt x="66" y="0"/>
                    <a:pt x="66"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3" name="Freeform 17">
              <a:extLst>
                <a:ext uri="{FF2B5EF4-FFF2-40B4-BE49-F238E27FC236}">
                  <a16:creationId xmlns:a16="http://schemas.microsoft.com/office/drawing/2014/main" id="{353411CF-2D2D-7617-4B89-35503B592684}"/>
                </a:ext>
              </a:extLst>
            </p:cNvPr>
            <p:cNvSpPr>
              <a:spLocks/>
            </p:cNvSpPr>
            <p:nvPr/>
          </p:nvSpPr>
          <p:spPr bwMode="auto">
            <a:xfrm>
              <a:off x="2794180" y="4978218"/>
              <a:ext cx="85597" cy="130729"/>
            </a:xfrm>
            <a:custGeom>
              <a:avLst/>
              <a:gdLst>
                <a:gd name="T0" fmla="*/ 62 w 83"/>
                <a:gd name="T1" fmla="*/ 0 h 126"/>
                <a:gd name="T2" fmla="*/ 54 w 83"/>
                <a:gd name="T3" fmla="*/ 1 h 126"/>
                <a:gd name="T4" fmla="*/ 26 w 83"/>
                <a:gd name="T5" fmla="*/ 11 h 126"/>
                <a:gd name="T6" fmla="*/ 7 w 83"/>
                <a:gd name="T7" fmla="*/ 34 h 126"/>
                <a:gd name="T8" fmla="*/ 0 w 83"/>
                <a:gd name="T9" fmla="*/ 63 h 126"/>
                <a:gd name="T10" fmla="*/ 7 w 83"/>
                <a:gd name="T11" fmla="*/ 92 h 126"/>
                <a:gd name="T12" fmla="*/ 26 w 83"/>
                <a:gd name="T13" fmla="*/ 114 h 126"/>
                <a:gd name="T14" fmla="*/ 54 w 83"/>
                <a:gd name="T15" fmla="*/ 125 h 126"/>
                <a:gd name="T16" fmla="*/ 62 w 83"/>
                <a:gd name="T17" fmla="*/ 126 h 126"/>
                <a:gd name="T18" fmla="*/ 83 w 83"/>
                <a:gd name="T19" fmla="*/ 122 h 126"/>
                <a:gd name="T20" fmla="*/ 83 w 83"/>
                <a:gd name="T21" fmla="*/ 103 h 126"/>
                <a:gd name="T22" fmla="*/ 62 w 83"/>
                <a:gd name="T23" fmla="*/ 108 h 126"/>
                <a:gd name="T24" fmla="*/ 61 w 83"/>
                <a:gd name="T25" fmla="*/ 108 h 126"/>
                <a:gd name="T26" fmla="*/ 39 w 83"/>
                <a:gd name="T27" fmla="*/ 102 h 126"/>
                <a:gd name="T28" fmla="*/ 23 w 83"/>
                <a:gd name="T29" fmla="*/ 85 h 126"/>
                <a:gd name="T30" fmla="*/ 17 w 83"/>
                <a:gd name="T31" fmla="*/ 63 h 126"/>
                <a:gd name="T32" fmla="*/ 17 w 83"/>
                <a:gd name="T33" fmla="*/ 63 h 126"/>
                <a:gd name="T34" fmla="*/ 17 w 83"/>
                <a:gd name="T35" fmla="*/ 63 h 126"/>
                <a:gd name="T36" fmla="*/ 23 w 83"/>
                <a:gd name="T37" fmla="*/ 40 h 126"/>
                <a:gd name="T38" fmla="*/ 39 w 83"/>
                <a:gd name="T39" fmla="*/ 24 h 126"/>
                <a:gd name="T40" fmla="*/ 61 w 83"/>
                <a:gd name="T41" fmla="*/ 17 h 126"/>
                <a:gd name="T42" fmla="*/ 62 w 83"/>
                <a:gd name="T43" fmla="*/ 17 h 126"/>
                <a:gd name="T44" fmla="*/ 83 w 83"/>
                <a:gd name="T45" fmla="*/ 22 h 126"/>
                <a:gd name="T46" fmla="*/ 83 w 83"/>
                <a:gd name="T47" fmla="*/ 4 h 126"/>
                <a:gd name="T48" fmla="*/ 62 w 83"/>
                <a:gd name="T4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26">
                  <a:moveTo>
                    <a:pt x="62" y="0"/>
                  </a:moveTo>
                  <a:cubicBezTo>
                    <a:pt x="60" y="0"/>
                    <a:pt x="57" y="0"/>
                    <a:pt x="54" y="1"/>
                  </a:cubicBezTo>
                  <a:cubicBezTo>
                    <a:pt x="44" y="2"/>
                    <a:pt x="35" y="6"/>
                    <a:pt x="26" y="11"/>
                  </a:cubicBezTo>
                  <a:cubicBezTo>
                    <a:pt x="18" y="17"/>
                    <a:pt x="12" y="25"/>
                    <a:pt x="7" y="34"/>
                  </a:cubicBezTo>
                  <a:cubicBezTo>
                    <a:pt x="3" y="43"/>
                    <a:pt x="0" y="53"/>
                    <a:pt x="0" y="63"/>
                  </a:cubicBezTo>
                  <a:cubicBezTo>
                    <a:pt x="0" y="73"/>
                    <a:pt x="3" y="83"/>
                    <a:pt x="7" y="92"/>
                  </a:cubicBezTo>
                  <a:cubicBezTo>
                    <a:pt x="12" y="101"/>
                    <a:pt x="18" y="108"/>
                    <a:pt x="26" y="114"/>
                  </a:cubicBezTo>
                  <a:cubicBezTo>
                    <a:pt x="35" y="120"/>
                    <a:pt x="44" y="124"/>
                    <a:pt x="54" y="125"/>
                  </a:cubicBezTo>
                  <a:cubicBezTo>
                    <a:pt x="57" y="125"/>
                    <a:pt x="60" y="126"/>
                    <a:pt x="62" y="126"/>
                  </a:cubicBezTo>
                  <a:cubicBezTo>
                    <a:pt x="69" y="126"/>
                    <a:pt x="76" y="124"/>
                    <a:pt x="83" y="122"/>
                  </a:cubicBezTo>
                  <a:cubicBezTo>
                    <a:pt x="83" y="103"/>
                    <a:pt x="83" y="103"/>
                    <a:pt x="83" y="103"/>
                  </a:cubicBezTo>
                  <a:cubicBezTo>
                    <a:pt x="77" y="106"/>
                    <a:pt x="70" y="108"/>
                    <a:pt x="62" y="108"/>
                  </a:cubicBezTo>
                  <a:cubicBezTo>
                    <a:pt x="62" y="108"/>
                    <a:pt x="61" y="108"/>
                    <a:pt x="61" y="108"/>
                  </a:cubicBezTo>
                  <a:cubicBezTo>
                    <a:pt x="53" y="108"/>
                    <a:pt x="46" y="106"/>
                    <a:pt x="39" y="102"/>
                  </a:cubicBezTo>
                  <a:cubicBezTo>
                    <a:pt x="32" y="98"/>
                    <a:pt x="27" y="92"/>
                    <a:pt x="23" y="85"/>
                  </a:cubicBezTo>
                  <a:cubicBezTo>
                    <a:pt x="19" y="78"/>
                    <a:pt x="17" y="71"/>
                    <a:pt x="17" y="63"/>
                  </a:cubicBezTo>
                  <a:cubicBezTo>
                    <a:pt x="17" y="63"/>
                    <a:pt x="17" y="63"/>
                    <a:pt x="17" y="63"/>
                  </a:cubicBezTo>
                  <a:cubicBezTo>
                    <a:pt x="17" y="63"/>
                    <a:pt x="17" y="63"/>
                    <a:pt x="17" y="63"/>
                  </a:cubicBezTo>
                  <a:cubicBezTo>
                    <a:pt x="17" y="55"/>
                    <a:pt x="19" y="47"/>
                    <a:pt x="23" y="40"/>
                  </a:cubicBezTo>
                  <a:cubicBezTo>
                    <a:pt x="27" y="34"/>
                    <a:pt x="32" y="28"/>
                    <a:pt x="39" y="24"/>
                  </a:cubicBezTo>
                  <a:cubicBezTo>
                    <a:pt x="46" y="20"/>
                    <a:pt x="53" y="18"/>
                    <a:pt x="61" y="17"/>
                  </a:cubicBezTo>
                  <a:cubicBezTo>
                    <a:pt x="61" y="17"/>
                    <a:pt x="62" y="17"/>
                    <a:pt x="62" y="17"/>
                  </a:cubicBezTo>
                  <a:cubicBezTo>
                    <a:pt x="70" y="17"/>
                    <a:pt x="77" y="19"/>
                    <a:pt x="83" y="22"/>
                  </a:cubicBezTo>
                  <a:cubicBezTo>
                    <a:pt x="83" y="4"/>
                    <a:pt x="83" y="4"/>
                    <a:pt x="83" y="4"/>
                  </a:cubicBezTo>
                  <a:cubicBezTo>
                    <a:pt x="76" y="1"/>
                    <a:pt x="69" y="0"/>
                    <a:pt x="62"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4" name="Freeform 18">
              <a:extLst>
                <a:ext uri="{FF2B5EF4-FFF2-40B4-BE49-F238E27FC236}">
                  <a16:creationId xmlns:a16="http://schemas.microsoft.com/office/drawing/2014/main" id="{FD002494-E9F4-01B2-6462-D18E854A32AB}"/>
                </a:ext>
              </a:extLst>
            </p:cNvPr>
            <p:cNvSpPr>
              <a:spLocks/>
            </p:cNvSpPr>
            <p:nvPr/>
          </p:nvSpPr>
          <p:spPr bwMode="auto">
            <a:xfrm>
              <a:off x="2675902" y="4873946"/>
              <a:ext cx="96490" cy="20232"/>
            </a:xfrm>
            <a:custGeom>
              <a:avLst/>
              <a:gdLst>
                <a:gd name="T0" fmla="*/ 92 w 92"/>
                <a:gd name="T1" fmla="*/ 20 h 20"/>
                <a:gd name="T2" fmla="*/ 62 w 92"/>
                <a:gd name="T3" fmla="*/ 20 h 20"/>
                <a:gd name="T4" fmla="*/ 30 w 92"/>
                <a:gd name="T5" fmla="*/ 20 h 20"/>
                <a:gd name="T6" fmla="*/ 0 w 92"/>
                <a:gd name="T7" fmla="*/ 20 h 20"/>
                <a:gd name="T8" fmla="*/ 20 w 92"/>
                <a:gd name="T9" fmla="*/ 5 h 20"/>
                <a:gd name="T10" fmla="*/ 44 w 92"/>
                <a:gd name="T11" fmla="*/ 0 h 20"/>
                <a:gd name="T12" fmla="*/ 69 w 92"/>
                <a:gd name="T13" fmla="*/ 4 h 20"/>
                <a:gd name="T14" fmla="*/ 90 w 92"/>
                <a:gd name="T15" fmla="*/ 18 h 20"/>
                <a:gd name="T16" fmla="*/ 92 w 92"/>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0">
                  <a:moveTo>
                    <a:pt x="92" y="20"/>
                  </a:moveTo>
                  <a:cubicBezTo>
                    <a:pt x="62" y="20"/>
                    <a:pt x="62" y="20"/>
                    <a:pt x="62" y="20"/>
                  </a:cubicBezTo>
                  <a:cubicBezTo>
                    <a:pt x="51" y="16"/>
                    <a:pt x="40" y="16"/>
                    <a:pt x="30" y="20"/>
                  </a:cubicBezTo>
                  <a:cubicBezTo>
                    <a:pt x="0" y="20"/>
                    <a:pt x="0" y="20"/>
                    <a:pt x="0" y="20"/>
                  </a:cubicBezTo>
                  <a:cubicBezTo>
                    <a:pt x="6" y="14"/>
                    <a:pt x="13" y="9"/>
                    <a:pt x="20" y="5"/>
                  </a:cubicBezTo>
                  <a:cubicBezTo>
                    <a:pt x="28" y="2"/>
                    <a:pt x="36" y="0"/>
                    <a:pt x="44" y="0"/>
                  </a:cubicBezTo>
                  <a:cubicBezTo>
                    <a:pt x="53" y="0"/>
                    <a:pt x="61" y="1"/>
                    <a:pt x="69" y="4"/>
                  </a:cubicBezTo>
                  <a:cubicBezTo>
                    <a:pt x="77" y="7"/>
                    <a:pt x="84" y="12"/>
                    <a:pt x="90" y="18"/>
                  </a:cubicBezTo>
                  <a:cubicBezTo>
                    <a:pt x="90" y="19"/>
                    <a:pt x="91" y="19"/>
                    <a:pt x="92" y="2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5" name="Freeform 19">
              <a:extLst>
                <a:ext uri="{FF2B5EF4-FFF2-40B4-BE49-F238E27FC236}">
                  <a16:creationId xmlns:a16="http://schemas.microsoft.com/office/drawing/2014/main" id="{E194991C-C450-7AFB-FA09-B73001875521}"/>
                </a:ext>
              </a:extLst>
            </p:cNvPr>
            <p:cNvSpPr>
              <a:spLocks/>
            </p:cNvSpPr>
            <p:nvPr/>
          </p:nvSpPr>
          <p:spPr bwMode="auto">
            <a:xfrm>
              <a:off x="2661895" y="4894178"/>
              <a:ext cx="45133" cy="23345"/>
            </a:xfrm>
            <a:custGeom>
              <a:avLst/>
              <a:gdLst>
                <a:gd name="T0" fmla="*/ 43 w 43"/>
                <a:gd name="T1" fmla="*/ 0 h 22"/>
                <a:gd name="T2" fmla="*/ 13 w 43"/>
                <a:gd name="T3" fmla="*/ 0 h 22"/>
                <a:gd name="T4" fmla="*/ 0 w 43"/>
                <a:gd name="T5" fmla="*/ 22 h 22"/>
                <a:gd name="T6" fmla="*/ 19 w 43"/>
                <a:gd name="T7" fmla="*/ 22 h 22"/>
                <a:gd name="T8" fmla="*/ 19 w 43"/>
                <a:gd name="T9" fmla="*/ 22 h 22"/>
                <a:gd name="T10" fmla="*/ 19 w 43"/>
                <a:gd name="T11" fmla="*/ 22 h 22"/>
                <a:gd name="T12" fmla="*/ 19 w 43"/>
                <a:gd name="T13" fmla="*/ 22 h 22"/>
                <a:gd name="T14" fmla="*/ 43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43" y="0"/>
                  </a:moveTo>
                  <a:cubicBezTo>
                    <a:pt x="13" y="0"/>
                    <a:pt x="13" y="0"/>
                    <a:pt x="13" y="0"/>
                  </a:cubicBezTo>
                  <a:cubicBezTo>
                    <a:pt x="7" y="6"/>
                    <a:pt x="3" y="14"/>
                    <a:pt x="0" y="22"/>
                  </a:cubicBezTo>
                  <a:cubicBezTo>
                    <a:pt x="19" y="22"/>
                    <a:pt x="19" y="22"/>
                    <a:pt x="19" y="22"/>
                  </a:cubicBezTo>
                  <a:cubicBezTo>
                    <a:pt x="19" y="22"/>
                    <a:pt x="19" y="22"/>
                    <a:pt x="19" y="22"/>
                  </a:cubicBezTo>
                  <a:cubicBezTo>
                    <a:pt x="19" y="22"/>
                    <a:pt x="19" y="22"/>
                    <a:pt x="19" y="22"/>
                  </a:cubicBezTo>
                  <a:cubicBezTo>
                    <a:pt x="19" y="22"/>
                    <a:pt x="19" y="22"/>
                    <a:pt x="19" y="22"/>
                  </a:cubicBezTo>
                  <a:cubicBezTo>
                    <a:pt x="24" y="12"/>
                    <a:pt x="32" y="4"/>
                    <a:pt x="43"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6" name="Freeform 20">
              <a:extLst>
                <a:ext uri="{FF2B5EF4-FFF2-40B4-BE49-F238E27FC236}">
                  <a16:creationId xmlns:a16="http://schemas.microsoft.com/office/drawing/2014/main" id="{9C1093BC-B225-0423-514F-FD5766056EE2}"/>
                </a:ext>
              </a:extLst>
            </p:cNvPr>
            <p:cNvSpPr>
              <a:spLocks/>
            </p:cNvSpPr>
            <p:nvPr/>
          </p:nvSpPr>
          <p:spPr bwMode="auto">
            <a:xfrm>
              <a:off x="2693021" y="4901959"/>
              <a:ext cx="60696" cy="15563"/>
            </a:xfrm>
            <a:custGeom>
              <a:avLst/>
              <a:gdLst>
                <a:gd name="T0" fmla="*/ 29 w 57"/>
                <a:gd name="T1" fmla="*/ 0 h 15"/>
                <a:gd name="T2" fmla="*/ 13 w 57"/>
                <a:gd name="T3" fmla="*/ 4 h 15"/>
                <a:gd name="T4" fmla="*/ 0 w 57"/>
                <a:gd name="T5" fmla="*/ 15 h 15"/>
                <a:gd name="T6" fmla="*/ 0 w 57"/>
                <a:gd name="T7" fmla="*/ 15 h 15"/>
                <a:gd name="T8" fmla="*/ 13 w 57"/>
                <a:gd name="T9" fmla="*/ 4 h 15"/>
                <a:gd name="T10" fmla="*/ 29 w 57"/>
                <a:gd name="T11" fmla="*/ 0 h 15"/>
                <a:gd name="T12" fmla="*/ 37 w 57"/>
                <a:gd name="T13" fmla="*/ 1 h 15"/>
                <a:gd name="T14" fmla="*/ 57 w 57"/>
                <a:gd name="T15" fmla="*/ 15 h 15"/>
                <a:gd name="T16" fmla="*/ 57 w 57"/>
                <a:gd name="T17" fmla="*/ 15 h 15"/>
                <a:gd name="T18" fmla="*/ 45 w 57"/>
                <a:gd name="T19" fmla="*/ 4 h 15"/>
                <a:gd name="T20" fmla="*/ 29 w 5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5">
                  <a:moveTo>
                    <a:pt x="29" y="0"/>
                  </a:moveTo>
                  <a:cubicBezTo>
                    <a:pt x="23" y="0"/>
                    <a:pt x="18" y="2"/>
                    <a:pt x="13" y="4"/>
                  </a:cubicBezTo>
                  <a:cubicBezTo>
                    <a:pt x="8" y="7"/>
                    <a:pt x="4" y="10"/>
                    <a:pt x="0" y="15"/>
                  </a:cubicBezTo>
                  <a:cubicBezTo>
                    <a:pt x="0" y="15"/>
                    <a:pt x="0" y="15"/>
                    <a:pt x="0" y="15"/>
                  </a:cubicBezTo>
                  <a:cubicBezTo>
                    <a:pt x="4" y="10"/>
                    <a:pt x="8" y="7"/>
                    <a:pt x="13" y="4"/>
                  </a:cubicBezTo>
                  <a:cubicBezTo>
                    <a:pt x="18" y="2"/>
                    <a:pt x="23" y="0"/>
                    <a:pt x="29" y="0"/>
                  </a:cubicBezTo>
                  <a:cubicBezTo>
                    <a:pt x="31" y="0"/>
                    <a:pt x="34" y="1"/>
                    <a:pt x="37" y="1"/>
                  </a:cubicBezTo>
                  <a:cubicBezTo>
                    <a:pt x="45" y="3"/>
                    <a:pt x="52" y="8"/>
                    <a:pt x="57" y="15"/>
                  </a:cubicBezTo>
                  <a:cubicBezTo>
                    <a:pt x="57" y="15"/>
                    <a:pt x="57" y="15"/>
                    <a:pt x="57" y="15"/>
                  </a:cubicBezTo>
                  <a:cubicBezTo>
                    <a:pt x="54" y="10"/>
                    <a:pt x="50" y="7"/>
                    <a:pt x="45" y="4"/>
                  </a:cubicBezTo>
                  <a:cubicBezTo>
                    <a:pt x="40" y="2"/>
                    <a:pt x="34" y="0"/>
                    <a:pt x="29"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7" name="Freeform 21">
              <a:extLst>
                <a:ext uri="{FF2B5EF4-FFF2-40B4-BE49-F238E27FC236}">
                  <a16:creationId xmlns:a16="http://schemas.microsoft.com/office/drawing/2014/main" id="{33A47611-EECA-D46A-E847-C67AF05EDDB9}"/>
                </a:ext>
              </a:extLst>
            </p:cNvPr>
            <p:cNvSpPr>
              <a:spLocks/>
            </p:cNvSpPr>
            <p:nvPr/>
          </p:nvSpPr>
          <p:spPr bwMode="auto">
            <a:xfrm>
              <a:off x="2693021" y="4901959"/>
              <a:ext cx="60696" cy="15563"/>
            </a:xfrm>
            <a:custGeom>
              <a:avLst/>
              <a:gdLst>
                <a:gd name="T0" fmla="*/ 29 w 57"/>
                <a:gd name="T1" fmla="*/ 0 h 15"/>
                <a:gd name="T2" fmla="*/ 13 w 57"/>
                <a:gd name="T3" fmla="*/ 4 h 15"/>
                <a:gd name="T4" fmla="*/ 0 w 57"/>
                <a:gd name="T5" fmla="*/ 15 h 15"/>
                <a:gd name="T6" fmla="*/ 57 w 57"/>
                <a:gd name="T7" fmla="*/ 15 h 15"/>
                <a:gd name="T8" fmla="*/ 37 w 57"/>
                <a:gd name="T9" fmla="*/ 1 h 15"/>
                <a:gd name="T10" fmla="*/ 29 w 57"/>
                <a:gd name="T11" fmla="*/ 0 h 15"/>
              </a:gdLst>
              <a:ahLst/>
              <a:cxnLst>
                <a:cxn ang="0">
                  <a:pos x="T0" y="T1"/>
                </a:cxn>
                <a:cxn ang="0">
                  <a:pos x="T2" y="T3"/>
                </a:cxn>
                <a:cxn ang="0">
                  <a:pos x="T4" y="T5"/>
                </a:cxn>
                <a:cxn ang="0">
                  <a:pos x="T6" y="T7"/>
                </a:cxn>
                <a:cxn ang="0">
                  <a:pos x="T8" y="T9"/>
                </a:cxn>
                <a:cxn ang="0">
                  <a:pos x="T10" y="T11"/>
                </a:cxn>
              </a:cxnLst>
              <a:rect l="0" t="0" r="r" b="b"/>
              <a:pathLst>
                <a:path w="57" h="15">
                  <a:moveTo>
                    <a:pt x="29" y="0"/>
                  </a:moveTo>
                  <a:cubicBezTo>
                    <a:pt x="23" y="0"/>
                    <a:pt x="18" y="2"/>
                    <a:pt x="13" y="4"/>
                  </a:cubicBezTo>
                  <a:cubicBezTo>
                    <a:pt x="8" y="7"/>
                    <a:pt x="4" y="10"/>
                    <a:pt x="0" y="15"/>
                  </a:cubicBezTo>
                  <a:cubicBezTo>
                    <a:pt x="57" y="15"/>
                    <a:pt x="57" y="15"/>
                    <a:pt x="57" y="15"/>
                  </a:cubicBezTo>
                  <a:cubicBezTo>
                    <a:pt x="52" y="8"/>
                    <a:pt x="45" y="3"/>
                    <a:pt x="37" y="1"/>
                  </a:cubicBezTo>
                  <a:cubicBezTo>
                    <a:pt x="34" y="1"/>
                    <a:pt x="31" y="0"/>
                    <a:pt x="29"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8" name="Freeform 22">
              <a:extLst>
                <a:ext uri="{FF2B5EF4-FFF2-40B4-BE49-F238E27FC236}">
                  <a16:creationId xmlns:a16="http://schemas.microsoft.com/office/drawing/2014/main" id="{D10F69EC-3458-DF65-3A51-41A881BC2FE6}"/>
                </a:ext>
              </a:extLst>
            </p:cNvPr>
            <p:cNvSpPr>
              <a:spLocks/>
            </p:cNvSpPr>
            <p:nvPr/>
          </p:nvSpPr>
          <p:spPr bwMode="auto">
            <a:xfrm>
              <a:off x="2741266" y="4894178"/>
              <a:ext cx="43576" cy="23345"/>
            </a:xfrm>
            <a:custGeom>
              <a:avLst/>
              <a:gdLst>
                <a:gd name="T0" fmla="*/ 30 w 43"/>
                <a:gd name="T1" fmla="*/ 0 h 22"/>
                <a:gd name="T2" fmla="*/ 0 w 43"/>
                <a:gd name="T3" fmla="*/ 0 h 22"/>
                <a:gd name="T4" fmla="*/ 24 w 43"/>
                <a:gd name="T5" fmla="*/ 22 h 22"/>
                <a:gd name="T6" fmla="*/ 24 w 43"/>
                <a:gd name="T7" fmla="*/ 22 h 22"/>
                <a:gd name="T8" fmla="*/ 24 w 43"/>
                <a:gd name="T9" fmla="*/ 22 h 22"/>
                <a:gd name="T10" fmla="*/ 43 w 43"/>
                <a:gd name="T11" fmla="*/ 22 h 22"/>
                <a:gd name="T12" fmla="*/ 30 w 43"/>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30" y="0"/>
                  </a:moveTo>
                  <a:cubicBezTo>
                    <a:pt x="0" y="0"/>
                    <a:pt x="0" y="0"/>
                    <a:pt x="0" y="0"/>
                  </a:cubicBezTo>
                  <a:cubicBezTo>
                    <a:pt x="10" y="4"/>
                    <a:pt x="19" y="12"/>
                    <a:pt x="24" y="22"/>
                  </a:cubicBezTo>
                  <a:cubicBezTo>
                    <a:pt x="24" y="22"/>
                    <a:pt x="24" y="22"/>
                    <a:pt x="24" y="22"/>
                  </a:cubicBezTo>
                  <a:cubicBezTo>
                    <a:pt x="24" y="22"/>
                    <a:pt x="24" y="22"/>
                    <a:pt x="24" y="22"/>
                  </a:cubicBezTo>
                  <a:cubicBezTo>
                    <a:pt x="43" y="22"/>
                    <a:pt x="43" y="22"/>
                    <a:pt x="43" y="22"/>
                  </a:cubicBezTo>
                  <a:cubicBezTo>
                    <a:pt x="40" y="14"/>
                    <a:pt x="35" y="6"/>
                    <a:pt x="30"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9" name="Freeform 23">
              <a:extLst>
                <a:ext uri="{FF2B5EF4-FFF2-40B4-BE49-F238E27FC236}">
                  <a16:creationId xmlns:a16="http://schemas.microsoft.com/office/drawing/2014/main" id="{0613E964-4193-F466-1824-D833D6844837}"/>
                </a:ext>
              </a:extLst>
            </p:cNvPr>
            <p:cNvSpPr>
              <a:spLocks noEditPoints="1"/>
            </p:cNvSpPr>
            <p:nvPr/>
          </p:nvSpPr>
          <p:spPr bwMode="auto">
            <a:xfrm>
              <a:off x="2686795" y="4917522"/>
              <a:ext cx="73146" cy="59139"/>
            </a:xfrm>
            <a:custGeom>
              <a:avLst/>
              <a:gdLst>
                <a:gd name="T0" fmla="*/ 39 w 71"/>
                <a:gd name="T1" fmla="*/ 56 h 56"/>
                <a:gd name="T2" fmla="*/ 39 w 71"/>
                <a:gd name="T3" fmla="*/ 56 h 56"/>
                <a:gd name="T4" fmla="*/ 39 w 71"/>
                <a:gd name="T5" fmla="*/ 56 h 56"/>
                <a:gd name="T6" fmla="*/ 62 w 71"/>
                <a:gd name="T7" fmla="*/ 44 h 56"/>
                <a:gd name="T8" fmla="*/ 43 w 71"/>
                <a:gd name="T9" fmla="*/ 55 h 56"/>
                <a:gd name="T10" fmla="*/ 54 w 71"/>
                <a:gd name="T11" fmla="*/ 51 h 56"/>
                <a:gd name="T12" fmla="*/ 62 w 71"/>
                <a:gd name="T13" fmla="*/ 44 h 56"/>
                <a:gd name="T14" fmla="*/ 71 w 71"/>
                <a:gd name="T15" fmla="*/ 24 h 56"/>
                <a:gd name="T16" fmla="*/ 69 w 71"/>
                <a:gd name="T17" fmla="*/ 32 h 56"/>
                <a:gd name="T18" fmla="*/ 71 w 71"/>
                <a:gd name="T19" fmla="*/ 24 h 56"/>
                <a:gd name="T20" fmla="*/ 16 w 71"/>
                <a:gd name="T21" fmla="*/ 20 h 56"/>
                <a:gd name="T22" fmla="*/ 17 w 71"/>
                <a:gd name="T23" fmla="*/ 26 h 56"/>
                <a:gd name="T24" fmla="*/ 25 w 71"/>
                <a:gd name="T25" fmla="*/ 37 h 56"/>
                <a:gd name="T26" fmla="*/ 36 w 71"/>
                <a:gd name="T27" fmla="*/ 41 h 56"/>
                <a:gd name="T28" fmla="*/ 38 w 71"/>
                <a:gd name="T29" fmla="*/ 41 h 56"/>
                <a:gd name="T30" fmla="*/ 50 w 71"/>
                <a:gd name="T31" fmla="*/ 35 h 56"/>
                <a:gd name="T32" fmla="*/ 54 w 71"/>
                <a:gd name="T33" fmla="*/ 28 h 56"/>
                <a:gd name="T34" fmla="*/ 56 w 71"/>
                <a:gd name="T35" fmla="*/ 21 h 56"/>
                <a:gd name="T36" fmla="*/ 56 w 71"/>
                <a:gd name="T37" fmla="*/ 21 h 56"/>
                <a:gd name="T38" fmla="*/ 54 w 71"/>
                <a:gd name="T39" fmla="*/ 28 h 56"/>
                <a:gd name="T40" fmla="*/ 50 w 71"/>
                <a:gd name="T41" fmla="*/ 35 h 56"/>
                <a:gd name="T42" fmla="*/ 38 w 71"/>
                <a:gd name="T43" fmla="*/ 41 h 56"/>
                <a:gd name="T44" fmla="*/ 36 w 71"/>
                <a:gd name="T45" fmla="*/ 41 h 56"/>
                <a:gd name="T46" fmla="*/ 25 w 71"/>
                <a:gd name="T47" fmla="*/ 37 h 56"/>
                <a:gd name="T48" fmla="*/ 17 w 71"/>
                <a:gd name="T49" fmla="*/ 26 h 56"/>
                <a:gd name="T50" fmla="*/ 16 w 71"/>
                <a:gd name="T51" fmla="*/ 20 h 56"/>
                <a:gd name="T52" fmla="*/ 7 w 71"/>
                <a:gd name="T53" fmla="*/ 0 h 56"/>
                <a:gd name="T54" fmla="*/ 7 w 71"/>
                <a:gd name="T55" fmla="*/ 0 h 56"/>
                <a:gd name="T56" fmla="*/ 7 w 71"/>
                <a:gd name="T57" fmla="*/ 0 h 56"/>
                <a:gd name="T58" fmla="*/ 1 w 71"/>
                <a:gd name="T59" fmla="*/ 18 h 56"/>
                <a:gd name="T60" fmla="*/ 4 w 71"/>
                <a:gd name="T61" fmla="*/ 37 h 56"/>
                <a:gd name="T62" fmla="*/ 17 w 71"/>
                <a:gd name="T63" fmla="*/ 51 h 56"/>
                <a:gd name="T64" fmla="*/ 36 w 71"/>
                <a:gd name="T65" fmla="*/ 56 h 56"/>
                <a:gd name="T66" fmla="*/ 39 w 71"/>
                <a:gd name="T67" fmla="*/ 56 h 56"/>
                <a:gd name="T68" fmla="*/ 36 w 71"/>
                <a:gd name="T69" fmla="*/ 56 h 56"/>
                <a:gd name="T70" fmla="*/ 17 w 71"/>
                <a:gd name="T71" fmla="*/ 51 h 56"/>
                <a:gd name="T72" fmla="*/ 2 w 71"/>
                <a:gd name="T73" fmla="*/ 32 h 56"/>
                <a:gd name="T74" fmla="*/ 3 w 71"/>
                <a:gd name="T75" fmla="*/ 7 h 56"/>
                <a:gd name="T76" fmla="*/ 7 w 71"/>
                <a:gd name="T77" fmla="*/ 0 h 56"/>
                <a:gd name="T78" fmla="*/ 64 w 71"/>
                <a:gd name="T79" fmla="*/ 0 h 56"/>
                <a:gd name="T80" fmla="*/ 64 w 71"/>
                <a:gd name="T81" fmla="*/ 0 h 56"/>
                <a:gd name="T82" fmla="*/ 64 w 71"/>
                <a:gd name="T83" fmla="*/ 0 h 56"/>
                <a:gd name="T84" fmla="*/ 64 w 71"/>
                <a:gd name="T85" fmla="*/ 0 h 56"/>
                <a:gd name="T86" fmla="*/ 64 w 71"/>
                <a:gd name="T87" fmla="*/ 0 h 56"/>
                <a:gd name="T88" fmla="*/ 65 w 71"/>
                <a:gd name="T89" fmla="*/ 0 h 56"/>
                <a:gd name="T90" fmla="*/ 64 w 71"/>
                <a:gd name="T9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56">
                  <a:moveTo>
                    <a:pt x="39" y="56"/>
                  </a:moveTo>
                  <a:cubicBezTo>
                    <a:pt x="39" y="56"/>
                    <a:pt x="39" y="56"/>
                    <a:pt x="39" y="56"/>
                  </a:cubicBezTo>
                  <a:cubicBezTo>
                    <a:pt x="39" y="56"/>
                    <a:pt x="39" y="56"/>
                    <a:pt x="39" y="56"/>
                  </a:cubicBezTo>
                  <a:moveTo>
                    <a:pt x="62" y="44"/>
                  </a:moveTo>
                  <a:cubicBezTo>
                    <a:pt x="57" y="50"/>
                    <a:pt x="50" y="54"/>
                    <a:pt x="43" y="55"/>
                  </a:cubicBezTo>
                  <a:cubicBezTo>
                    <a:pt x="47" y="54"/>
                    <a:pt x="51" y="53"/>
                    <a:pt x="54" y="51"/>
                  </a:cubicBezTo>
                  <a:cubicBezTo>
                    <a:pt x="57" y="49"/>
                    <a:pt x="60" y="47"/>
                    <a:pt x="62" y="44"/>
                  </a:cubicBezTo>
                  <a:moveTo>
                    <a:pt x="71" y="24"/>
                  </a:moveTo>
                  <a:cubicBezTo>
                    <a:pt x="70" y="27"/>
                    <a:pt x="70" y="30"/>
                    <a:pt x="69" y="32"/>
                  </a:cubicBezTo>
                  <a:cubicBezTo>
                    <a:pt x="70" y="30"/>
                    <a:pt x="70" y="27"/>
                    <a:pt x="71" y="24"/>
                  </a:cubicBezTo>
                  <a:moveTo>
                    <a:pt x="16" y="20"/>
                  </a:moveTo>
                  <a:cubicBezTo>
                    <a:pt x="16" y="22"/>
                    <a:pt x="16" y="24"/>
                    <a:pt x="17" y="26"/>
                  </a:cubicBezTo>
                  <a:cubicBezTo>
                    <a:pt x="18" y="31"/>
                    <a:pt x="21" y="35"/>
                    <a:pt x="25" y="37"/>
                  </a:cubicBezTo>
                  <a:cubicBezTo>
                    <a:pt x="28" y="40"/>
                    <a:pt x="32" y="41"/>
                    <a:pt x="36" y="41"/>
                  </a:cubicBezTo>
                  <a:cubicBezTo>
                    <a:pt x="36" y="41"/>
                    <a:pt x="37" y="41"/>
                    <a:pt x="38" y="41"/>
                  </a:cubicBezTo>
                  <a:cubicBezTo>
                    <a:pt x="42" y="40"/>
                    <a:pt x="47" y="38"/>
                    <a:pt x="50" y="35"/>
                  </a:cubicBezTo>
                  <a:cubicBezTo>
                    <a:pt x="52" y="33"/>
                    <a:pt x="53" y="31"/>
                    <a:pt x="54" y="28"/>
                  </a:cubicBezTo>
                  <a:cubicBezTo>
                    <a:pt x="55" y="26"/>
                    <a:pt x="56" y="23"/>
                    <a:pt x="56" y="21"/>
                  </a:cubicBezTo>
                  <a:cubicBezTo>
                    <a:pt x="56" y="21"/>
                    <a:pt x="56" y="21"/>
                    <a:pt x="56" y="21"/>
                  </a:cubicBezTo>
                  <a:cubicBezTo>
                    <a:pt x="56" y="23"/>
                    <a:pt x="55" y="26"/>
                    <a:pt x="54" y="28"/>
                  </a:cubicBezTo>
                  <a:cubicBezTo>
                    <a:pt x="53" y="31"/>
                    <a:pt x="52" y="33"/>
                    <a:pt x="50" y="35"/>
                  </a:cubicBezTo>
                  <a:cubicBezTo>
                    <a:pt x="47" y="38"/>
                    <a:pt x="42" y="40"/>
                    <a:pt x="38" y="41"/>
                  </a:cubicBezTo>
                  <a:cubicBezTo>
                    <a:pt x="37" y="41"/>
                    <a:pt x="36" y="41"/>
                    <a:pt x="36" y="41"/>
                  </a:cubicBezTo>
                  <a:cubicBezTo>
                    <a:pt x="32" y="41"/>
                    <a:pt x="28" y="40"/>
                    <a:pt x="25" y="37"/>
                  </a:cubicBezTo>
                  <a:cubicBezTo>
                    <a:pt x="21" y="35"/>
                    <a:pt x="18" y="31"/>
                    <a:pt x="17" y="26"/>
                  </a:cubicBezTo>
                  <a:cubicBezTo>
                    <a:pt x="16" y="24"/>
                    <a:pt x="16" y="22"/>
                    <a:pt x="16" y="20"/>
                  </a:cubicBezTo>
                  <a:moveTo>
                    <a:pt x="7" y="0"/>
                  </a:moveTo>
                  <a:cubicBezTo>
                    <a:pt x="7" y="0"/>
                    <a:pt x="7" y="0"/>
                    <a:pt x="7" y="0"/>
                  </a:cubicBezTo>
                  <a:cubicBezTo>
                    <a:pt x="7" y="0"/>
                    <a:pt x="7" y="0"/>
                    <a:pt x="7" y="0"/>
                  </a:cubicBezTo>
                  <a:cubicBezTo>
                    <a:pt x="4" y="5"/>
                    <a:pt x="1" y="11"/>
                    <a:pt x="1" y="18"/>
                  </a:cubicBezTo>
                  <a:cubicBezTo>
                    <a:pt x="0" y="24"/>
                    <a:pt x="2" y="31"/>
                    <a:pt x="4" y="37"/>
                  </a:cubicBezTo>
                  <a:cubicBezTo>
                    <a:pt x="7" y="42"/>
                    <a:pt x="12" y="47"/>
                    <a:pt x="17" y="51"/>
                  </a:cubicBezTo>
                  <a:cubicBezTo>
                    <a:pt x="23" y="54"/>
                    <a:pt x="29" y="56"/>
                    <a:pt x="36" y="56"/>
                  </a:cubicBezTo>
                  <a:cubicBezTo>
                    <a:pt x="37" y="56"/>
                    <a:pt x="38" y="56"/>
                    <a:pt x="39" y="56"/>
                  </a:cubicBezTo>
                  <a:cubicBezTo>
                    <a:pt x="38" y="56"/>
                    <a:pt x="37" y="56"/>
                    <a:pt x="36" y="56"/>
                  </a:cubicBezTo>
                  <a:cubicBezTo>
                    <a:pt x="29" y="56"/>
                    <a:pt x="23" y="54"/>
                    <a:pt x="17" y="51"/>
                  </a:cubicBezTo>
                  <a:cubicBezTo>
                    <a:pt x="10" y="46"/>
                    <a:pt x="5" y="40"/>
                    <a:pt x="2" y="32"/>
                  </a:cubicBezTo>
                  <a:cubicBezTo>
                    <a:pt x="0" y="24"/>
                    <a:pt x="0" y="15"/>
                    <a:pt x="3" y="7"/>
                  </a:cubicBezTo>
                  <a:cubicBezTo>
                    <a:pt x="4" y="4"/>
                    <a:pt x="6" y="2"/>
                    <a:pt x="7" y="0"/>
                  </a:cubicBezTo>
                  <a:moveTo>
                    <a:pt x="64" y="0"/>
                  </a:moveTo>
                  <a:cubicBezTo>
                    <a:pt x="64" y="0"/>
                    <a:pt x="64" y="0"/>
                    <a:pt x="64" y="0"/>
                  </a:cubicBezTo>
                  <a:cubicBezTo>
                    <a:pt x="64" y="0"/>
                    <a:pt x="64" y="0"/>
                    <a:pt x="64" y="0"/>
                  </a:cubicBezTo>
                  <a:cubicBezTo>
                    <a:pt x="64" y="0"/>
                    <a:pt x="64" y="0"/>
                    <a:pt x="64" y="0"/>
                  </a:cubicBezTo>
                  <a:cubicBezTo>
                    <a:pt x="64" y="0"/>
                    <a:pt x="64" y="0"/>
                    <a:pt x="64" y="0"/>
                  </a:cubicBezTo>
                  <a:cubicBezTo>
                    <a:pt x="64" y="0"/>
                    <a:pt x="64" y="0"/>
                    <a:pt x="65" y="0"/>
                  </a:cubicBezTo>
                  <a:cubicBezTo>
                    <a:pt x="64" y="0"/>
                    <a:pt x="64" y="0"/>
                    <a:pt x="64"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0" name="Freeform 24">
              <a:extLst>
                <a:ext uri="{FF2B5EF4-FFF2-40B4-BE49-F238E27FC236}">
                  <a16:creationId xmlns:a16="http://schemas.microsoft.com/office/drawing/2014/main" id="{C175FD7F-B348-16AA-0995-9AEDA524B4F1}"/>
                </a:ext>
              </a:extLst>
            </p:cNvPr>
            <p:cNvSpPr>
              <a:spLocks noEditPoints="1"/>
            </p:cNvSpPr>
            <p:nvPr/>
          </p:nvSpPr>
          <p:spPr bwMode="auto">
            <a:xfrm>
              <a:off x="2686795" y="4917522"/>
              <a:ext cx="73146" cy="59139"/>
            </a:xfrm>
            <a:custGeom>
              <a:avLst/>
              <a:gdLst>
                <a:gd name="T0" fmla="*/ 16 w 71"/>
                <a:gd name="T1" fmla="*/ 20 h 56"/>
                <a:gd name="T2" fmla="*/ 17 w 71"/>
                <a:gd name="T3" fmla="*/ 13 h 56"/>
                <a:gd name="T4" fmla="*/ 26 w 71"/>
                <a:gd name="T5" fmla="*/ 3 h 56"/>
                <a:gd name="T6" fmla="*/ 36 w 71"/>
                <a:gd name="T7" fmla="*/ 0 h 56"/>
                <a:gd name="T8" fmla="*/ 40 w 71"/>
                <a:gd name="T9" fmla="*/ 1 h 56"/>
                <a:gd name="T10" fmla="*/ 51 w 71"/>
                <a:gd name="T11" fmla="*/ 8 h 56"/>
                <a:gd name="T12" fmla="*/ 56 w 71"/>
                <a:gd name="T13" fmla="*/ 21 h 56"/>
                <a:gd name="T14" fmla="*/ 56 w 71"/>
                <a:gd name="T15" fmla="*/ 21 h 56"/>
                <a:gd name="T16" fmla="*/ 56 w 71"/>
                <a:gd name="T17" fmla="*/ 21 h 56"/>
                <a:gd name="T18" fmla="*/ 54 w 71"/>
                <a:gd name="T19" fmla="*/ 28 h 56"/>
                <a:gd name="T20" fmla="*/ 50 w 71"/>
                <a:gd name="T21" fmla="*/ 35 h 56"/>
                <a:gd name="T22" fmla="*/ 38 w 71"/>
                <a:gd name="T23" fmla="*/ 41 h 56"/>
                <a:gd name="T24" fmla="*/ 36 w 71"/>
                <a:gd name="T25" fmla="*/ 41 h 56"/>
                <a:gd name="T26" fmla="*/ 25 w 71"/>
                <a:gd name="T27" fmla="*/ 37 h 56"/>
                <a:gd name="T28" fmla="*/ 17 w 71"/>
                <a:gd name="T29" fmla="*/ 26 h 56"/>
                <a:gd name="T30" fmla="*/ 16 w 71"/>
                <a:gd name="T31" fmla="*/ 20 h 56"/>
                <a:gd name="T32" fmla="*/ 64 w 71"/>
                <a:gd name="T33" fmla="*/ 0 h 56"/>
                <a:gd name="T34" fmla="*/ 7 w 71"/>
                <a:gd name="T35" fmla="*/ 0 h 56"/>
                <a:gd name="T36" fmla="*/ 3 w 71"/>
                <a:gd name="T37" fmla="*/ 7 h 56"/>
                <a:gd name="T38" fmla="*/ 2 w 71"/>
                <a:gd name="T39" fmla="*/ 32 h 56"/>
                <a:gd name="T40" fmla="*/ 17 w 71"/>
                <a:gd name="T41" fmla="*/ 51 h 56"/>
                <a:gd name="T42" fmla="*/ 36 w 71"/>
                <a:gd name="T43" fmla="*/ 56 h 56"/>
                <a:gd name="T44" fmla="*/ 39 w 71"/>
                <a:gd name="T45" fmla="*/ 56 h 56"/>
                <a:gd name="T46" fmla="*/ 39 w 71"/>
                <a:gd name="T47" fmla="*/ 56 h 56"/>
                <a:gd name="T48" fmla="*/ 39 w 71"/>
                <a:gd name="T49" fmla="*/ 56 h 56"/>
                <a:gd name="T50" fmla="*/ 43 w 71"/>
                <a:gd name="T51" fmla="*/ 55 h 56"/>
                <a:gd name="T52" fmla="*/ 62 w 71"/>
                <a:gd name="T53" fmla="*/ 44 h 56"/>
                <a:gd name="T54" fmla="*/ 67 w 71"/>
                <a:gd name="T55" fmla="*/ 37 h 56"/>
                <a:gd name="T56" fmla="*/ 69 w 71"/>
                <a:gd name="T57" fmla="*/ 32 h 56"/>
                <a:gd name="T58" fmla="*/ 71 w 71"/>
                <a:gd name="T59" fmla="*/ 24 h 56"/>
                <a:gd name="T60" fmla="*/ 71 w 71"/>
                <a:gd name="T61" fmla="*/ 18 h 56"/>
                <a:gd name="T62" fmla="*/ 65 w 71"/>
                <a:gd name="T63" fmla="*/ 0 h 56"/>
                <a:gd name="T64" fmla="*/ 64 w 71"/>
                <a:gd name="T65" fmla="*/ 0 h 56"/>
                <a:gd name="T66" fmla="*/ 64 w 71"/>
                <a:gd name="T6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56">
                  <a:moveTo>
                    <a:pt x="16" y="20"/>
                  </a:moveTo>
                  <a:cubicBezTo>
                    <a:pt x="16" y="18"/>
                    <a:pt x="16" y="15"/>
                    <a:pt x="17" y="13"/>
                  </a:cubicBezTo>
                  <a:cubicBezTo>
                    <a:pt x="19" y="9"/>
                    <a:pt x="22" y="5"/>
                    <a:pt x="26" y="3"/>
                  </a:cubicBezTo>
                  <a:cubicBezTo>
                    <a:pt x="29" y="1"/>
                    <a:pt x="32" y="0"/>
                    <a:pt x="36" y="0"/>
                  </a:cubicBezTo>
                  <a:cubicBezTo>
                    <a:pt x="37" y="0"/>
                    <a:pt x="38" y="0"/>
                    <a:pt x="40" y="1"/>
                  </a:cubicBezTo>
                  <a:cubicBezTo>
                    <a:pt x="44" y="2"/>
                    <a:pt x="48" y="4"/>
                    <a:pt x="51" y="8"/>
                  </a:cubicBezTo>
                  <a:cubicBezTo>
                    <a:pt x="54" y="11"/>
                    <a:pt x="56" y="16"/>
                    <a:pt x="56" y="21"/>
                  </a:cubicBezTo>
                  <a:cubicBezTo>
                    <a:pt x="56" y="21"/>
                    <a:pt x="56" y="21"/>
                    <a:pt x="56" y="21"/>
                  </a:cubicBezTo>
                  <a:cubicBezTo>
                    <a:pt x="56" y="21"/>
                    <a:pt x="56" y="21"/>
                    <a:pt x="56" y="21"/>
                  </a:cubicBezTo>
                  <a:cubicBezTo>
                    <a:pt x="56" y="23"/>
                    <a:pt x="55" y="26"/>
                    <a:pt x="54" y="28"/>
                  </a:cubicBezTo>
                  <a:cubicBezTo>
                    <a:pt x="53" y="31"/>
                    <a:pt x="52" y="33"/>
                    <a:pt x="50" y="35"/>
                  </a:cubicBezTo>
                  <a:cubicBezTo>
                    <a:pt x="47" y="38"/>
                    <a:pt x="42" y="40"/>
                    <a:pt x="38" y="41"/>
                  </a:cubicBezTo>
                  <a:cubicBezTo>
                    <a:pt x="37" y="41"/>
                    <a:pt x="36" y="41"/>
                    <a:pt x="36" y="41"/>
                  </a:cubicBezTo>
                  <a:cubicBezTo>
                    <a:pt x="32" y="41"/>
                    <a:pt x="28" y="40"/>
                    <a:pt x="25" y="37"/>
                  </a:cubicBezTo>
                  <a:cubicBezTo>
                    <a:pt x="21" y="35"/>
                    <a:pt x="18" y="31"/>
                    <a:pt x="17" y="26"/>
                  </a:cubicBezTo>
                  <a:cubicBezTo>
                    <a:pt x="16" y="24"/>
                    <a:pt x="16" y="22"/>
                    <a:pt x="16" y="20"/>
                  </a:cubicBezTo>
                  <a:moveTo>
                    <a:pt x="64" y="0"/>
                  </a:moveTo>
                  <a:cubicBezTo>
                    <a:pt x="7" y="0"/>
                    <a:pt x="7" y="0"/>
                    <a:pt x="7" y="0"/>
                  </a:cubicBezTo>
                  <a:cubicBezTo>
                    <a:pt x="6" y="2"/>
                    <a:pt x="4" y="4"/>
                    <a:pt x="3" y="7"/>
                  </a:cubicBezTo>
                  <a:cubicBezTo>
                    <a:pt x="0" y="15"/>
                    <a:pt x="0" y="24"/>
                    <a:pt x="2" y="32"/>
                  </a:cubicBezTo>
                  <a:cubicBezTo>
                    <a:pt x="5" y="40"/>
                    <a:pt x="10" y="46"/>
                    <a:pt x="17" y="51"/>
                  </a:cubicBezTo>
                  <a:cubicBezTo>
                    <a:pt x="23" y="54"/>
                    <a:pt x="29" y="56"/>
                    <a:pt x="36" y="56"/>
                  </a:cubicBezTo>
                  <a:cubicBezTo>
                    <a:pt x="37" y="56"/>
                    <a:pt x="38" y="56"/>
                    <a:pt x="39" y="56"/>
                  </a:cubicBezTo>
                  <a:cubicBezTo>
                    <a:pt x="39" y="56"/>
                    <a:pt x="39" y="56"/>
                    <a:pt x="39" y="56"/>
                  </a:cubicBezTo>
                  <a:cubicBezTo>
                    <a:pt x="39" y="56"/>
                    <a:pt x="39" y="56"/>
                    <a:pt x="39" y="56"/>
                  </a:cubicBezTo>
                  <a:cubicBezTo>
                    <a:pt x="40" y="56"/>
                    <a:pt x="41" y="56"/>
                    <a:pt x="43" y="55"/>
                  </a:cubicBezTo>
                  <a:cubicBezTo>
                    <a:pt x="50" y="54"/>
                    <a:pt x="57" y="50"/>
                    <a:pt x="62" y="44"/>
                  </a:cubicBezTo>
                  <a:cubicBezTo>
                    <a:pt x="64" y="42"/>
                    <a:pt x="66" y="39"/>
                    <a:pt x="67" y="37"/>
                  </a:cubicBezTo>
                  <a:cubicBezTo>
                    <a:pt x="68" y="35"/>
                    <a:pt x="68" y="34"/>
                    <a:pt x="69" y="32"/>
                  </a:cubicBezTo>
                  <a:cubicBezTo>
                    <a:pt x="70" y="30"/>
                    <a:pt x="70" y="27"/>
                    <a:pt x="71" y="24"/>
                  </a:cubicBezTo>
                  <a:cubicBezTo>
                    <a:pt x="71" y="22"/>
                    <a:pt x="71" y="20"/>
                    <a:pt x="71" y="18"/>
                  </a:cubicBezTo>
                  <a:cubicBezTo>
                    <a:pt x="70" y="12"/>
                    <a:pt x="68" y="6"/>
                    <a:pt x="65" y="0"/>
                  </a:cubicBezTo>
                  <a:cubicBezTo>
                    <a:pt x="64" y="0"/>
                    <a:pt x="64" y="0"/>
                    <a:pt x="64" y="0"/>
                  </a:cubicBezTo>
                  <a:cubicBezTo>
                    <a:pt x="64" y="0"/>
                    <a:pt x="64" y="0"/>
                    <a:pt x="64"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1" name="Freeform 25">
              <a:extLst>
                <a:ext uri="{FF2B5EF4-FFF2-40B4-BE49-F238E27FC236}">
                  <a16:creationId xmlns:a16="http://schemas.microsoft.com/office/drawing/2014/main" id="{903B5FEC-4536-8289-06A0-220CCBA1C241}"/>
                </a:ext>
              </a:extLst>
            </p:cNvPr>
            <p:cNvSpPr>
              <a:spLocks/>
            </p:cNvSpPr>
            <p:nvPr/>
          </p:nvSpPr>
          <p:spPr bwMode="auto">
            <a:xfrm>
              <a:off x="2677458" y="4920635"/>
              <a:ext cx="93378" cy="65364"/>
            </a:xfrm>
            <a:custGeom>
              <a:avLst/>
              <a:gdLst>
                <a:gd name="T0" fmla="*/ 86 w 90"/>
                <a:gd name="T1" fmla="*/ 0 h 63"/>
                <a:gd name="T2" fmla="*/ 90 w 90"/>
                <a:gd name="T3" fmla="*/ 19 h 63"/>
                <a:gd name="T4" fmla="*/ 83 w 90"/>
                <a:gd name="T5" fmla="*/ 41 h 63"/>
                <a:gd name="T6" fmla="*/ 67 w 90"/>
                <a:gd name="T7" fmla="*/ 57 h 63"/>
                <a:gd name="T8" fmla="*/ 45 w 90"/>
                <a:gd name="T9" fmla="*/ 63 h 63"/>
                <a:gd name="T10" fmla="*/ 23 w 90"/>
                <a:gd name="T11" fmla="*/ 57 h 63"/>
                <a:gd name="T12" fmla="*/ 6 w 90"/>
                <a:gd name="T13" fmla="*/ 41 h 63"/>
                <a:gd name="T14" fmla="*/ 0 w 90"/>
                <a:gd name="T15" fmla="*/ 19 h 63"/>
                <a:gd name="T16" fmla="*/ 0 w 90"/>
                <a:gd name="T17" fmla="*/ 18 h 63"/>
                <a:gd name="T18" fmla="*/ 0 w 90"/>
                <a:gd name="T19" fmla="*/ 19 h 63"/>
                <a:gd name="T20" fmla="*/ 6 w 90"/>
                <a:gd name="T21" fmla="*/ 41 h 63"/>
                <a:gd name="T22" fmla="*/ 23 w 90"/>
                <a:gd name="T23" fmla="*/ 57 h 63"/>
                <a:gd name="T24" fmla="*/ 45 w 90"/>
                <a:gd name="T25" fmla="*/ 63 h 63"/>
                <a:gd name="T26" fmla="*/ 67 w 90"/>
                <a:gd name="T27" fmla="*/ 57 h 63"/>
                <a:gd name="T28" fmla="*/ 83 w 90"/>
                <a:gd name="T29" fmla="*/ 41 h 63"/>
                <a:gd name="T30" fmla="*/ 90 w 90"/>
                <a:gd name="T31" fmla="*/ 19 h 63"/>
                <a:gd name="T32" fmla="*/ 86 w 90"/>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63">
                  <a:moveTo>
                    <a:pt x="86" y="0"/>
                  </a:moveTo>
                  <a:cubicBezTo>
                    <a:pt x="89" y="6"/>
                    <a:pt x="90" y="12"/>
                    <a:pt x="90" y="19"/>
                  </a:cubicBezTo>
                  <a:cubicBezTo>
                    <a:pt x="90" y="27"/>
                    <a:pt x="87" y="35"/>
                    <a:pt x="83" y="41"/>
                  </a:cubicBezTo>
                  <a:cubicBezTo>
                    <a:pt x="79" y="48"/>
                    <a:pt x="74" y="53"/>
                    <a:pt x="67" y="57"/>
                  </a:cubicBezTo>
                  <a:cubicBezTo>
                    <a:pt x="60" y="61"/>
                    <a:pt x="53" y="63"/>
                    <a:pt x="45" y="63"/>
                  </a:cubicBezTo>
                  <a:cubicBezTo>
                    <a:pt x="37" y="63"/>
                    <a:pt x="29" y="61"/>
                    <a:pt x="23" y="57"/>
                  </a:cubicBezTo>
                  <a:cubicBezTo>
                    <a:pt x="16" y="53"/>
                    <a:pt x="10" y="48"/>
                    <a:pt x="6" y="41"/>
                  </a:cubicBezTo>
                  <a:cubicBezTo>
                    <a:pt x="2" y="35"/>
                    <a:pt x="0" y="27"/>
                    <a:pt x="0" y="19"/>
                  </a:cubicBezTo>
                  <a:cubicBezTo>
                    <a:pt x="0" y="19"/>
                    <a:pt x="0" y="19"/>
                    <a:pt x="0" y="18"/>
                  </a:cubicBezTo>
                  <a:cubicBezTo>
                    <a:pt x="0" y="19"/>
                    <a:pt x="0" y="19"/>
                    <a:pt x="0" y="19"/>
                  </a:cubicBezTo>
                  <a:cubicBezTo>
                    <a:pt x="0" y="27"/>
                    <a:pt x="2" y="35"/>
                    <a:pt x="6" y="41"/>
                  </a:cubicBezTo>
                  <a:cubicBezTo>
                    <a:pt x="10" y="48"/>
                    <a:pt x="16" y="53"/>
                    <a:pt x="23" y="57"/>
                  </a:cubicBezTo>
                  <a:cubicBezTo>
                    <a:pt x="29" y="61"/>
                    <a:pt x="37" y="63"/>
                    <a:pt x="45" y="63"/>
                  </a:cubicBezTo>
                  <a:cubicBezTo>
                    <a:pt x="53" y="63"/>
                    <a:pt x="60" y="61"/>
                    <a:pt x="67" y="57"/>
                  </a:cubicBezTo>
                  <a:cubicBezTo>
                    <a:pt x="74" y="53"/>
                    <a:pt x="79" y="48"/>
                    <a:pt x="83" y="41"/>
                  </a:cubicBezTo>
                  <a:cubicBezTo>
                    <a:pt x="87" y="35"/>
                    <a:pt x="90" y="27"/>
                    <a:pt x="90" y="19"/>
                  </a:cubicBezTo>
                  <a:cubicBezTo>
                    <a:pt x="90" y="12"/>
                    <a:pt x="89" y="6"/>
                    <a:pt x="86" y="0"/>
                  </a:cubicBezTo>
                </a:path>
              </a:pathLst>
            </a:custGeom>
            <a:solidFill>
              <a:srgbClr val="7DE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2" name="Freeform 26">
              <a:extLst>
                <a:ext uri="{FF2B5EF4-FFF2-40B4-BE49-F238E27FC236}">
                  <a16:creationId xmlns:a16="http://schemas.microsoft.com/office/drawing/2014/main" id="{E4627FA8-652B-AED3-FE93-ACC425078E79}"/>
                </a:ext>
              </a:extLst>
            </p:cNvPr>
            <p:cNvSpPr>
              <a:spLocks/>
            </p:cNvSpPr>
            <p:nvPr/>
          </p:nvSpPr>
          <p:spPr bwMode="auto">
            <a:xfrm>
              <a:off x="2658782" y="4917522"/>
              <a:ext cx="129173" cy="87152"/>
            </a:xfrm>
            <a:custGeom>
              <a:avLst/>
              <a:gdLst>
                <a:gd name="T0" fmla="*/ 122 w 125"/>
                <a:gd name="T1" fmla="*/ 0 h 83"/>
                <a:gd name="T2" fmla="*/ 122 w 125"/>
                <a:gd name="T3" fmla="*/ 0 h 83"/>
                <a:gd name="T4" fmla="*/ 122 w 125"/>
                <a:gd name="T5" fmla="*/ 0 h 83"/>
                <a:gd name="T6" fmla="*/ 103 w 125"/>
                <a:gd name="T7" fmla="*/ 0 h 83"/>
                <a:gd name="T8" fmla="*/ 104 w 125"/>
                <a:gd name="T9" fmla="*/ 3 h 83"/>
                <a:gd name="T10" fmla="*/ 108 w 125"/>
                <a:gd name="T11" fmla="*/ 22 h 83"/>
                <a:gd name="T12" fmla="*/ 101 w 125"/>
                <a:gd name="T13" fmla="*/ 44 h 83"/>
                <a:gd name="T14" fmla="*/ 85 w 125"/>
                <a:gd name="T15" fmla="*/ 60 h 83"/>
                <a:gd name="T16" fmla="*/ 63 w 125"/>
                <a:gd name="T17" fmla="*/ 66 h 83"/>
                <a:gd name="T18" fmla="*/ 41 w 125"/>
                <a:gd name="T19" fmla="*/ 60 h 83"/>
                <a:gd name="T20" fmla="*/ 24 w 125"/>
                <a:gd name="T21" fmla="*/ 44 h 83"/>
                <a:gd name="T22" fmla="*/ 18 w 125"/>
                <a:gd name="T23" fmla="*/ 22 h 83"/>
                <a:gd name="T24" fmla="*/ 18 w 125"/>
                <a:gd name="T25" fmla="*/ 21 h 83"/>
                <a:gd name="T26" fmla="*/ 23 w 125"/>
                <a:gd name="T27" fmla="*/ 0 h 83"/>
                <a:gd name="T28" fmla="*/ 4 w 125"/>
                <a:gd name="T29" fmla="*/ 0 h 83"/>
                <a:gd name="T30" fmla="*/ 4 w 125"/>
                <a:gd name="T31" fmla="*/ 0 h 83"/>
                <a:gd name="T32" fmla="*/ 4 w 125"/>
                <a:gd name="T33" fmla="*/ 0 h 83"/>
                <a:gd name="T34" fmla="*/ 1 w 125"/>
                <a:gd name="T35" fmla="*/ 27 h 83"/>
                <a:gd name="T36" fmla="*/ 9 w 125"/>
                <a:gd name="T37" fmla="*/ 52 h 83"/>
                <a:gd name="T38" fmla="*/ 27 w 125"/>
                <a:gd name="T39" fmla="*/ 72 h 83"/>
                <a:gd name="T40" fmla="*/ 52 w 125"/>
                <a:gd name="T41" fmla="*/ 82 h 83"/>
                <a:gd name="T42" fmla="*/ 63 w 125"/>
                <a:gd name="T43" fmla="*/ 83 h 83"/>
                <a:gd name="T44" fmla="*/ 79 w 125"/>
                <a:gd name="T45" fmla="*/ 81 h 83"/>
                <a:gd name="T46" fmla="*/ 103 w 125"/>
                <a:gd name="T47" fmla="*/ 69 h 83"/>
                <a:gd name="T48" fmla="*/ 119 w 125"/>
                <a:gd name="T49" fmla="*/ 47 h 83"/>
                <a:gd name="T50" fmla="*/ 125 w 125"/>
                <a:gd name="T51" fmla="*/ 21 h 83"/>
                <a:gd name="T52" fmla="*/ 122 w 125"/>
                <a:gd name="T5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83">
                  <a:moveTo>
                    <a:pt x="122" y="0"/>
                  </a:moveTo>
                  <a:cubicBezTo>
                    <a:pt x="122" y="0"/>
                    <a:pt x="122" y="0"/>
                    <a:pt x="122" y="0"/>
                  </a:cubicBezTo>
                  <a:cubicBezTo>
                    <a:pt x="122" y="0"/>
                    <a:pt x="122" y="0"/>
                    <a:pt x="122" y="0"/>
                  </a:cubicBezTo>
                  <a:cubicBezTo>
                    <a:pt x="103" y="0"/>
                    <a:pt x="103" y="0"/>
                    <a:pt x="103" y="0"/>
                  </a:cubicBezTo>
                  <a:cubicBezTo>
                    <a:pt x="103" y="1"/>
                    <a:pt x="104" y="2"/>
                    <a:pt x="104" y="3"/>
                  </a:cubicBezTo>
                  <a:cubicBezTo>
                    <a:pt x="107" y="9"/>
                    <a:pt x="108" y="15"/>
                    <a:pt x="108" y="22"/>
                  </a:cubicBezTo>
                  <a:cubicBezTo>
                    <a:pt x="108" y="30"/>
                    <a:pt x="105" y="38"/>
                    <a:pt x="101" y="44"/>
                  </a:cubicBezTo>
                  <a:cubicBezTo>
                    <a:pt x="97" y="51"/>
                    <a:pt x="92" y="56"/>
                    <a:pt x="85" y="60"/>
                  </a:cubicBezTo>
                  <a:cubicBezTo>
                    <a:pt x="78" y="64"/>
                    <a:pt x="71" y="66"/>
                    <a:pt x="63" y="66"/>
                  </a:cubicBezTo>
                  <a:cubicBezTo>
                    <a:pt x="55" y="66"/>
                    <a:pt x="47" y="64"/>
                    <a:pt x="41" y="60"/>
                  </a:cubicBezTo>
                  <a:cubicBezTo>
                    <a:pt x="34" y="56"/>
                    <a:pt x="28" y="51"/>
                    <a:pt x="24" y="44"/>
                  </a:cubicBezTo>
                  <a:cubicBezTo>
                    <a:pt x="20" y="38"/>
                    <a:pt x="18" y="30"/>
                    <a:pt x="18" y="22"/>
                  </a:cubicBezTo>
                  <a:cubicBezTo>
                    <a:pt x="18" y="22"/>
                    <a:pt x="18" y="22"/>
                    <a:pt x="18" y="21"/>
                  </a:cubicBezTo>
                  <a:cubicBezTo>
                    <a:pt x="18" y="14"/>
                    <a:pt x="19" y="6"/>
                    <a:pt x="23" y="0"/>
                  </a:cubicBezTo>
                  <a:cubicBezTo>
                    <a:pt x="4" y="0"/>
                    <a:pt x="4" y="0"/>
                    <a:pt x="4" y="0"/>
                  </a:cubicBezTo>
                  <a:cubicBezTo>
                    <a:pt x="4" y="0"/>
                    <a:pt x="4" y="0"/>
                    <a:pt x="4" y="0"/>
                  </a:cubicBezTo>
                  <a:cubicBezTo>
                    <a:pt x="4" y="0"/>
                    <a:pt x="4" y="0"/>
                    <a:pt x="4" y="0"/>
                  </a:cubicBezTo>
                  <a:cubicBezTo>
                    <a:pt x="1" y="8"/>
                    <a:pt x="0" y="17"/>
                    <a:pt x="1" y="27"/>
                  </a:cubicBezTo>
                  <a:cubicBezTo>
                    <a:pt x="2" y="36"/>
                    <a:pt x="4" y="44"/>
                    <a:pt x="9" y="52"/>
                  </a:cubicBezTo>
                  <a:cubicBezTo>
                    <a:pt x="14" y="60"/>
                    <a:pt x="20" y="67"/>
                    <a:pt x="27" y="72"/>
                  </a:cubicBezTo>
                  <a:cubicBezTo>
                    <a:pt x="35" y="77"/>
                    <a:pt x="43" y="81"/>
                    <a:pt x="52" y="82"/>
                  </a:cubicBezTo>
                  <a:cubicBezTo>
                    <a:pt x="56" y="83"/>
                    <a:pt x="59" y="83"/>
                    <a:pt x="63" y="83"/>
                  </a:cubicBezTo>
                  <a:cubicBezTo>
                    <a:pt x="68" y="83"/>
                    <a:pt x="74" y="83"/>
                    <a:pt x="79" y="81"/>
                  </a:cubicBezTo>
                  <a:cubicBezTo>
                    <a:pt x="88" y="79"/>
                    <a:pt x="96" y="74"/>
                    <a:pt x="103" y="69"/>
                  </a:cubicBezTo>
                  <a:cubicBezTo>
                    <a:pt x="110" y="63"/>
                    <a:pt x="115" y="55"/>
                    <a:pt x="119" y="47"/>
                  </a:cubicBezTo>
                  <a:cubicBezTo>
                    <a:pt x="123" y="39"/>
                    <a:pt x="125" y="30"/>
                    <a:pt x="125" y="21"/>
                  </a:cubicBezTo>
                  <a:cubicBezTo>
                    <a:pt x="125" y="13"/>
                    <a:pt x="124" y="6"/>
                    <a:pt x="122" y="0"/>
                  </a:cubicBezTo>
                </a:path>
              </a:pathLst>
            </a:custGeom>
            <a:solidFill>
              <a:srgbClr val="3BC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3" name="Freeform 27">
              <a:extLst>
                <a:ext uri="{FF2B5EF4-FFF2-40B4-BE49-F238E27FC236}">
                  <a16:creationId xmlns:a16="http://schemas.microsoft.com/office/drawing/2014/main" id="{BA8781B2-8766-21E4-1A78-AE17C01FC921}"/>
                </a:ext>
              </a:extLst>
            </p:cNvPr>
            <p:cNvSpPr>
              <a:spLocks/>
            </p:cNvSpPr>
            <p:nvPr/>
          </p:nvSpPr>
          <p:spPr bwMode="auto">
            <a:xfrm>
              <a:off x="2661895" y="4917522"/>
              <a:ext cx="20232"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4BDF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4" name="Freeform 28">
              <a:extLst>
                <a:ext uri="{FF2B5EF4-FFF2-40B4-BE49-F238E27FC236}">
                  <a16:creationId xmlns:a16="http://schemas.microsoft.com/office/drawing/2014/main" id="{64A62148-1A10-C68F-9318-1E060676776B}"/>
                </a:ext>
              </a:extLst>
            </p:cNvPr>
            <p:cNvSpPr>
              <a:spLocks/>
            </p:cNvSpPr>
            <p:nvPr/>
          </p:nvSpPr>
          <p:spPr bwMode="auto">
            <a:xfrm>
              <a:off x="2766167" y="4917522"/>
              <a:ext cx="18676"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4BDF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8" name="Straight Connector 7">
            <a:extLst>
              <a:ext uri="{FF2B5EF4-FFF2-40B4-BE49-F238E27FC236}">
                <a16:creationId xmlns:a16="http://schemas.microsoft.com/office/drawing/2014/main" id="{51CE97EB-B394-DB2A-B268-FCA01C984FC1}"/>
              </a:ext>
              <a:ext uri="{C183D7F6-B498-43B3-948B-1728B52AA6E4}">
                <adec:decorative xmlns:adec="http://schemas.microsoft.com/office/drawing/2017/decorative" val="1"/>
              </a:ext>
            </a:extLst>
          </p:cNvPr>
          <p:cNvCxnSpPr>
            <a:cxnSpLocks/>
            <a:stCxn id="59" idx="0"/>
            <a:endCxn id="27" idx="4"/>
          </p:cNvCxnSpPr>
          <p:nvPr/>
        </p:nvCxnSpPr>
        <p:spPr>
          <a:xfrm flipV="1">
            <a:off x="1959863" y="3954624"/>
            <a:ext cx="1" cy="675124"/>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9" name="TextBox 58">
            <a:extLst>
              <a:ext uri="{FF2B5EF4-FFF2-40B4-BE49-F238E27FC236}">
                <a16:creationId xmlns:a16="http://schemas.microsoft.com/office/drawing/2014/main" id="{D4DFC24D-063F-A0DC-86D3-6D7FF40D89F2}"/>
              </a:ext>
            </a:extLst>
          </p:cNvPr>
          <p:cNvSpPr txBox="1"/>
          <p:nvPr/>
        </p:nvSpPr>
        <p:spPr>
          <a:xfrm>
            <a:off x="300190" y="4629748"/>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Category Manager</a:t>
            </a:r>
          </a:p>
        </p:txBody>
      </p:sp>
      <p:sp>
        <p:nvSpPr>
          <p:cNvPr id="58" name="Rectangle: Rounded Corners 57">
            <a:extLst>
              <a:ext uri="{FF2B5EF4-FFF2-40B4-BE49-F238E27FC236}">
                <a16:creationId xmlns:a16="http://schemas.microsoft.com/office/drawing/2014/main" id="{DB572AE5-863A-807E-EE31-20410F701DB8}"/>
              </a:ext>
              <a:ext uri="{C183D7F6-B498-43B3-948B-1728B52AA6E4}">
                <adec:decorative xmlns:adec="http://schemas.microsoft.com/office/drawing/2017/decorative" val="1"/>
              </a:ext>
            </a:extLst>
          </p:cNvPr>
          <p:cNvSpPr/>
          <p:nvPr/>
        </p:nvSpPr>
        <p:spPr bwMode="auto">
          <a:xfrm>
            <a:off x="300190" y="5034215"/>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Automatically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generate or auto-complete</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category SKUs selections, volume allocations</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and price points,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analyzing customer trends</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and calling out shopping insights</a:t>
            </a:r>
          </a:p>
        </p:txBody>
      </p:sp>
      <p:sp>
        <p:nvSpPr>
          <p:cNvPr id="2055" name="TextBox 2054">
            <a:extLst>
              <a:ext uri="{FF2B5EF4-FFF2-40B4-BE49-F238E27FC236}">
                <a16:creationId xmlns:a16="http://schemas.microsoft.com/office/drawing/2014/main" id="{45F13659-755F-5280-86DA-74A254309A67}"/>
              </a:ext>
            </a:extLst>
          </p:cNvPr>
          <p:cNvSpPr txBox="1"/>
          <p:nvPr/>
        </p:nvSpPr>
        <p:spPr>
          <a:xfrm>
            <a:off x="3058630" y="1863831"/>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Demand Planner</a:t>
            </a:r>
          </a:p>
        </p:txBody>
      </p:sp>
      <p:sp>
        <p:nvSpPr>
          <p:cNvPr id="2052" name="Rectangle: Rounded Corners 2051">
            <a:extLst>
              <a:ext uri="{FF2B5EF4-FFF2-40B4-BE49-F238E27FC236}">
                <a16:creationId xmlns:a16="http://schemas.microsoft.com/office/drawing/2014/main" id="{10D6E2D8-3790-A91E-B077-CE9942050103}"/>
              </a:ext>
              <a:ext uri="{C183D7F6-B498-43B3-948B-1728B52AA6E4}">
                <adec:decorative xmlns:adec="http://schemas.microsoft.com/office/drawing/2017/decorative" val="1"/>
              </a:ext>
            </a:extLst>
          </p:cNvPr>
          <p:cNvSpPr/>
          <p:nvPr/>
        </p:nvSpPr>
        <p:spPr bwMode="auto">
          <a:xfrm>
            <a:off x="3058630" y="2284387"/>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Automate inventory management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by analyzing past orders and customer preferences—</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predict future demand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and suggest in stock product similarities </a:t>
            </a:r>
          </a:p>
        </p:txBody>
      </p:sp>
      <p:cxnSp>
        <p:nvCxnSpPr>
          <p:cNvPr id="11" name="Straight Connector 10">
            <a:extLst>
              <a:ext uri="{FF2B5EF4-FFF2-40B4-BE49-F238E27FC236}">
                <a16:creationId xmlns:a16="http://schemas.microsoft.com/office/drawing/2014/main" id="{38B49493-867D-8B93-7950-7A5179C7284C}"/>
              </a:ext>
              <a:ext uri="{C183D7F6-B498-43B3-948B-1728B52AA6E4}">
                <adec:decorative xmlns:adec="http://schemas.microsoft.com/office/drawing/2017/decorative" val="1"/>
              </a:ext>
            </a:extLst>
          </p:cNvPr>
          <p:cNvCxnSpPr>
            <a:cxnSpLocks/>
            <a:stCxn id="24" idx="0"/>
            <a:endCxn id="2052" idx="2"/>
          </p:cNvCxnSpPr>
          <p:nvPr/>
        </p:nvCxnSpPr>
        <p:spPr>
          <a:xfrm flipV="1">
            <a:off x="4718303" y="3115384"/>
            <a:ext cx="0" cy="198860"/>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useBgFill="1">
        <p:nvSpPr>
          <p:cNvPr id="24" name="Oval 23">
            <a:extLst>
              <a:ext uri="{FF2B5EF4-FFF2-40B4-BE49-F238E27FC236}">
                <a16:creationId xmlns:a16="http://schemas.microsoft.com/office/drawing/2014/main" id="{26D1B887-8DCC-657A-8D43-08AF2DB3D43D}"/>
              </a:ext>
              <a:ext uri="{C183D7F6-B498-43B3-948B-1728B52AA6E4}">
                <adec:decorative xmlns:adec="http://schemas.microsoft.com/office/drawing/2017/decorative" val="1"/>
              </a:ext>
            </a:extLst>
          </p:cNvPr>
          <p:cNvSpPr>
            <a:spLocks/>
          </p:cNvSpPr>
          <p:nvPr/>
        </p:nvSpPr>
        <p:spPr bwMode="auto">
          <a:xfrm>
            <a:off x="4170974" y="3314244"/>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3" name="IoT 1" descr="IoT, create safer cities">
            <a:extLst>
              <a:ext uri="{FF2B5EF4-FFF2-40B4-BE49-F238E27FC236}">
                <a16:creationId xmlns:a16="http://schemas.microsoft.com/office/drawing/2014/main" id="{72011444-BD4C-DCE9-B164-BCF30F28E445}"/>
              </a:ext>
            </a:extLst>
          </p:cNvPr>
          <p:cNvGrpSpPr/>
          <p:nvPr/>
        </p:nvGrpSpPr>
        <p:grpSpPr>
          <a:xfrm>
            <a:off x="4511139" y="3646207"/>
            <a:ext cx="414328" cy="414328"/>
            <a:chOff x="1582112" y="4866766"/>
            <a:chExt cx="414328" cy="414328"/>
          </a:xfrm>
        </p:grpSpPr>
        <p:sp>
          <p:nvSpPr>
            <p:cNvPr id="4" name="Freeform 29">
              <a:extLst>
                <a:ext uri="{FF2B5EF4-FFF2-40B4-BE49-F238E27FC236}">
                  <a16:creationId xmlns:a16="http://schemas.microsoft.com/office/drawing/2014/main" id="{39B493F9-2178-A890-2BF1-DAE6716633B4}"/>
                </a:ext>
              </a:extLst>
            </p:cNvPr>
            <p:cNvSpPr>
              <a:spLocks/>
            </p:cNvSpPr>
            <p:nvPr/>
          </p:nvSpPr>
          <p:spPr bwMode="auto">
            <a:xfrm>
              <a:off x="1886829" y="5083795"/>
              <a:ext cx="65766" cy="197299"/>
            </a:xfrm>
            <a:custGeom>
              <a:avLst/>
              <a:gdLst>
                <a:gd name="T0" fmla="*/ 89 w 89"/>
                <a:gd name="T1" fmla="*/ 0 h 268"/>
                <a:gd name="T2" fmla="*/ 89 w 89"/>
                <a:gd name="T3" fmla="*/ 164 h 268"/>
                <a:gd name="T4" fmla="*/ 79 w 89"/>
                <a:gd name="T5" fmla="*/ 168 h 268"/>
                <a:gd name="T6" fmla="*/ 74 w 89"/>
                <a:gd name="T7" fmla="*/ 178 h 268"/>
                <a:gd name="T8" fmla="*/ 79 w 89"/>
                <a:gd name="T9" fmla="*/ 189 h 268"/>
                <a:gd name="T10" fmla="*/ 89 w 89"/>
                <a:gd name="T11" fmla="*/ 193 h 268"/>
                <a:gd name="T12" fmla="*/ 89 w 89"/>
                <a:gd name="T13" fmla="*/ 268 h 268"/>
                <a:gd name="T14" fmla="*/ 0 w 89"/>
                <a:gd name="T15" fmla="*/ 268 h 268"/>
                <a:gd name="T16" fmla="*/ 0 w 89"/>
                <a:gd name="T17" fmla="*/ 0 h 268"/>
                <a:gd name="T18" fmla="*/ 89 w 89"/>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268">
                  <a:moveTo>
                    <a:pt x="89" y="0"/>
                  </a:moveTo>
                  <a:cubicBezTo>
                    <a:pt x="89" y="164"/>
                    <a:pt x="89" y="164"/>
                    <a:pt x="89" y="164"/>
                  </a:cubicBezTo>
                  <a:cubicBezTo>
                    <a:pt x="85" y="164"/>
                    <a:pt x="82" y="165"/>
                    <a:pt x="79" y="168"/>
                  </a:cubicBezTo>
                  <a:cubicBezTo>
                    <a:pt x="76" y="171"/>
                    <a:pt x="74" y="174"/>
                    <a:pt x="74" y="178"/>
                  </a:cubicBezTo>
                  <a:cubicBezTo>
                    <a:pt x="74" y="182"/>
                    <a:pt x="76" y="186"/>
                    <a:pt x="79" y="189"/>
                  </a:cubicBezTo>
                  <a:cubicBezTo>
                    <a:pt x="82" y="192"/>
                    <a:pt x="85" y="193"/>
                    <a:pt x="89" y="193"/>
                  </a:cubicBezTo>
                  <a:cubicBezTo>
                    <a:pt x="89" y="268"/>
                    <a:pt x="89" y="268"/>
                    <a:pt x="89" y="268"/>
                  </a:cubicBezTo>
                  <a:cubicBezTo>
                    <a:pt x="0" y="268"/>
                    <a:pt x="0" y="268"/>
                    <a:pt x="0" y="268"/>
                  </a:cubicBezTo>
                  <a:cubicBezTo>
                    <a:pt x="0" y="0"/>
                    <a:pt x="0" y="0"/>
                    <a:pt x="0" y="0"/>
                  </a:cubicBezTo>
                  <a:lnTo>
                    <a:pt x="89"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6" name="Freeform 30">
              <a:extLst>
                <a:ext uri="{FF2B5EF4-FFF2-40B4-BE49-F238E27FC236}">
                  <a16:creationId xmlns:a16="http://schemas.microsoft.com/office/drawing/2014/main" id="{31D89451-7A79-F7C3-188C-FDCD346957EF}"/>
                </a:ext>
              </a:extLst>
            </p:cNvPr>
            <p:cNvSpPr>
              <a:spLocks/>
            </p:cNvSpPr>
            <p:nvPr/>
          </p:nvSpPr>
          <p:spPr bwMode="auto">
            <a:xfrm>
              <a:off x="1582112" y="4866766"/>
              <a:ext cx="414328" cy="206068"/>
            </a:xfrm>
            <a:custGeom>
              <a:avLst/>
              <a:gdLst>
                <a:gd name="T0" fmla="*/ 282 w 565"/>
                <a:gd name="T1" fmla="*/ 0 h 282"/>
                <a:gd name="T2" fmla="*/ 0 w 565"/>
                <a:gd name="T3" fmla="*/ 282 h 282"/>
                <a:gd name="T4" fmla="*/ 59 w 565"/>
                <a:gd name="T5" fmla="*/ 282 h 282"/>
                <a:gd name="T6" fmla="*/ 125 w 565"/>
                <a:gd name="T7" fmla="*/ 125 h 282"/>
                <a:gd name="T8" fmla="*/ 282 w 565"/>
                <a:gd name="T9" fmla="*/ 59 h 282"/>
                <a:gd name="T10" fmla="*/ 440 w 565"/>
                <a:gd name="T11" fmla="*/ 125 h 282"/>
                <a:gd name="T12" fmla="*/ 505 w 565"/>
                <a:gd name="T13" fmla="*/ 282 h 282"/>
                <a:gd name="T14" fmla="*/ 565 w 565"/>
                <a:gd name="T15" fmla="*/ 282 h 282"/>
                <a:gd name="T16" fmla="*/ 282 w 565"/>
                <a:gd name="T1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282">
                  <a:moveTo>
                    <a:pt x="282" y="0"/>
                  </a:moveTo>
                  <a:cubicBezTo>
                    <a:pt x="126" y="0"/>
                    <a:pt x="0" y="126"/>
                    <a:pt x="0" y="282"/>
                  </a:cubicBezTo>
                  <a:cubicBezTo>
                    <a:pt x="59" y="282"/>
                    <a:pt x="59" y="282"/>
                    <a:pt x="59" y="282"/>
                  </a:cubicBezTo>
                  <a:cubicBezTo>
                    <a:pt x="59" y="223"/>
                    <a:pt x="83" y="166"/>
                    <a:pt x="125" y="125"/>
                  </a:cubicBezTo>
                  <a:cubicBezTo>
                    <a:pt x="166" y="83"/>
                    <a:pt x="223" y="59"/>
                    <a:pt x="282" y="59"/>
                  </a:cubicBezTo>
                  <a:cubicBezTo>
                    <a:pt x="341" y="59"/>
                    <a:pt x="398" y="83"/>
                    <a:pt x="440" y="125"/>
                  </a:cubicBezTo>
                  <a:cubicBezTo>
                    <a:pt x="482" y="166"/>
                    <a:pt x="505" y="223"/>
                    <a:pt x="505" y="282"/>
                  </a:cubicBezTo>
                  <a:cubicBezTo>
                    <a:pt x="565" y="282"/>
                    <a:pt x="565" y="282"/>
                    <a:pt x="565" y="282"/>
                  </a:cubicBezTo>
                  <a:cubicBezTo>
                    <a:pt x="565" y="126"/>
                    <a:pt x="438" y="0"/>
                    <a:pt x="282"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F2D6FBA9-4668-DADB-ADF6-C95F92F8700E}"/>
                </a:ext>
              </a:extLst>
            </p:cNvPr>
            <p:cNvSpPr>
              <a:spLocks noChangeArrowheads="1"/>
            </p:cNvSpPr>
            <p:nvPr/>
          </p:nvSpPr>
          <p:spPr bwMode="auto">
            <a:xfrm>
              <a:off x="1800237" y="5061873"/>
              <a:ext cx="43844" cy="2192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A5452E3D-A1C3-6868-0F75-FAFF88A1E94D}"/>
                </a:ext>
              </a:extLst>
            </p:cNvPr>
            <p:cNvSpPr>
              <a:spLocks noChangeArrowheads="1"/>
            </p:cNvSpPr>
            <p:nvPr/>
          </p:nvSpPr>
          <p:spPr bwMode="auto">
            <a:xfrm>
              <a:off x="1668704" y="5127639"/>
              <a:ext cx="65766" cy="2192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05DF0037-2DF8-1BCA-7426-996472F1A135}"/>
                </a:ext>
              </a:extLst>
            </p:cNvPr>
            <p:cNvSpPr>
              <a:spLocks noChangeArrowheads="1"/>
            </p:cNvSpPr>
            <p:nvPr/>
          </p:nvSpPr>
          <p:spPr bwMode="auto">
            <a:xfrm>
              <a:off x="1668704" y="5171483"/>
              <a:ext cx="65766" cy="2192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A88A9376-0B4E-1C2E-4250-CD48F7672A4D}"/>
                </a:ext>
              </a:extLst>
            </p:cNvPr>
            <p:cNvSpPr>
              <a:spLocks noChangeArrowheads="1"/>
            </p:cNvSpPr>
            <p:nvPr/>
          </p:nvSpPr>
          <p:spPr bwMode="auto">
            <a:xfrm>
              <a:off x="1668704" y="5214231"/>
              <a:ext cx="65766" cy="2192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3" name="Freeform 35">
              <a:extLst>
                <a:ext uri="{FF2B5EF4-FFF2-40B4-BE49-F238E27FC236}">
                  <a16:creationId xmlns:a16="http://schemas.microsoft.com/office/drawing/2014/main" id="{FA1FD0B7-5A66-9F02-000B-76AB30DF6801}"/>
                </a:ext>
              </a:extLst>
            </p:cNvPr>
            <p:cNvSpPr>
              <a:spLocks noEditPoints="1"/>
            </p:cNvSpPr>
            <p:nvPr/>
          </p:nvSpPr>
          <p:spPr bwMode="auto">
            <a:xfrm>
              <a:off x="1624860" y="4975281"/>
              <a:ext cx="261970" cy="305813"/>
            </a:xfrm>
            <a:custGeom>
              <a:avLst/>
              <a:gdLst>
                <a:gd name="T0" fmla="*/ 60 w 239"/>
                <a:gd name="T1" fmla="*/ 0 h 279"/>
                <a:gd name="T2" fmla="*/ 60 w 239"/>
                <a:gd name="T3" fmla="*/ 99 h 279"/>
                <a:gd name="T4" fmla="*/ 0 w 239"/>
                <a:gd name="T5" fmla="*/ 99 h 279"/>
                <a:gd name="T6" fmla="*/ 0 w 239"/>
                <a:gd name="T7" fmla="*/ 279 h 279"/>
                <a:gd name="T8" fmla="*/ 239 w 239"/>
                <a:gd name="T9" fmla="*/ 279 h 279"/>
                <a:gd name="T10" fmla="*/ 239 w 239"/>
                <a:gd name="T11" fmla="*/ 0 h 279"/>
                <a:gd name="T12" fmla="*/ 60 w 239"/>
                <a:gd name="T13" fmla="*/ 0 h 279"/>
                <a:gd name="T14" fmla="*/ 120 w 239"/>
                <a:gd name="T15" fmla="*/ 259 h 279"/>
                <a:gd name="T16" fmla="*/ 20 w 239"/>
                <a:gd name="T17" fmla="*/ 259 h 279"/>
                <a:gd name="T18" fmla="*/ 20 w 239"/>
                <a:gd name="T19" fmla="*/ 120 h 279"/>
                <a:gd name="T20" fmla="*/ 120 w 239"/>
                <a:gd name="T21" fmla="*/ 120 h 279"/>
                <a:gd name="T22" fmla="*/ 120 w 239"/>
                <a:gd name="T23" fmla="*/ 259 h 279"/>
                <a:gd name="T24" fmla="*/ 139 w 239"/>
                <a:gd name="T25" fmla="*/ 79 h 279"/>
                <a:gd name="T26" fmla="*/ 100 w 239"/>
                <a:gd name="T27" fmla="*/ 79 h 279"/>
                <a:gd name="T28" fmla="*/ 100 w 239"/>
                <a:gd name="T29" fmla="*/ 40 h 279"/>
                <a:gd name="T30" fmla="*/ 139 w 239"/>
                <a:gd name="T31" fmla="*/ 40 h 279"/>
                <a:gd name="T32" fmla="*/ 139 w 239"/>
                <a:gd name="T33" fmla="*/ 79 h 279"/>
                <a:gd name="T34" fmla="*/ 200 w 239"/>
                <a:gd name="T35" fmla="*/ 259 h 279"/>
                <a:gd name="T36" fmla="*/ 160 w 239"/>
                <a:gd name="T37" fmla="*/ 259 h 279"/>
                <a:gd name="T38" fmla="*/ 160 w 239"/>
                <a:gd name="T39" fmla="*/ 218 h 279"/>
                <a:gd name="T40" fmla="*/ 200 w 239"/>
                <a:gd name="T41" fmla="*/ 218 h 279"/>
                <a:gd name="T42" fmla="*/ 200 w 239"/>
                <a:gd name="T43" fmla="*/ 259 h 279"/>
                <a:gd name="T44" fmla="*/ 200 w 239"/>
                <a:gd name="T45" fmla="*/ 199 h 279"/>
                <a:gd name="T46" fmla="*/ 160 w 239"/>
                <a:gd name="T47" fmla="*/ 199 h 279"/>
                <a:gd name="T48" fmla="*/ 160 w 239"/>
                <a:gd name="T49" fmla="*/ 159 h 279"/>
                <a:gd name="T50" fmla="*/ 200 w 239"/>
                <a:gd name="T51" fmla="*/ 159 h 279"/>
                <a:gd name="T52" fmla="*/ 200 w 239"/>
                <a:gd name="T53" fmla="*/ 199 h 279"/>
                <a:gd name="T54" fmla="*/ 200 w 239"/>
                <a:gd name="T55" fmla="*/ 139 h 279"/>
                <a:gd name="T56" fmla="*/ 160 w 239"/>
                <a:gd name="T57" fmla="*/ 139 h 279"/>
                <a:gd name="T58" fmla="*/ 160 w 239"/>
                <a:gd name="T59" fmla="*/ 99 h 279"/>
                <a:gd name="T60" fmla="*/ 200 w 239"/>
                <a:gd name="T61" fmla="*/ 99 h 279"/>
                <a:gd name="T62" fmla="*/ 200 w 239"/>
                <a:gd name="T63" fmla="*/ 139 h 279"/>
                <a:gd name="T64" fmla="*/ 200 w 239"/>
                <a:gd name="T65" fmla="*/ 79 h 279"/>
                <a:gd name="T66" fmla="*/ 160 w 239"/>
                <a:gd name="T67" fmla="*/ 79 h 279"/>
                <a:gd name="T68" fmla="*/ 160 w 239"/>
                <a:gd name="T69" fmla="*/ 40 h 279"/>
                <a:gd name="T70" fmla="*/ 200 w 239"/>
                <a:gd name="T71" fmla="*/ 40 h 279"/>
                <a:gd name="T72" fmla="*/ 200 w 239"/>
                <a:gd name="T73" fmla="*/ 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 h="279">
                  <a:moveTo>
                    <a:pt x="60" y="0"/>
                  </a:moveTo>
                  <a:lnTo>
                    <a:pt x="60" y="99"/>
                  </a:lnTo>
                  <a:lnTo>
                    <a:pt x="0" y="99"/>
                  </a:lnTo>
                  <a:lnTo>
                    <a:pt x="0" y="279"/>
                  </a:lnTo>
                  <a:lnTo>
                    <a:pt x="239" y="279"/>
                  </a:lnTo>
                  <a:lnTo>
                    <a:pt x="239" y="0"/>
                  </a:lnTo>
                  <a:lnTo>
                    <a:pt x="60" y="0"/>
                  </a:lnTo>
                  <a:close/>
                  <a:moveTo>
                    <a:pt x="120" y="259"/>
                  </a:moveTo>
                  <a:lnTo>
                    <a:pt x="20" y="259"/>
                  </a:lnTo>
                  <a:lnTo>
                    <a:pt x="20" y="120"/>
                  </a:lnTo>
                  <a:lnTo>
                    <a:pt x="120" y="120"/>
                  </a:lnTo>
                  <a:lnTo>
                    <a:pt x="120" y="259"/>
                  </a:lnTo>
                  <a:close/>
                  <a:moveTo>
                    <a:pt x="139" y="79"/>
                  </a:moveTo>
                  <a:lnTo>
                    <a:pt x="100" y="79"/>
                  </a:lnTo>
                  <a:lnTo>
                    <a:pt x="100" y="40"/>
                  </a:lnTo>
                  <a:lnTo>
                    <a:pt x="139" y="40"/>
                  </a:lnTo>
                  <a:lnTo>
                    <a:pt x="139" y="79"/>
                  </a:lnTo>
                  <a:close/>
                  <a:moveTo>
                    <a:pt x="200" y="259"/>
                  </a:moveTo>
                  <a:lnTo>
                    <a:pt x="160" y="259"/>
                  </a:lnTo>
                  <a:lnTo>
                    <a:pt x="160" y="218"/>
                  </a:lnTo>
                  <a:lnTo>
                    <a:pt x="200" y="218"/>
                  </a:lnTo>
                  <a:lnTo>
                    <a:pt x="200" y="259"/>
                  </a:lnTo>
                  <a:close/>
                  <a:moveTo>
                    <a:pt x="200" y="199"/>
                  </a:moveTo>
                  <a:lnTo>
                    <a:pt x="160" y="199"/>
                  </a:lnTo>
                  <a:lnTo>
                    <a:pt x="160" y="159"/>
                  </a:lnTo>
                  <a:lnTo>
                    <a:pt x="200" y="159"/>
                  </a:lnTo>
                  <a:lnTo>
                    <a:pt x="200" y="199"/>
                  </a:lnTo>
                  <a:close/>
                  <a:moveTo>
                    <a:pt x="200" y="139"/>
                  </a:moveTo>
                  <a:lnTo>
                    <a:pt x="160" y="139"/>
                  </a:lnTo>
                  <a:lnTo>
                    <a:pt x="160" y="99"/>
                  </a:lnTo>
                  <a:lnTo>
                    <a:pt x="200" y="99"/>
                  </a:lnTo>
                  <a:lnTo>
                    <a:pt x="200" y="139"/>
                  </a:lnTo>
                  <a:close/>
                  <a:moveTo>
                    <a:pt x="200" y="79"/>
                  </a:moveTo>
                  <a:lnTo>
                    <a:pt x="160" y="79"/>
                  </a:lnTo>
                  <a:lnTo>
                    <a:pt x="160" y="40"/>
                  </a:lnTo>
                  <a:lnTo>
                    <a:pt x="200" y="40"/>
                  </a:lnTo>
                  <a:lnTo>
                    <a:pt x="200" y="79"/>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5" name="Freeform 36">
              <a:extLst>
                <a:ext uri="{FF2B5EF4-FFF2-40B4-BE49-F238E27FC236}">
                  <a16:creationId xmlns:a16="http://schemas.microsoft.com/office/drawing/2014/main" id="{025D0A0B-2FCC-8C9A-959B-3DC86952D275}"/>
                </a:ext>
              </a:extLst>
            </p:cNvPr>
            <p:cNvSpPr>
              <a:spLocks noEditPoints="1"/>
            </p:cNvSpPr>
            <p:nvPr/>
          </p:nvSpPr>
          <p:spPr bwMode="auto">
            <a:xfrm>
              <a:off x="1919713" y="5181348"/>
              <a:ext cx="65766" cy="99746"/>
            </a:xfrm>
            <a:custGeom>
              <a:avLst/>
              <a:gdLst>
                <a:gd name="T0" fmla="*/ 90 w 90"/>
                <a:gd name="T1" fmla="*/ 45 h 135"/>
                <a:gd name="T2" fmla="*/ 83 w 90"/>
                <a:gd name="T3" fmla="*/ 22 h 135"/>
                <a:gd name="T4" fmla="*/ 66 w 90"/>
                <a:gd name="T5" fmla="*/ 6 h 135"/>
                <a:gd name="T6" fmla="*/ 42 w 90"/>
                <a:gd name="T7" fmla="*/ 1 h 135"/>
                <a:gd name="T8" fmla="*/ 19 w 90"/>
                <a:gd name="T9" fmla="*/ 9 h 135"/>
                <a:gd name="T10" fmla="*/ 4 w 90"/>
                <a:gd name="T11" fmla="*/ 28 h 135"/>
                <a:gd name="T12" fmla="*/ 1 w 90"/>
                <a:gd name="T13" fmla="*/ 52 h 135"/>
                <a:gd name="T14" fmla="*/ 11 w 90"/>
                <a:gd name="T15" fmla="*/ 74 h 135"/>
                <a:gd name="T16" fmla="*/ 30 w 90"/>
                <a:gd name="T17" fmla="*/ 87 h 135"/>
                <a:gd name="T18" fmla="*/ 30 w 90"/>
                <a:gd name="T19" fmla="*/ 135 h 135"/>
                <a:gd name="T20" fmla="*/ 60 w 90"/>
                <a:gd name="T21" fmla="*/ 135 h 135"/>
                <a:gd name="T22" fmla="*/ 60 w 90"/>
                <a:gd name="T23" fmla="*/ 87 h 135"/>
                <a:gd name="T24" fmla="*/ 82 w 90"/>
                <a:gd name="T25" fmla="*/ 71 h 135"/>
                <a:gd name="T26" fmla="*/ 90 w 90"/>
                <a:gd name="T27" fmla="*/ 45 h 135"/>
                <a:gd name="T28" fmla="*/ 45 w 90"/>
                <a:gd name="T29" fmla="*/ 60 h 135"/>
                <a:gd name="T30" fmla="*/ 37 w 90"/>
                <a:gd name="T31" fmla="*/ 58 h 135"/>
                <a:gd name="T32" fmla="*/ 32 w 90"/>
                <a:gd name="T33" fmla="*/ 51 h 135"/>
                <a:gd name="T34" fmla="*/ 31 w 90"/>
                <a:gd name="T35" fmla="*/ 42 h 135"/>
                <a:gd name="T36" fmla="*/ 35 w 90"/>
                <a:gd name="T37" fmla="*/ 35 h 135"/>
                <a:gd name="T38" fmla="*/ 42 w 90"/>
                <a:gd name="T39" fmla="*/ 31 h 135"/>
                <a:gd name="T40" fmla="*/ 51 w 90"/>
                <a:gd name="T41" fmla="*/ 32 h 135"/>
                <a:gd name="T42" fmla="*/ 58 w 90"/>
                <a:gd name="T43" fmla="*/ 37 h 135"/>
                <a:gd name="T44" fmla="*/ 60 w 90"/>
                <a:gd name="T45" fmla="*/ 45 h 135"/>
                <a:gd name="T46" fmla="*/ 56 w 90"/>
                <a:gd name="T47" fmla="*/ 56 h 135"/>
                <a:gd name="T48" fmla="*/ 45 w 90"/>
                <a:gd name="T49" fmla="*/ 6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135">
                  <a:moveTo>
                    <a:pt x="90" y="45"/>
                  </a:moveTo>
                  <a:cubicBezTo>
                    <a:pt x="90" y="37"/>
                    <a:pt x="88" y="29"/>
                    <a:pt x="83" y="22"/>
                  </a:cubicBezTo>
                  <a:cubicBezTo>
                    <a:pt x="79" y="15"/>
                    <a:pt x="73" y="10"/>
                    <a:pt x="66" y="6"/>
                  </a:cubicBezTo>
                  <a:cubicBezTo>
                    <a:pt x="58" y="2"/>
                    <a:pt x="50" y="0"/>
                    <a:pt x="42" y="1"/>
                  </a:cubicBezTo>
                  <a:cubicBezTo>
                    <a:pt x="34" y="1"/>
                    <a:pt x="26" y="4"/>
                    <a:pt x="19" y="9"/>
                  </a:cubicBezTo>
                  <a:cubicBezTo>
                    <a:pt x="13" y="14"/>
                    <a:pt x="8" y="20"/>
                    <a:pt x="4" y="28"/>
                  </a:cubicBezTo>
                  <a:cubicBezTo>
                    <a:pt x="1" y="35"/>
                    <a:pt x="0" y="43"/>
                    <a:pt x="1" y="52"/>
                  </a:cubicBezTo>
                  <a:cubicBezTo>
                    <a:pt x="2" y="60"/>
                    <a:pt x="6" y="67"/>
                    <a:pt x="11" y="74"/>
                  </a:cubicBezTo>
                  <a:cubicBezTo>
                    <a:pt x="16" y="80"/>
                    <a:pt x="23" y="85"/>
                    <a:pt x="30" y="87"/>
                  </a:cubicBezTo>
                  <a:cubicBezTo>
                    <a:pt x="30" y="135"/>
                    <a:pt x="30" y="135"/>
                    <a:pt x="30" y="135"/>
                  </a:cubicBezTo>
                  <a:cubicBezTo>
                    <a:pt x="60" y="135"/>
                    <a:pt x="60" y="135"/>
                    <a:pt x="60" y="135"/>
                  </a:cubicBezTo>
                  <a:cubicBezTo>
                    <a:pt x="60" y="87"/>
                    <a:pt x="60" y="87"/>
                    <a:pt x="60" y="87"/>
                  </a:cubicBezTo>
                  <a:cubicBezTo>
                    <a:pt x="69" y="84"/>
                    <a:pt x="76" y="79"/>
                    <a:pt x="82" y="71"/>
                  </a:cubicBezTo>
                  <a:cubicBezTo>
                    <a:pt x="87" y="64"/>
                    <a:pt x="90" y="55"/>
                    <a:pt x="90" y="45"/>
                  </a:cubicBezTo>
                  <a:close/>
                  <a:moveTo>
                    <a:pt x="45" y="60"/>
                  </a:moveTo>
                  <a:cubicBezTo>
                    <a:pt x="42" y="60"/>
                    <a:pt x="39" y="59"/>
                    <a:pt x="37" y="58"/>
                  </a:cubicBezTo>
                  <a:cubicBezTo>
                    <a:pt x="35" y="56"/>
                    <a:pt x="33" y="54"/>
                    <a:pt x="32" y="51"/>
                  </a:cubicBezTo>
                  <a:cubicBezTo>
                    <a:pt x="30" y="48"/>
                    <a:pt x="30" y="45"/>
                    <a:pt x="31" y="42"/>
                  </a:cubicBezTo>
                  <a:cubicBezTo>
                    <a:pt x="31" y="40"/>
                    <a:pt x="33" y="37"/>
                    <a:pt x="35" y="35"/>
                  </a:cubicBezTo>
                  <a:cubicBezTo>
                    <a:pt x="37" y="33"/>
                    <a:pt x="39" y="31"/>
                    <a:pt x="42" y="31"/>
                  </a:cubicBezTo>
                  <a:cubicBezTo>
                    <a:pt x="45" y="30"/>
                    <a:pt x="48" y="31"/>
                    <a:pt x="51" y="32"/>
                  </a:cubicBezTo>
                  <a:cubicBezTo>
                    <a:pt x="54" y="33"/>
                    <a:pt x="56" y="35"/>
                    <a:pt x="58" y="37"/>
                  </a:cubicBezTo>
                  <a:cubicBezTo>
                    <a:pt x="59" y="40"/>
                    <a:pt x="60" y="42"/>
                    <a:pt x="60" y="45"/>
                  </a:cubicBezTo>
                  <a:cubicBezTo>
                    <a:pt x="60" y="49"/>
                    <a:pt x="59" y="53"/>
                    <a:pt x="56" y="56"/>
                  </a:cubicBezTo>
                  <a:cubicBezTo>
                    <a:pt x="53" y="59"/>
                    <a:pt x="49" y="60"/>
                    <a:pt x="45" y="6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sp>
        <p:nvSpPr>
          <p:cNvPr id="47" name="TextBox 46">
            <a:extLst>
              <a:ext uri="{FF2B5EF4-FFF2-40B4-BE49-F238E27FC236}">
                <a16:creationId xmlns:a16="http://schemas.microsoft.com/office/drawing/2014/main" id="{14224203-4D35-353C-D6BA-438B76B7C6A6}"/>
              </a:ext>
            </a:extLst>
          </p:cNvPr>
          <p:cNvSpPr txBox="1"/>
          <p:nvPr/>
        </p:nvSpPr>
        <p:spPr>
          <a:xfrm>
            <a:off x="3662171" y="4392509"/>
            <a:ext cx="2112264" cy="661720"/>
          </a:xfrm>
          <a:prstGeom prst="rect">
            <a:avLst/>
          </a:prstGeom>
          <a:noFill/>
        </p:spPr>
        <p:txBody>
          <a:bodyPr wrap="square" lIns="0" tIns="182880" rIns="0">
            <a:spAutoFit/>
          </a:bodyPr>
          <a:lstStyle>
            <a:defPPr>
              <a:defRPr lang="en-US"/>
            </a:def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Headquarter/</a:t>
            </a:r>
            <a:br>
              <a:rPr kumimoji="0" lang="en-GB" sz="1400" b="0" i="0" u="none" strike="noStrike" kern="1200" cap="none" spc="0" normalizeH="0" baseline="0" noProof="0" dirty="0">
                <a:ln>
                  <a:noFill/>
                </a:ln>
                <a:solidFill>
                  <a:srgbClr val="FFFFFF"/>
                </a:solidFill>
                <a:effectLst/>
                <a:uLnTx/>
                <a:uFillTx/>
                <a:latin typeface="Segoe UI Semibold"/>
                <a:ea typeface="+mn-ea"/>
                <a:cs typeface="+mn-cs"/>
              </a:rPr>
            </a:b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Business Planning</a:t>
            </a:r>
          </a:p>
        </p:txBody>
      </p:sp>
      <p:sp>
        <p:nvSpPr>
          <p:cNvPr id="48" name="TextBox 47">
            <a:extLst>
              <a:ext uri="{FF2B5EF4-FFF2-40B4-BE49-F238E27FC236}">
                <a16:creationId xmlns:a16="http://schemas.microsoft.com/office/drawing/2014/main" id="{4835250F-E2B7-C204-B6E3-2878C99589FB}"/>
              </a:ext>
            </a:extLst>
          </p:cNvPr>
          <p:cNvSpPr txBox="1"/>
          <p:nvPr/>
        </p:nvSpPr>
        <p:spPr>
          <a:xfrm>
            <a:off x="6419086" y="3262461"/>
            <a:ext cx="2115314" cy="446276"/>
          </a:xfrm>
          <a:prstGeom prst="rect">
            <a:avLst/>
          </a:prstGeom>
          <a:noFill/>
        </p:spPr>
        <p:txBody>
          <a:bodyPr wrap="square" lIns="0" rIns="0" bIns="182880" anchor="b" anchorCtr="0">
            <a:spAutoFit/>
          </a:bodyPr>
          <a:lstStyle>
            <a:defPPr>
              <a:defRPr lang="en-US"/>
            </a:def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Marketing</a:t>
            </a:r>
          </a:p>
        </p:txBody>
      </p:sp>
      <p:sp useBgFill="1">
        <p:nvSpPr>
          <p:cNvPr id="31" name="Oval 30">
            <a:extLst>
              <a:ext uri="{FF2B5EF4-FFF2-40B4-BE49-F238E27FC236}">
                <a16:creationId xmlns:a16="http://schemas.microsoft.com/office/drawing/2014/main" id="{93DAE1E1-4620-73FF-DBBC-ECE98EE4D986}"/>
              </a:ext>
              <a:ext uri="{C183D7F6-B498-43B3-948B-1728B52AA6E4}">
                <adec:decorative xmlns:adec="http://schemas.microsoft.com/office/drawing/2017/decorative" val="1"/>
              </a:ext>
            </a:extLst>
          </p:cNvPr>
          <p:cNvSpPr>
            <a:spLocks/>
          </p:cNvSpPr>
          <p:nvPr/>
        </p:nvSpPr>
        <p:spPr bwMode="auto">
          <a:xfrm>
            <a:off x="6929414" y="3716403"/>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55" name="megaphone" descr="megaphone, nominate">
            <a:extLst>
              <a:ext uri="{FF2B5EF4-FFF2-40B4-BE49-F238E27FC236}">
                <a16:creationId xmlns:a16="http://schemas.microsoft.com/office/drawing/2014/main" id="{A92BC4F7-B73E-2538-F8D7-49D6B9E6AC94}"/>
              </a:ext>
            </a:extLst>
          </p:cNvPr>
          <p:cNvGrpSpPr>
            <a:grpSpLocks noChangeAspect="1"/>
          </p:cNvGrpSpPr>
          <p:nvPr/>
        </p:nvGrpSpPr>
        <p:grpSpPr bwMode="auto">
          <a:xfrm>
            <a:off x="7264812" y="4095986"/>
            <a:ext cx="423863" cy="319088"/>
            <a:chOff x="6960" y="1382"/>
            <a:chExt cx="267" cy="201"/>
          </a:xfrm>
        </p:grpSpPr>
        <p:sp>
          <p:nvSpPr>
            <p:cNvPr id="56" name="AutoShape 65">
              <a:extLst>
                <a:ext uri="{FF2B5EF4-FFF2-40B4-BE49-F238E27FC236}">
                  <a16:creationId xmlns:a16="http://schemas.microsoft.com/office/drawing/2014/main" id="{606B10AB-7AC8-FCAF-8775-F100CEC917ED}"/>
                </a:ext>
              </a:extLst>
            </p:cNvPr>
            <p:cNvSpPr>
              <a:spLocks noChangeAspect="1" noChangeArrowheads="1" noTextEdit="1"/>
            </p:cNvSpPr>
            <p:nvPr/>
          </p:nvSpPr>
          <p:spPr bwMode="auto">
            <a:xfrm>
              <a:off x="6960" y="1382"/>
              <a:ext cx="267"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Freeform 67">
              <a:extLst>
                <a:ext uri="{FF2B5EF4-FFF2-40B4-BE49-F238E27FC236}">
                  <a16:creationId xmlns:a16="http://schemas.microsoft.com/office/drawing/2014/main" id="{01994490-F578-2CC5-E384-820976C9FCCD}"/>
                </a:ext>
              </a:extLst>
            </p:cNvPr>
            <p:cNvSpPr>
              <a:spLocks/>
            </p:cNvSpPr>
            <p:nvPr/>
          </p:nvSpPr>
          <p:spPr bwMode="auto">
            <a:xfrm>
              <a:off x="7178" y="1381"/>
              <a:ext cx="49" cy="190"/>
            </a:xfrm>
            <a:custGeom>
              <a:avLst/>
              <a:gdLst>
                <a:gd name="T0" fmla="*/ 15 w 71"/>
                <a:gd name="T1" fmla="*/ 0 h 272"/>
                <a:gd name="T2" fmla="*/ 0 w 71"/>
                <a:gd name="T3" fmla="*/ 15 h 272"/>
                <a:gd name="T4" fmla="*/ 37 w 71"/>
                <a:gd name="T5" fmla="*/ 69 h 272"/>
                <a:gd name="T6" fmla="*/ 51 w 71"/>
                <a:gd name="T7" fmla="*/ 136 h 272"/>
                <a:gd name="T8" fmla="*/ 37 w 71"/>
                <a:gd name="T9" fmla="*/ 203 h 272"/>
                <a:gd name="T10" fmla="*/ 0 w 71"/>
                <a:gd name="T11" fmla="*/ 257 h 272"/>
                <a:gd name="T12" fmla="*/ 15 w 71"/>
                <a:gd name="T13" fmla="*/ 272 h 272"/>
                <a:gd name="T14" fmla="*/ 71 w 71"/>
                <a:gd name="T15" fmla="*/ 136 h 272"/>
                <a:gd name="T16" fmla="*/ 15 w 71"/>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72">
                  <a:moveTo>
                    <a:pt x="15" y="0"/>
                  </a:moveTo>
                  <a:cubicBezTo>
                    <a:pt x="0" y="15"/>
                    <a:pt x="0" y="15"/>
                    <a:pt x="0" y="15"/>
                  </a:cubicBezTo>
                  <a:cubicBezTo>
                    <a:pt x="16" y="30"/>
                    <a:pt x="29" y="49"/>
                    <a:pt x="37" y="69"/>
                  </a:cubicBezTo>
                  <a:cubicBezTo>
                    <a:pt x="46" y="90"/>
                    <a:pt x="51" y="113"/>
                    <a:pt x="51" y="136"/>
                  </a:cubicBezTo>
                  <a:cubicBezTo>
                    <a:pt x="51" y="159"/>
                    <a:pt x="46" y="182"/>
                    <a:pt x="37" y="203"/>
                  </a:cubicBezTo>
                  <a:cubicBezTo>
                    <a:pt x="29" y="223"/>
                    <a:pt x="16" y="242"/>
                    <a:pt x="0" y="257"/>
                  </a:cubicBezTo>
                  <a:cubicBezTo>
                    <a:pt x="15" y="272"/>
                    <a:pt x="15" y="272"/>
                    <a:pt x="15" y="272"/>
                  </a:cubicBezTo>
                  <a:cubicBezTo>
                    <a:pt x="50" y="237"/>
                    <a:pt x="71" y="189"/>
                    <a:pt x="71" y="136"/>
                  </a:cubicBezTo>
                  <a:cubicBezTo>
                    <a:pt x="71" y="83"/>
                    <a:pt x="50" y="35"/>
                    <a:pt x="15"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Freeform 68">
              <a:extLst>
                <a:ext uri="{FF2B5EF4-FFF2-40B4-BE49-F238E27FC236}">
                  <a16:creationId xmlns:a16="http://schemas.microsoft.com/office/drawing/2014/main" id="{2E75B568-DC41-C21E-4ABB-2A12FA7C431F}"/>
                </a:ext>
              </a:extLst>
            </p:cNvPr>
            <p:cNvSpPr>
              <a:spLocks/>
            </p:cNvSpPr>
            <p:nvPr/>
          </p:nvSpPr>
          <p:spPr bwMode="auto">
            <a:xfrm>
              <a:off x="7080" y="1399"/>
              <a:ext cx="34" cy="155"/>
            </a:xfrm>
            <a:custGeom>
              <a:avLst/>
              <a:gdLst>
                <a:gd name="T0" fmla="*/ 31 w 49"/>
                <a:gd name="T1" fmla="*/ 5 h 222"/>
                <a:gd name="T2" fmla="*/ 24 w 49"/>
                <a:gd name="T3" fmla="*/ 0 h 222"/>
                <a:gd name="T4" fmla="*/ 21 w 49"/>
                <a:gd name="T5" fmla="*/ 1 h 222"/>
                <a:gd name="T6" fmla="*/ 21 w 49"/>
                <a:gd name="T7" fmla="*/ 1 h 222"/>
                <a:gd name="T8" fmla="*/ 20 w 49"/>
                <a:gd name="T9" fmla="*/ 2 h 222"/>
                <a:gd name="T10" fmla="*/ 19 w 49"/>
                <a:gd name="T11" fmla="*/ 2 h 222"/>
                <a:gd name="T12" fmla="*/ 0 w 49"/>
                <a:gd name="T13" fmla="*/ 86 h 222"/>
                <a:gd name="T14" fmla="*/ 16 w 49"/>
                <a:gd name="T15" fmla="*/ 93 h 222"/>
                <a:gd name="T16" fmla="*/ 24 w 49"/>
                <a:gd name="T17" fmla="*/ 110 h 222"/>
                <a:gd name="T18" fmla="*/ 15 w 49"/>
                <a:gd name="T19" fmla="*/ 128 h 222"/>
                <a:gd name="T20" fmla="*/ 0 w 49"/>
                <a:gd name="T21" fmla="*/ 135 h 222"/>
                <a:gd name="T22" fmla="*/ 19 w 49"/>
                <a:gd name="T23" fmla="*/ 220 h 222"/>
                <a:gd name="T24" fmla="*/ 20 w 49"/>
                <a:gd name="T25" fmla="*/ 221 h 222"/>
                <a:gd name="T26" fmla="*/ 24 w 49"/>
                <a:gd name="T27" fmla="*/ 222 h 222"/>
                <a:gd name="T28" fmla="*/ 31 w 49"/>
                <a:gd name="T29" fmla="*/ 217 h 222"/>
                <a:gd name="T30" fmla="*/ 46 w 49"/>
                <a:gd name="T31" fmla="*/ 159 h 222"/>
                <a:gd name="T32" fmla="*/ 49 w 49"/>
                <a:gd name="T33" fmla="*/ 111 h 222"/>
                <a:gd name="T34" fmla="*/ 46 w 49"/>
                <a:gd name="T35" fmla="*/ 63 h 222"/>
                <a:gd name="T36" fmla="*/ 31 w 49"/>
                <a:gd name="T37" fmla="*/ 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222">
                  <a:moveTo>
                    <a:pt x="31" y="5"/>
                  </a:moveTo>
                  <a:cubicBezTo>
                    <a:pt x="29" y="2"/>
                    <a:pt x="26" y="0"/>
                    <a:pt x="24" y="0"/>
                  </a:cubicBezTo>
                  <a:cubicBezTo>
                    <a:pt x="23" y="0"/>
                    <a:pt x="22" y="0"/>
                    <a:pt x="21" y="1"/>
                  </a:cubicBezTo>
                  <a:cubicBezTo>
                    <a:pt x="21" y="1"/>
                    <a:pt x="21" y="1"/>
                    <a:pt x="21" y="1"/>
                  </a:cubicBezTo>
                  <a:cubicBezTo>
                    <a:pt x="20" y="1"/>
                    <a:pt x="20" y="1"/>
                    <a:pt x="20" y="2"/>
                  </a:cubicBezTo>
                  <a:cubicBezTo>
                    <a:pt x="19" y="2"/>
                    <a:pt x="19" y="2"/>
                    <a:pt x="19" y="2"/>
                  </a:cubicBezTo>
                  <a:cubicBezTo>
                    <a:pt x="10" y="10"/>
                    <a:pt x="2" y="43"/>
                    <a:pt x="0" y="86"/>
                  </a:cubicBezTo>
                  <a:cubicBezTo>
                    <a:pt x="6" y="86"/>
                    <a:pt x="12" y="89"/>
                    <a:pt x="16" y="93"/>
                  </a:cubicBezTo>
                  <a:cubicBezTo>
                    <a:pt x="21" y="97"/>
                    <a:pt x="24" y="103"/>
                    <a:pt x="24" y="110"/>
                  </a:cubicBezTo>
                  <a:cubicBezTo>
                    <a:pt x="24" y="117"/>
                    <a:pt x="20" y="124"/>
                    <a:pt x="15" y="128"/>
                  </a:cubicBezTo>
                  <a:cubicBezTo>
                    <a:pt x="11" y="132"/>
                    <a:pt x="6" y="135"/>
                    <a:pt x="0" y="135"/>
                  </a:cubicBezTo>
                  <a:cubicBezTo>
                    <a:pt x="2" y="178"/>
                    <a:pt x="9" y="212"/>
                    <a:pt x="19" y="220"/>
                  </a:cubicBezTo>
                  <a:cubicBezTo>
                    <a:pt x="20" y="221"/>
                    <a:pt x="20" y="221"/>
                    <a:pt x="20" y="221"/>
                  </a:cubicBezTo>
                  <a:cubicBezTo>
                    <a:pt x="22" y="222"/>
                    <a:pt x="23" y="222"/>
                    <a:pt x="24" y="222"/>
                  </a:cubicBezTo>
                  <a:cubicBezTo>
                    <a:pt x="26" y="222"/>
                    <a:pt x="29" y="221"/>
                    <a:pt x="31" y="217"/>
                  </a:cubicBezTo>
                  <a:cubicBezTo>
                    <a:pt x="38" y="208"/>
                    <a:pt x="43" y="187"/>
                    <a:pt x="46" y="159"/>
                  </a:cubicBezTo>
                  <a:cubicBezTo>
                    <a:pt x="48" y="145"/>
                    <a:pt x="49" y="128"/>
                    <a:pt x="49" y="111"/>
                  </a:cubicBezTo>
                  <a:cubicBezTo>
                    <a:pt x="49" y="94"/>
                    <a:pt x="48" y="78"/>
                    <a:pt x="46" y="63"/>
                  </a:cubicBezTo>
                  <a:cubicBezTo>
                    <a:pt x="43" y="35"/>
                    <a:pt x="38" y="14"/>
                    <a:pt x="31" y="5"/>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Freeform 69">
              <a:extLst>
                <a:ext uri="{FF2B5EF4-FFF2-40B4-BE49-F238E27FC236}">
                  <a16:creationId xmlns:a16="http://schemas.microsoft.com/office/drawing/2014/main" id="{395E27B1-D6D5-FD13-2536-D55B3813BB2F}"/>
                </a:ext>
              </a:extLst>
            </p:cNvPr>
            <p:cNvSpPr>
              <a:spLocks/>
            </p:cNvSpPr>
            <p:nvPr/>
          </p:nvSpPr>
          <p:spPr bwMode="auto">
            <a:xfrm>
              <a:off x="7107" y="1399"/>
              <a:ext cx="2" cy="1"/>
            </a:xfrm>
            <a:custGeom>
              <a:avLst/>
              <a:gdLst>
                <a:gd name="T0" fmla="*/ 1 w 2"/>
                <a:gd name="T1" fmla="*/ 1 h 1"/>
                <a:gd name="T2" fmla="*/ 2 w 2"/>
                <a:gd name="T3" fmla="*/ 0 h 1"/>
                <a:gd name="T4" fmla="*/ 0 w 2"/>
                <a:gd name="T5" fmla="*/ 1 h 1"/>
                <a:gd name="T6" fmla="*/ 1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2" y="0"/>
                    <a:pt x="2" y="0"/>
                    <a:pt x="2" y="0"/>
                  </a:cubicBezTo>
                  <a:cubicBezTo>
                    <a:pt x="0" y="1"/>
                    <a:pt x="0" y="1"/>
                    <a:pt x="0" y="1"/>
                  </a:cubicBezTo>
                  <a:cubicBezTo>
                    <a:pt x="0" y="1"/>
                    <a:pt x="0" y="1"/>
                    <a:pt x="1" y="1"/>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Freeform 70">
              <a:extLst>
                <a:ext uri="{FF2B5EF4-FFF2-40B4-BE49-F238E27FC236}">
                  <a16:creationId xmlns:a16="http://schemas.microsoft.com/office/drawing/2014/main" id="{6705B0D9-9552-0A92-2798-5BDE3CF17C9C}"/>
                </a:ext>
              </a:extLst>
            </p:cNvPr>
            <p:cNvSpPr>
              <a:spLocks/>
            </p:cNvSpPr>
            <p:nvPr/>
          </p:nvSpPr>
          <p:spPr bwMode="auto">
            <a:xfrm>
              <a:off x="7109" y="1399"/>
              <a:ext cx="1"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Freeform 71">
              <a:extLst>
                <a:ext uri="{FF2B5EF4-FFF2-40B4-BE49-F238E27FC236}">
                  <a16:creationId xmlns:a16="http://schemas.microsoft.com/office/drawing/2014/main" id="{822A42A1-FAAE-FFA6-E5E9-96340746EA48}"/>
                </a:ext>
              </a:extLst>
            </p:cNvPr>
            <p:cNvSpPr>
              <a:spLocks/>
            </p:cNvSpPr>
            <p:nvPr/>
          </p:nvSpPr>
          <p:spPr bwMode="auto">
            <a:xfrm>
              <a:off x="7108" y="1399"/>
              <a:ext cx="1" cy="1"/>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0"/>
                    <a:pt x="0" y="1"/>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48" name="Freeform 72">
              <a:extLst>
                <a:ext uri="{FF2B5EF4-FFF2-40B4-BE49-F238E27FC236}">
                  <a16:creationId xmlns:a16="http://schemas.microsoft.com/office/drawing/2014/main" id="{554117C6-EE05-44C9-A0D3-A814E813E027}"/>
                </a:ext>
              </a:extLst>
            </p:cNvPr>
            <p:cNvSpPr>
              <a:spLocks/>
            </p:cNvSpPr>
            <p:nvPr/>
          </p:nvSpPr>
          <p:spPr bwMode="auto">
            <a:xfrm>
              <a:off x="7107" y="1552"/>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1" y="1"/>
                    <a:pt x="1" y="0"/>
                    <a:pt x="1"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49" name="Freeform 73">
              <a:extLst>
                <a:ext uri="{FF2B5EF4-FFF2-40B4-BE49-F238E27FC236}">
                  <a16:creationId xmlns:a16="http://schemas.microsoft.com/office/drawing/2014/main" id="{6E609F74-AB6B-10E3-20A0-822571B2B00B}"/>
                </a:ext>
              </a:extLst>
            </p:cNvPr>
            <p:cNvSpPr>
              <a:spLocks/>
            </p:cNvSpPr>
            <p:nvPr/>
          </p:nvSpPr>
          <p:spPr bwMode="auto">
            <a:xfrm>
              <a:off x="6974" y="15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0" name="Freeform 74">
              <a:extLst>
                <a:ext uri="{FF2B5EF4-FFF2-40B4-BE49-F238E27FC236}">
                  <a16:creationId xmlns:a16="http://schemas.microsoft.com/office/drawing/2014/main" id="{AA4CF2CA-CBF4-AA9A-F14A-59A092BCB9EC}"/>
                </a:ext>
              </a:extLst>
            </p:cNvPr>
            <p:cNvSpPr>
              <a:spLocks/>
            </p:cNvSpPr>
            <p:nvPr/>
          </p:nvSpPr>
          <p:spPr bwMode="auto">
            <a:xfrm>
              <a:off x="6973" y="1511"/>
              <a:ext cx="1" cy="1"/>
            </a:xfrm>
            <a:custGeom>
              <a:avLst/>
              <a:gdLst>
                <a:gd name="T0" fmla="*/ 0 w 2"/>
                <a:gd name="T1" fmla="*/ 0 h 1"/>
                <a:gd name="T2" fmla="*/ 2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2" y="1"/>
                  </a:cubicBezTo>
                  <a:cubicBezTo>
                    <a:pt x="2" y="1"/>
                    <a:pt x="2" y="1"/>
                    <a:pt x="2" y="1"/>
                  </a:cubicBezTo>
                  <a:cubicBezTo>
                    <a:pt x="1"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1" name="Freeform 75">
              <a:extLst>
                <a:ext uri="{FF2B5EF4-FFF2-40B4-BE49-F238E27FC236}">
                  <a16:creationId xmlns:a16="http://schemas.microsoft.com/office/drawing/2014/main" id="{6C7B93F2-902D-9743-F22E-2211CF088BB0}"/>
                </a:ext>
              </a:extLst>
            </p:cNvPr>
            <p:cNvSpPr>
              <a:spLocks/>
            </p:cNvSpPr>
            <p:nvPr/>
          </p:nvSpPr>
          <p:spPr bwMode="auto">
            <a:xfrm>
              <a:off x="6960" y="1399"/>
              <a:ext cx="137" cy="183"/>
            </a:xfrm>
            <a:custGeom>
              <a:avLst/>
              <a:gdLst>
                <a:gd name="T0" fmla="*/ 173 w 197"/>
                <a:gd name="T1" fmla="*/ 134 h 262"/>
                <a:gd name="T2" fmla="*/ 189 w 197"/>
                <a:gd name="T3" fmla="*/ 127 h 262"/>
                <a:gd name="T4" fmla="*/ 197 w 197"/>
                <a:gd name="T5" fmla="*/ 109 h 262"/>
                <a:gd name="T6" fmla="*/ 189 w 197"/>
                <a:gd name="T7" fmla="*/ 92 h 262"/>
                <a:gd name="T8" fmla="*/ 173 w 197"/>
                <a:gd name="T9" fmla="*/ 85 h 262"/>
                <a:gd name="T10" fmla="*/ 192 w 197"/>
                <a:gd name="T11" fmla="*/ 1 h 262"/>
                <a:gd name="T12" fmla="*/ 193 w 197"/>
                <a:gd name="T13" fmla="*/ 0 h 262"/>
                <a:gd name="T14" fmla="*/ 192 w 197"/>
                <a:gd name="T15" fmla="*/ 1 h 262"/>
                <a:gd name="T16" fmla="*/ 78 w 197"/>
                <a:gd name="T17" fmla="*/ 50 h 262"/>
                <a:gd name="T18" fmla="*/ 52 w 197"/>
                <a:gd name="T19" fmla="*/ 56 h 262"/>
                <a:gd name="T20" fmla="*/ 21 w 197"/>
                <a:gd name="T21" fmla="*/ 60 h 262"/>
                <a:gd name="T22" fmla="*/ 20 w 197"/>
                <a:gd name="T23" fmla="*/ 59 h 262"/>
                <a:gd name="T24" fmla="*/ 17 w 197"/>
                <a:gd name="T25" fmla="*/ 60 h 262"/>
                <a:gd name="T26" fmla="*/ 0 w 197"/>
                <a:gd name="T27" fmla="*/ 110 h 262"/>
                <a:gd name="T28" fmla="*/ 18 w 197"/>
                <a:gd name="T29" fmla="*/ 160 h 262"/>
                <a:gd name="T30" fmla="*/ 20 w 197"/>
                <a:gd name="T31" fmla="*/ 161 h 262"/>
                <a:gd name="T32" fmla="*/ 20 w 197"/>
                <a:gd name="T33" fmla="*/ 161 h 262"/>
                <a:gd name="T34" fmla="*/ 52 w 197"/>
                <a:gd name="T35" fmla="*/ 165 h 262"/>
                <a:gd name="T36" fmla="*/ 78 w 197"/>
                <a:gd name="T37" fmla="*/ 170 h 262"/>
                <a:gd name="T38" fmla="*/ 80 w 197"/>
                <a:gd name="T39" fmla="*/ 171 h 262"/>
                <a:gd name="T40" fmla="*/ 80 w 197"/>
                <a:gd name="T41" fmla="*/ 262 h 262"/>
                <a:gd name="T42" fmla="*/ 121 w 197"/>
                <a:gd name="T43" fmla="*/ 262 h 262"/>
                <a:gd name="T44" fmla="*/ 121 w 197"/>
                <a:gd name="T45" fmla="*/ 183 h 262"/>
                <a:gd name="T46" fmla="*/ 192 w 197"/>
                <a:gd name="T47" fmla="*/ 219 h 262"/>
                <a:gd name="T48" fmla="*/ 193 w 197"/>
                <a:gd name="T49" fmla="*/ 220 h 262"/>
                <a:gd name="T50" fmla="*/ 193 w 197"/>
                <a:gd name="T51" fmla="*/ 220 h 262"/>
                <a:gd name="T52" fmla="*/ 192 w 197"/>
                <a:gd name="T53" fmla="*/ 219 h 262"/>
                <a:gd name="T54" fmla="*/ 173 w 197"/>
                <a:gd name="T55" fmla="*/ 13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7" h="262">
                  <a:moveTo>
                    <a:pt x="173" y="134"/>
                  </a:moveTo>
                  <a:cubicBezTo>
                    <a:pt x="179" y="133"/>
                    <a:pt x="184" y="131"/>
                    <a:pt x="189" y="127"/>
                  </a:cubicBezTo>
                  <a:cubicBezTo>
                    <a:pt x="193" y="123"/>
                    <a:pt x="197" y="116"/>
                    <a:pt x="197" y="109"/>
                  </a:cubicBezTo>
                  <a:cubicBezTo>
                    <a:pt x="197" y="102"/>
                    <a:pt x="194" y="96"/>
                    <a:pt x="189" y="92"/>
                  </a:cubicBezTo>
                  <a:cubicBezTo>
                    <a:pt x="185" y="87"/>
                    <a:pt x="179" y="85"/>
                    <a:pt x="173" y="85"/>
                  </a:cubicBezTo>
                  <a:cubicBezTo>
                    <a:pt x="175" y="42"/>
                    <a:pt x="183" y="9"/>
                    <a:pt x="192" y="1"/>
                  </a:cubicBezTo>
                  <a:cubicBezTo>
                    <a:pt x="192" y="1"/>
                    <a:pt x="192" y="1"/>
                    <a:pt x="193" y="0"/>
                  </a:cubicBezTo>
                  <a:cubicBezTo>
                    <a:pt x="192" y="1"/>
                    <a:pt x="192" y="1"/>
                    <a:pt x="192" y="1"/>
                  </a:cubicBezTo>
                  <a:cubicBezTo>
                    <a:pt x="158" y="23"/>
                    <a:pt x="119" y="40"/>
                    <a:pt x="78" y="50"/>
                  </a:cubicBezTo>
                  <a:cubicBezTo>
                    <a:pt x="69" y="52"/>
                    <a:pt x="60" y="54"/>
                    <a:pt x="52" y="56"/>
                  </a:cubicBezTo>
                  <a:cubicBezTo>
                    <a:pt x="42" y="57"/>
                    <a:pt x="31" y="59"/>
                    <a:pt x="21" y="60"/>
                  </a:cubicBezTo>
                  <a:cubicBezTo>
                    <a:pt x="21" y="59"/>
                    <a:pt x="20" y="59"/>
                    <a:pt x="20" y="59"/>
                  </a:cubicBezTo>
                  <a:cubicBezTo>
                    <a:pt x="19" y="59"/>
                    <a:pt x="18" y="60"/>
                    <a:pt x="17" y="60"/>
                  </a:cubicBezTo>
                  <a:cubicBezTo>
                    <a:pt x="7" y="63"/>
                    <a:pt x="0" y="84"/>
                    <a:pt x="0" y="110"/>
                  </a:cubicBezTo>
                  <a:cubicBezTo>
                    <a:pt x="0" y="137"/>
                    <a:pt x="8" y="158"/>
                    <a:pt x="18" y="160"/>
                  </a:cubicBezTo>
                  <a:cubicBezTo>
                    <a:pt x="19" y="161"/>
                    <a:pt x="19" y="161"/>
                    <a:pt x="20" y="161"/>
                  </a:cubicBezTo>
                  <a:cubicBezTo>
                    <a:pt x="20" y="161"/>
                    <a:pt x="20" y="161"/>
                    <a:pt x="20" y="161"/>
                  </a:cubicBezTo>
                  <a:cubicBezTo>
                    <a:pt x="31" y="162"/>
                    <a:pt x="41" y="163"/>
                    <a:pt x="52" y="165"/>
                  </a:cubicBezTo>
                  <a:cubicBezTo>
                    <a:pt x="61" y="166"/>
                    <a:pt x="69" y="168"/>
                    <a:pt x="78" y="170"/>
                  </a:cubicBezTo>
                  <a:cubicBezTo>
                    <a:pt x="79" y="170"/>
                    <a:pt x="79" y="170"/>
                    <a:pt x="80" y="171"/>
                  </a:cubicBezTo>
                  <a:cubicBezTo>
                    <a:pt x="80" y="262"/>
                    <a:pt x="80" y="262"/>
                    <a:pt x="80" y="262"/>
                  </a:cubicBezTo>
                  <a:cubicBezTo>
                    <a:pt x="121" y="262"/>
                    <a:pt x="121" y="262"/>
                    <a:pt x="121" y="262"/>
                  </a:cubicBezTo>
                  <a:cubicBezTo>
                    <a:pt x="121" y="183"/>
                    <a:pt x="121" y="183"/>
                    <a:pt x="121" y="183"/>
                  </a:cubicBezTo>
                  <a:cubicBezTo>
                    <a:pt x="146" y="193"/>
                    <a:pt x="170" y="205"/>
                    <a:pt x="192" y="219"/>
                  </a:cubicBezTo>
                  <a:cubicBezTo>
                    <a:pt x="192" y="219"/>
                    <a:pt x="192" y="220"/>
                    <a:pt x="193" y="220"/>
                  </a:cubicBezTo>
                  <a:cubicBezTo>
                    <a:pt x="193" y="220"/>
                    <a:pt x="193" y="220"/>
                    <a:pt x="193" y="220"/>
                  </a:cubicBezTo>
                  <a:cubicBezTo>
                    <a:pt x="193" y="220"/>
                    <a:pt x="193" y="220"/>
                    <a:pt x="192" y="219"/>
                  </a:cubicBezTo>
                  <a:cubicBezTo>
                    <a:pt x="183" y="211"/>
                    <a:pt x="175" y="177"/>
                    <a:pt x="173" y="134"/>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3" name="Freeform 76">
              <a:extLst>
                <a:ext uri="{FF2B5EF4-FFF2-40B4-BE49-F238E27FC236}">
                  <a16:creationId xmlns:a16="http://schemas.microsoft.com/office/drawing/2014/main" id="{F1FB16A4-B739-FEAC-56EA-292DAB6B1703}"/>
                </a:ext>
              </a:extLst>
            </p:cNvPr>
            <p:cNvSpPr>
              <a:spLocks/>
            </p:cNvSpPr>
            <p:nvPr/>
          </p:nvSpPr>
          <p:spPr bwMode="auto">
            <a:xfrm>
              <a:off x="7141" y="1419"/>
              <a:ext cx="30" cy="114"/>
            </a:xfrm>
            <a:custGeom>
              <a:avLst/>
              <a:gdLst>
                <a:gd name="T0" fmla="*/ 43 w 43"/>
                <a:gd name="T1" fmla="*/ 82 h 164"/>
                <a:gd name="T2" fmla="*/ 14 w 43"/>
                <a:gd name="T3" fmla="*/ 0 h 164"/>
                <a:gd name="T4" fmla="*/ 0 w 43"/>
                <a:gd name="T5" fmla="*/ 14 h 164"/>
                <a:gd name="T6" fmla="*/ 23 w 43"/>
                <a:gd name="T7" fmla="*/ 82 h 164"/>
                <a:gd name="T8" fmla="*/ 0 w 43"/>
                <a:gd name="T9" fmla="*/ 150 h 164"/>
                <a:gd name="T10" fmla="*/ 14 w 43"/>
                <a:gd name="T11" fmla="*/ 164 h 164"/>
                <a:gd name="T12" fmla="*/ 43 w 43"/>
                <a:gd name="T13" fmla="*/ 82 h 164"/>
              </a:gdLst>
              <a:ahLst/>
              <a:cxnLst>
                <a:cxn ang="0">
                  <a:pos x="T0" y="T1"/>
                </a:cxn>
                <a:cxn ang="0">
                  <a:pos x="T2" y="T3"/>
                </a:cxn>
                <a:cxn ang="0">
                  <a:pos x="T4" y="T5"/>
                </a:cxn>
                <a:cxn ang="0">
                  <a:pos x="T6" y="T7"/>
                </a:cxn>
                <a:cxn ang="0">
                  <a:pos x="T8" y="T9"/>
                </a:cxn>
                <a:cxn ang="0">
                  <a:pos x="T10" y="T11"/>
                </a:cxn>
                <a:cxn ang="0">
                  <a:pos x="T12" y="T13"/>
                </a:cxn>
              </a:cxnLst>
              <a:rect l="0" t="0" r="r" b="b"/>
              <a:pathLst>
                <a:path w="43" h="164">
                  <a:moveTo>
                    <a:pt x="43" y="82"/>
                  </a:moveTo>
                  <a:cubicBezTo>
                    <a:pt x="43" y="51"/>
                    <a:pt x="32" y="22"/>
                    <a:pt x="14" y="0"/>
                  </a:cubicBezTo>
                  <a:cubicBezTo>
                    <a:pt x="0" y="14"/>
                    <a:pt x="0" y="14"/>
                    <a:pt x="0" y="14"/>
                  </a:cubicBezTo>
                  <a:cubicBezTo>
                    <a:pt x="15" y="34"/>
                    <a:pt x="23" y="57"/>
                    <a:pt x="23" y="82"/>
                  </a:cubicBezTo>
                  <a:cubicBezTo>
                    <a:pt x="23" y="107"/>
                    <a:pt x="15" y="130"/>
                    <a:pt x="0" y="150"/>
                  </a:cubicBezTo>
                  <a:cubicBezTo>
                    <a:pt x="14" y="164"/>
                    <a:pt x="14" y="164"/>
                    <a:pt x="14" y="164"/>
                  </a:cubicBezTo>
                  <a:cubicBezTo>
                    <a:pt x="32" y="142"/>
                    <a:pt x="43" y="113"/>
                    <a:pt x="43" y="82"/>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17" name="Straight Connector 16">
            <a:extLst>
              <a:ext uri="{FF2B5EF4-FFF2-40B4-BE49-F238E27FC236}">
                <a16:creationId xmlns:a16="http://schemas.microsoft.com/office/drawing/2014/main" id="{D7F270B0-6B38-F86D-1BA1-D1C757236A61}"/>
              </a:ext>
              <a:ext uri="{C183D7F6-B498-43B3-948B-1728B52AA6E4}">
                <adec:decorative xmlns:adec="http://schemas.microsoft.com/office/drawing/2017/decorative" val="1"/>
              </a:ext>
            </a:extLst>
          </p:cNvPr>
          <p:cNvCxnSpPr>
            <a:cxnSpLocks/>
            <a:stCxn id="2060" idx="0"/>
            <a:endCxn id="31" idx="4"/>
          </p:cNvCxnSpPr>
          <p:nvPr/>
        </p:nvCxnSpPr>
        <p:spPr>
          <a:xfrm flipV="1">
            <a:off x="7476743" y="4794657"/>
            <a:ext cx="0" cy="239558"/>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060" name="TextBox 2059">
            <a:extLst>
              <a:ext uri="{FF2B5EF4-FFF2-40B4-BE49-F238E27FC236}">
                <a16:creationId xmlns:a16="http://schemas.microsoft.com/office/drawing/2014/main" id="{924BA2C4-D7C6-6F77-75DB-23833A025BB3}"/>
              </a:ext>
            </a:extLst>
          </p:cNvPr>
          <p:cNvSpPr txBox="1"/>
          <p:nvPr/>
        </p:nvSpPr>
        <p:spPr>
          <a:xfrm>
            <a:off x="5817070" y="5034215"/>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kern="0">
                <a:solidFill>
                  <a:schemeClr val="bg1"/>
                </a:solidFill>
                <a:latin typeface="+mj-lt"/>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Marketing Manager</a:t>
            </a:r>
          </a:p>
        </p:txBody>
      </p:sp>
      <p:sp>
        <p:nvSpPr>
          <p:cNvPr id="2063" name="Rectangle: Rounded Corners 2062">
            <a:extLst>
              <a:ext uri="{FF2B5EF4-FFF2-40B4-BE49-F238E27FC236}">
                <a16:creationId xmlns:a16="http://schemas.microsoft.com/office/drawing/2014/main" id="{F3C8B5AE-8A7F-8498-BB21-2BE4D098731B}"/>
              </a:ext>
              <a:ext uri="{C183D7F6-B498-43B3-948B-1728B52AA6E4}">
                <adec:decorative xmlns:adec="http://schemas.microsoft.com/office/drawing/2017/decorative" val="1"/>
              </a:ext>
            </a:extLst>
          </p:cNvPr>
          <p:cNvSpPr/>
          <p:nvPr/>
        </p:nvSpPr>
        <p:spPr bwMode="auto">
          <a:xfrm>
            <a:off x="5817070" y="5449713"/>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Automatically </a:t>
            </a: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create “evergreen”</a:t>
            </a:r>
            <a:b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marketing and brand content </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(i.e., product</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guide, how-to instructions, etc.) to publish</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on digital &amp; non properties</a:t>
            </a:r>
          </a:p>
        </p:txBody>
      </p:sp>
      <p:sp>
        <p:nvSpPr>
          <p:cNvPr id="2066" name="TextBox 2065">
            <a:extLst>
              <a:ext uri="{FF2B5EF4-FFF2-40B4-BE49-F238E27FC236}">
                <a16:creationId xmlns:a16="http://schemas.microsoft.com/office/drawing/2014/main" id="{A647DD19-15FB-0E21-24E5-7DE2101CB44E}"/>
              </a:ext>
            </a:extLst>
          </p:cNvPr>
          <p:cNvSpPr txBox="1"/>
          <p:nvPr/>
        </p:nvSpPr>
        <p:spPr>
          <a:xfrm>
            <a:off x="8578967" y="1863831"/>
            <a:ext cx="3319346" cy="418045"/>
          </a:xfrm>
          <a:prstGeom prst="rect">
            <a:avLst/>
          </a:prstGeom>
          <a:gradFill>
            <a:gsLst>
              <a:gs pos="0">
                <a:srgbClr val="8EC8E8"/>
              </a:gs>
              <a:gs pos="100000">
                <a:srgbClr val="CD9AD0"/>
              </a:gs>
            </a:gsLst>
            <a:lin ang="0" scaled="1"/>
          </a:gradFill>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kern="0">
                <a:solidFill>
                  <a:srgbClr val="FFFFFF"/>
                </a:solidFill>
                <a:latin typeface="Segoe UI"/>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UI Semibold"/>
                <a:ea typeface="+mn-ea"/>
                <a:cs typeface="Segoe UI" pitchFamily="34" charset="0"/>
              </a:rPr>
              <a:t>Store Associate</a:t>
            </a:r>
          </a:p>
        </p:txBody>
      </p:sp>
      <p:sp>
        <p:nvSpPr>
          <p:cNvPr id="2065" name="Rectangle: Rounded Corners 2064">
            <a:extLst>
              <a:ext uri="{FF2B5EF4-FFF2-40B4-BE49-F238E27FC236}">
                <a16:creationId xmlns:a16="http://schemas.microsoft.com/office/drawing/2014/main" id="{B86A031B-28A3-2AED-5643-77084C0545EE}"/>
              </a:ext>
              <a:ext uri="{C183D7F6-B498-43B3-948B-1728B52AA6E4}">
                <adec:decorative xmlns:adec="http://schemas.microsoft.com/office/drawing/2017/decorative" val="1"/>
              </a:ext>
            </a:extLst>
          </p:cNvPr>
          <p:cNvSpPr/>
          <p:nvPr/>
        </p:nvSpPr>
        <p:spPr bwMode="auto">
          <a:xfrm>
            <a:off x="8578967" y="2284387"/>
            <a:ext cx="3319346" cy="830997"/>
          </a:xfrm>
          <a:prstGeom prst="roundRect">
            <a:avLst>
              <a:gd name="adj" fmla="val 0"/>
            </a:avLst>
          </a:prstGeom>
          <a:ln w="19050">
            <a:gradFill flip="none" rotWithShape="1">
              <a:gsLst>
                <a:gs pos="0">
                  <a:srgbClr val="8EC8E8"/>
                </a:gs>
                <a:gs pos="100000">
                  <a:srgbClr val="CD9AD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Integrate machine learning, and AI across</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every endpoint—both in its stores and behind</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the scenes, enable store associates to track,</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Semibold"/>
                <a:ea typeface="+mn-ea"/>
                <a:cs typeface="Segoe UI" pitchFamily="34" charset="0"/>
              </a:rPr>
              <a:t>manage and replenish stock levels</a:t>
            </a: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 in real time—</a:t>
            </a:r>
            <a:b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br>
            <a:r>
              <a:rPr kumimoji="0" lang="en-US" sz="1050" b="0" i="0" u="none" strike="noStrike" kern="0" cap="none" spc="0" normalizeH="0" baseline="0" noProof="0" dirty="0">
                <a:ln>
                  <a:noFill/>
                </a:ln>
                <a:solidFill>
                  <a:srgbClr val="FFFFFF"/>
                </a:solidFill>
                <a:effectLst/>
                <a:uLnTx/>
                <a:uFillTx/>
                <a:latin typeface="Segoe UI"/>
                <a:ea typeface="+mn-ea"/>
                <a:cs typeface="Segoe UI" pitchFamily="34" charset="0"/>
              </a:rPr>
              <a:t>and deal with unexpected events</a:t>
            </a:r>
          </a:p>
        </p:txBody>
      </p:sp>
      <p:cxnSp>
        <p:nvCxnSpPr>
          <p:cNvPr id="14" name="Straight Connector 13">
            <a:extLst>
              <a:ext uri="{FF2B5EF4-FFF2-40B4-BE49-F238E27FC236}">
                <a16:creationId xmlns:a16="http://schemas.microsoft.com/office/drawing/2014/main" id="{D779C212-902C-D26B-29D2-72C8BFC5313D}"/>
              </a:ext>
              <a:ext uri="{C183D7F6-B498-43B3-948B-1728B52AA6E4}">
                <adec:decorative xmlns:adec="http://schemas.microsoft.com/office/drawing/2017/decorative" val="1"/>
              </a:ext>
            </a:extLst>
          </p:cNvPr>
          <p:cNvCxnSpPr>
            <a:cxnSpLocks/>
            <a:stCxn id="45" idx="0"/>
            <a:endCxn id="2065" idx="2"/>
          </p:cNvCxnSpPr>
          <p:nvPr/>
        </p:nvCxnSpPr>
        <p:spPr>
          <a:xfrm flipV="1">
            <a:off x="10238640" y="3115384"/>
            <a:ext cx="0" cy="470643"/>
          </a:xfrm>
          <a:prstGeom prst="line">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useBgFill="1">
        <p:nvSpPr>
          <p:cNvPr id="45" name="Oval 44">
            <a:extLst>
              <a:ext uri="{FF2B5EF4-FFF2-40B4-BE49-F238E27FC236}">
                <a16:creationId xmlns:a16="http://schemas.microsoft.com/office/drawing/2014/main" id="{76E22A94-1826-BA58-3A48-2FB3FF69363C}"/>
              </a:ext>
              <a:ext uri="{C183D7F6-B498-43B3-948B-1728B52AA6E4}">
                <adec:decorative xmlns:adec="http://schemas.microsoft.com/office/drawing/2017/decorative" val="1"/>
              </a:ext>
            </a:extLst>
          </p:cNvPr>
          <p:cNvSpPr>
            <a:spLocks/>
          </p:cNvSpPr>
          <p:nvPr/>
        </p:nvSpPr>
        <p:spPr bwMode="auto">
          <a:xfrm>
            <a:off x="9691311" y="3586027"/>
            <a:ext cx="1094658" cy="1078254"/>
          </a:xfrm>
          <a:prstGeom prst="ellipse">
            <a:avLst/>
          </a:prstGeom>
          <a:ln w="12700">
            <a:solidFill>
              <a:srgbClr val="2F2F2F"/>
            </a:solidFill>
            <a:headEnd type="none" w="med" len="med"/>
            <a:tailEnd type="none" w="med" len="med"/>
          </a:ln>
          <a:effectLst>
            <a:outerShdw blurRad="2921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Mono" panose="00000009000000000000" pitchFamily="49" charset="0"/>
              <a:ea typeface="Roboto Mono" panose="00000009000000000000" pitchFamily="49" charset="0"/>
              <a:cs typeface="Segoe UI" pitchFamily="34" charset="0"/>
            </a:endParaRPr>
          </a:p>
        </p:txBody>
      </p:sp>
      <p:grpSp>
        <p:nvGrpSpPr>
          <p:cNvPr id="2054" name="retail 2" descr="retail, cart">
            <a:extLst>
              <a:ext uri="{FF2B5EF4-FFF2-40B4-BE49-F238E27FC236}">
                <a16:creationId xmlns:a16="http://schemas.microsoft.com/office/drawing/2014/main" id="{1FDB91B9-F895-FAE4-C68F-6730C7D27CDA}"/>
              </a:ext>
            </a:extLst>
          </p:cNvPr>
          <p:cNvGrpSpPr/>
          <p:nvPr/>
        </p:nvGrpSpPr>
        <p:grpSpPr>
          <a:xfrm>
            <a:off x="10047032" y="3933547"/>
            <a:ext cx="383216" cy="383214"/>
            <a:chOff x="9073817" y="1239876"/>
            <a:chExt cx="503911" cy="503911"/>
          </a:xfrm>
        </p:grpSpPr>
        <p:sp>
          <p:nvSpPr>
            <p:cNvPr id="2056" name="Freeform: Shape 2055">
              <a:extLst>
                <a:ext uri="{FF2B5EF4-FFF2-40B4-BE49-F238E27FC236}">
                  <a16:creationId xmlns:a16="http://schemas.microsoft.com/office/drawing/2014/main" id="{4B6BE3EA-BCAA-851D-B34C-F4C5B8E70285}"/>
                </a:ext>
              </a:extLst>
            </p:cNvPr>
            <p:cNvSpPr/>
            <p:nvPr/>
          </p:nvSpPr>
          <p:spPr>
            <a:xfrm>
              <a:off x="9173306" y="1398283"/>
              <a:ext cx="389622" cy="212993"/>
            </a:xfrm>
            <a:custGeom>
              <a:avLst/>
              <a:gdLst>
                <a:gd name="connsiteX0" fmla="*/ 316183 w 389621"/>
                <a:gd name="connsiteY0" fmla="*/ 211660 h 212993"/>
                <a:gd name="connsiteX1" fmla="*/ 24849 w 389621"/>
                <a:gd name="connsiteY1" fmla="*/ 211660 h 212993"/>
                <a:gd name="connsiteX2" fmla="*/ 2089 w 389621"/>
                <a:gd name="connsiteY2" fmla="*/ 2089 h 212993"/>
                <a:gd name="connsiteX3" fmla="*/ 389979 w 389621"/>
                <a:gd name="connsiteY3" fmla="*/ 2089 h 212993"/>
                <a:gd name="connsiteX4" fmla="*/ 316183 w 389621"/>
                <a:gd name="connsiteY4" fmla="*/ 211660 h 212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621" h="212993">
                  <a:moveTo>
                    <a:pt x="316183" y="211660"/>
                  </a:moveTo>
                  <a:lnTo>
                    <a:pt x="24849" y="211660"/>
                  </a:lnTo>
                  <a:lnTo>
                    <a:pt x="2089" y="2089"/>
                  </a:lnTo>
                  <a:lnTo>
                    <a:pt x="389979" y="2089"/>
                  </a:lnTo>
                  <a:lnTo>
                    <a:pt x="316183" y="211660"/>
                  </a:lnTo>
                  <a:close/>
                </a:path>
              </a:pathLst>
            </a:custGeom>
            <a:solidFill>
              <a:srgbClr val="0078D7"/>
            </a:solidFill>
            <a:ln w="51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7" name="Freeform: Shape 2056">
              <a:extLst>
                <a:ext uri="{FF2B5EF4-FFF2-40B4-BE49-F238E27FC236}">
                  <a16:creationId xmlns:a16="http://schemas.microsoft.com/office/drawing/2014/main" id="{D3979FE7-9D7A-4527-D2DD-BA617AF46EAE}"/>
                </a:ext>
              </a:extLst>
            </p:cNvPr>
            <p:cNvSpPr/>
            <p:nvPr/>
          </p:nvSpPr>
          <p:spPr>
            <a:xfrm>
              <a:off x="9091369" y="1324498"/>
              <a:ext cx="124679" cy="145459"/>
            </a:xfrm>
            <a:custGeom>
              <a:avLst/>
              <a:gdLst>
                <a:gd name="connsiteX0" fmla="*/ 105911 w 124679"/>
                <a:gd name="connsiteY0" fmla="*/ 2089 h 145458"/>
                <a:gd name="connsiteX1" fmla="*/ 2089 w 124679"/>
                <a:gd name="connsiteY1" fmla="*/ 2089 h 145458"/>
                <a:gd name="connsiteX2" fmla="*/ 2089 w 124679"/>
                <a:gd name="connsiteY2" fmla="*/ 36405 h 145458"/>
                <a:gd name="connsiteX3" fmla="*/ 79912 w 124679"/>
                <a:gd name="connsiteY3" fmla="*/ 36405 h 145458"/>
                <a:gd name="connsiteX4" fmla="*/ 91730 w 124679"/>
                <a:gd name="connsiteY4" fmla="*/ 146355 h 145458"/>
                <a:gd name="connsiteX5" fmla="*/ 127709 w 124679"/>
                <a:gd name="connsiteY5" fmla="*/ 141278 h 145458"/>
                <a:gd name="connsiteX6" fmla="*/ 105911 w 124679"/>
                <a:gd name="connsiteY6" fmla="*/ 2089 h 14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79" h="145458">
                  <a:moveTo>
                    <a:pt x="105911" y="2089"/>
                  </a:moveTo>
                  <a:lnTo>
                    <a:pt x="2089" y="2089"/>
                  </a:lnTo>
                  <a:lnTo>
                    <a:pt x="2089" y="36405"/>
                  </a:lnTo>
                  <a:lnTo>
                    <a:pt x="79912" y="36405"/>
                  </a:lnTo>
                  <a:lnTo>
                    <a:pt x="91730" y="146355"/>
                  </a:lnTo>
                  <a:lnTo>
                    <a:pt x="127709" y="141278"/>
                  </a:lnTo>
                  <a:lnTo>
                    <a:pt x="105911" y="2089"/>
                  </a:lnTo>
                  <a:close/>
                </a:path>
              </a:pathLst>
            </a:custGeom>
            <a:solidFill>
              <a:srgbClr val="0078D7"/>
            </a:solidFill>
            <a:ln w="51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8" name="Freeform: Shape 2057">
              <a:extLst>
                <a:ext uri="{FF2B5EF4-FFF2-40B4-BE49-F238E27FC236}">
                  <a16:creationId xmlns:a16="http://schemas.microsoft.com/office/drawing/2014/main" id="{8B9A2991-2AC9-6BB7-970D-DC25052B4BDF}"/>
                </a:ext>
              </a:extLst>
            </p:cNvPr>
            <p:cNvSpPr/>
            <p:nvPr/>
          </p:nvSpPr>
          <p:spPr>
            <a:xfrm>
              <a:off x="9195367" y="1635526"/>
              <a:ext cx="77924" cy="77924"/>
            </a:xfrm>
            <a:custGeom>
              <a:avLst/>
              <a:gdLst>
                <a:gd name="connsiteX0" fmla="*/ 41306 w 77924"/>
                <a:gd name="connsiteY0" fmla="*/ 80525 h 77924"/>
                <a:gd name="connsiteX1" fmla="*/ 80525 w 77924"/>
                <a:gd name="connsiteY1" fmla="*/ 41306 h 77924"/>
                <a:gd name="connsiteX2" fmla="*/ 41306 w 77924"/>
                <a:gd name="connsiteY2" fmla="*/ 2089 h 77924"/>
                <a:gd name="connsiteX3" fmla="*/ 2089 w 77924"/>
                <a:gd name="connsiteY3" fmla="*/ 41306 h 77924"/>
                <a:gd name="connsiteX4" fmla="*/ 41306 w 77924"/>
                <a:gd name="connsiteY4" fmla="*/ 80525 h 7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24" h="77924">
                  <a:moveTo>
                    <a:pt x="41306" y="80525"/>
                  </a:moveTo>
                  <a:cubicBezTo>
                    <a:pt x="62966" y="80525"/>
                    <a:pt x="80525" y="62966"/>
                    <a:pt x="80525" y="41306"/>
                  </a:cubicBezTo>
                  <a:cubicBezTo>
                    <a:pt x="80525" y="19647"/>
                    <a:pt x="62966" y="2089"/>
                    <a:pt x="41306" y="2089"/>
                  </a:cubicBezTo>
                  <a:cubicBezTo>
                    <a:pt x="19647" y="2089"/>
                    <a:pt x="2089" y="19647"/>
                    <a:pt x="2089" y="41306"/>
                  </a:cubicBezTo>
                  <a:cubicBezTo>
                    <a:pt x="2089" y="62966"/>
                    <a:pt x="19647" y="80525"/>
                    <a:pt x="41306" y="80525"/>
                  </a:cubicBezTo>
                  <a:close/>
                </a:path>
              </a:pathLst>
            </a:custGeom>
            <a:solidFill>
              <a:srgbClr val="0078D7"/>
            </a:solidFill>
            <a:ln w="51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9" name="Freeform: Shape 2058">
              <a:extLst>
                <a:ext uri="{FF2B5EF4-FFF2-40B4-BE49-F238E27FC236}">
                  <a16:creationId xmlns:a16="http://schemas.microsoft.com/office/drawing/2014/main" id="{F5246A34-7B88-A670-81D8-87D0B90D2F27}"/>
                </a:ext>
              </a:extLst>
            </p:cNvPr>
            <p:cNvSpPr/>
            <p:nvPr/>
          </p:nvSpPr>
          <p:spPr>
            <a:xfrm>
              <a:off x="9408439" y="1635526"/>
              <a:ext cx="77924" cy="77924"/>
            </a:xfrm>
            <a:custGeom>
              <a:avLst/>
              <a:gdLst>
                <a:gd name="connsiteX0" fmla="*/ 41307 w 77924"/>
                <a:gd name="connsiteY0" fmla="*/ 80525 h 77924"/>
                <a:gd name="connsiteX1" fmla="*/ 80525 w 77924"/>
                <a:gd name="connsiteY1" fmla="*/ 41306 h 77924"/>
                <a:gd name="connsiteX2" fmla="*/ 41307 w 77924"/>
                <a:gd name="connsiteY2" fmla="*/ 2089 h 77924"/>
                <a:gd name="connsiteX3" fmla="*/ 2089 w 77924"/>
                <a:gd name="connsiteY3" fmla="*/ 41306 h 77924"/>
                <a:gd name="connsiteX4" fmla="*/ 41307 w 77924"/>
                <a:gd name="connsiteY4" fmla="*/ 80525 h 7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24" h="77924">
                  <a:moveTo>
                    <a:pt x="41307" y="80525"/>
                  </a:moveTo>
                  <a:cubicBezTo>
                    <a:pt x="62966" y="80525"/>
                    <a:pt x="80525" y="62966"/>
                    <a:pt x="80525" y="41306"/>
                  </a:cubicBezTo>
                  <a:cubicBezTo>
                    <a:pt x="80525" y="19647"/>
                    <a:pt x="62966" y="2089"/>
                    <a:pt x="41307" y="2089"/>
                  </a:cubicBezTo>
                  <a:cubicBezTo>
                    <a:pt x="19647" y="2089"/>
                    <a:pt x="2089" y="19647"/>
                    <a:pt x="2089" y="41306"/>
                  </a:cubicBezTo>
                  <a:cubicBezTo>
                    <a:pt x="2089" y="62966"/>
                    <a:pt x="19647" y="80525"/>
                    <a:pt x="41307" y="80525"/>
                  </a:cubicBezTo>
                  <a:close/>
                </a:path>
              </a:pathLst>
            </a:custGeom>
            <a:solidFill>
              <a:srgbClr val="0078D7"/>
            </a:solidFill>
            <a:ln w="51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61" name="Freeform: Shape 2060">
              <a:extLst>
                <a:ext uri="{FF2B5EF4-FFF2-40B4-BE49-F238E27FC236}">
                  <a16:creationId xmlns:a16="http://schemas.microsoft.com/office/drawing/2014/main" id="{A2254CE7-383E-FDC0-7C81-BA65407DED1A}"/>
                </a:ext>
              </a:extLst>
            </p:cNvPr>
            <p:cNvSpPr/>
            <p:nvPr/>
          </p:nvSpPr>
          <p:spPr>
            <a:xfrm>
              <a:off x="9325969" y="1425780"/>
              <a:ext cx="77924" cy="145459"/>
            </a:xfrm>
            <a:custGeom>
              <a:avLst/>
              <a:gdLst>
                <a:gd name="connsiteX0" fmla="*/ 70115 w 77924"/>
                <a:gd name="connsiteY0" fmla="*/ 77548 h 145458"/>
                <a:gd name="connsiteX1" fmla="*/ 45516 w 77924"/>
                <a:gd name="connsiteY1" fmla="*/ 63542 h 145458"/>
                <a:gd name="connsiteX2" fmla="*/ 45516 w 77924"/>
                <a:gd name="connsiteY2" fmla="*/ 34391 h 145458"/>
                <a:gd name="connsiteX3" fmla="*/ 70115 w 77924"/>
                <a:gd name="connsiteY3" fmla="*/ 42445 h 145458"/>
                <a:gd name="connsiteX4" fmla="*/ 70115 w 77924"/>
                <a:gd name="connsiteY4" fmla="*/ 21347 h 145458"/>
                <a:gd name="connsiteX5" fmla="*/ 45516 w 77924"/>
                <a:gd name="connsiteY5" fmla="*/ 16095 h 145458"/>
                <a:gd name="connsiteX6" fmla="*/ 45516 w 77924"/>
                <a:gd name="connsiteY6" fmla="*/ 2089 h 145458"/>
                <a:gd name="connsiteX7" fmla="*/ 33786 w 77924"/>
                <a:gd name="connsiteY7" fmla="*/ 2089 h 145458"/>
                <a:gd name="connsiteX8" fmla="*/ 33786 w 77924"/>
                <a:gd name="connsiteY8" fmla="*/ 16533 h 145458"/>
                <a:gd name="connsiteX9" fmla="*/ 11025 w 77924"/>
                <a:gd name="connsiteY9" fmla="*/ 26337 h 145458"/>
                <a:gd name="connsiteX10" fmla="*/ 4285 w 77924"/>
                <a:gd name="connsiteY10" fmla="*/ 35879 h 145458"/>
                <a:gd name="connsiteX11" fmla="*/ 2184 w 77924"/>
                <a:gd name="connsiteY11" fmla="*/ 47084 h 145458"/>
                <a:gd name="connsiteX12" fmla="*/ 9712 w 77924"/>
                <a:gd name="connsiteY12" fmla="*/ 66781 h 145458"/>
                <a:gd name="connsiteX13" fmla="*/ 34311 w 77924"/>
                <a:gd name="connsiteY13" fmla="*/ 80787 h 145458"/>
                <a:gd name="connsiteX14" fmla="*/ 34311 w 77924"/>
                <a:gd name="connsiteY14" fmla="*/ 108888 h 145458"/>
                <a:gd name="connsiteX15" fmla="*/ 17941 w 77924"/>
                <a:gd name="connsiteY15" fmla="*/ 105036 h 145458"/>
                <a:gd name="connsiteX16" fmla="*/ 4022 w 77924"/>
                <a:gd name="connsiteY16" fmla="*/ 98383 h 145458"/>
                <a:gd name="connsiteX17" fmla="*/ 4022 w 77924"/>
                <a:gd name="connsiteY17" fmla="*/ 119830 h 145458"/>
                <a:gd name="connsiteX18" fmla="*/ 33523 w 77924"/>
                <a:gd name="connsiteY18" fmla="*/ 127183 h 145458"/>
                <a:gd name="connsiteX19" fmla="*/ 33523 w 77924"/>
                <a:gd name="connsiteY19" fmla="*/ 143379 h 145458"/>
                <a:gd name="connsiteX20" fmla="*/ 45254 w 77924"/>
                <a:gd name="connsiteY20" fmla="*/ 143379 h 145458"/>
                <a:gd name="connsiteX21" fmla="*/ 45254 w 77924"/>
                <a:gd name="connsiteY21" fmla="*/ 126833 h 145458"/>
                <a:gd name="connsiteX22" fmla="*/ 69415 w 77924"/>
                <a:gd name="connsiteY22" fmla="*/ 117292 h 145458"/>
                <a:gd name="connsiteX23" fmla="*/ 77644 w 77924"/>
                <a:gd name="connsiteY23" fmla="*/ 96544 h 145458"/>
                <a:gd name="connsiteX24" fmla="*/ 70115 w 77924"/>
                <a:gd name="connsiteY24" fmla="*/ 77548 h 145458"/>
                <a:gd name="connsiteX25" fmla="*/ 33786 w 77924"/>
                <a:gd name="connsiteY25" fmla="*/ 58902 h 145458"/>
                <a:gd name="connsiteX26" fmla="*/ 23106 w 77924"/>
                <a:gd name="connsiteY26" fmla="*/ 45159 h 145458"/>
                <a:gd name="connsiteX27" fmla="*/ 33786 w 77924"/>
                <a:gd name="connsiteY27" fmla="*/ 33954 h 145458"/>
                <a:gd name="connsiteX28" fmla="*/ 33786 w 77924"/>
                <a:gd name="connsiteY28" fmla="*/ 58902 h 145458"/>
                <a:gd name="connsiteX29" fmla="*/ 45166 w 77924"/>
                <a:gd name="connsiteY29" fmla="*/ 108450 h 145458"/>
                <a:gd name="connsiteX30" fmla="*/ 45166 w 77924"/>
                <a:gd name="connsiteY30" fmla="*/ 84902 h 145458"/>
                <a:gd name="connsiteX31" fmla="*/ 56546 w 77924"/>
                <a:gd name="connsiteY31" fmla="*/ 97245 h 145458"/>
                <a:gd name="connsiteX32" fmla="*/ 45166 w 77924"/>
                <a:gd name="connsiteY32" fmla="*/ 108450 h 14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924" h="145458">
                  <a:moveTo>
                    <a:pt x="70115" y="77548"/>
                  </a:moveTo>
                  <a:cubicBezTo>
                    <a:pt x="65125" y="72296"/>
                    <a:pt x="56896" y="67744"/>
                    <a:pt x="45516" y="63542"/>
                  </a:cubicBezTo>
                  <a:lnTo>
                    <a:pt x="45516" y="34391"/>
                  </a:lnTo>
                  <a:cubicBezTo>
                    <a:pt x="54796" y="35441"/>
                    <a:pt x="62937" y="38243"/>
                    <a:pt x="70115" y="42445"/>
                  </a:cubicBezTo>
                  <a:lnTo>
                    <a:pt x="70115" y="21347"/>
                  </a:lnTo>
                  <a:cubicBezTo>
                    <a:pt x="64775" y="18196"/>
                    <a:pt x="56196" y="16445"/>
                    <a:pt x="45516" y="16095"/>
                  </a:cubicBezTo>
                  <a:lnTo>
                    <a:pt x="45516" y="2089"/>
                  </a:lnTo>
                  <a:lnTo>
                    <a:pt x="33786" y="2089"/>
                  </a:lnTo>
                  <a:lnTo>
                    <a:pt x="33786" y="16533"/>
                  </a:lnTo>
                  <a:cubicBezTo>
                    <a:pt x="24506" y="17233"/>
                    <a:pt x="16716" y="20385"/>
                    <a:pt x="11025" y="26337"/>
                  </a:cubicBezTo>
                  <a:cubicBezTo>
                    <a:pt x="8224" y="29139"/>
                    <a:pt x="6036" y="32290"/>
                    <a:pt x="4285" y="35879"/>
                  </a:cubicBezTo>
                  <a:cubicBezTo>
                    <a:pt x="2884" y="39381"/>
                    <a:pt x="1746" y="43233"/>
                    <a:pt x="2184" y="47084"/>
                  </a:cubicBezTo>
                  <a:cubicBezTo>
                    <a:pt x="2184" y="55138"/>
                    <a:pt x="4722" y="61791"/>
                    <a:pt x="9712" y="66781"/>
                  </a:cubicBezTo>
                  <a:cubicBezTo>
                    <a:pt x="14352" y="71683"/>
                    <a:pt x="22493" y="76585"/>
                    <a:pt x="34311" y="80787"/>
                  </a:cubicBezTo>
                  <a:lnTo>
                    <a:pt x="34311" y="108888"/>
                  </a:lnTo>
                  <a:cubicBezTo>
                    <a:pt x="29671" y="108538"/>
                    <a:pt x="23981" y="107137"/>
                    <a:pt x="17941" y="105036"/>
                  </a:cubicBezTo>
                  <a:cubicBezTo>
                    <a:pt x="11551" y="102585"/>
                    <a:pt x="7261" y="100834"/>
                    <a:pt x="4022" y="98383"/>
                  </a:cubicBezTo>
                  <a:lnTo>
                    <a:pt x="4022" y="119830"/>
                  </a:lnTo>
                  <a:cubicBezTo>
                    <a:pt x="13301" y="124732"/>
                    <a:pt x="23194" y="127183"/>
                    <a:pt x="33523" y="127183"/>
                  </a:cubicBezTo>
                  <a:lnTo>
                    <a:pt x="33523" y="143379"/>
                  </a:lnTo>
                  <a:lnTo>
                    <a:pt x="45254" y="143379"/>
                  </a:lnTo>
                  <a:lnTo>
                    <a:pt x="45254" y="126833"/>
                  </a:lnTo>
                  <a:cubicBezTo>
                    <a:pt x="55933" y="125783"/>
                    <a:pt x="63725" y="122281"/>
                    <a:pt x="69415" y="117292"/>
                  </a:cubicBezTo>
                  <a:cubicBezTo>
                    <a:pt x="74755" y="112039"/>
                    <a:pt x="77644" y="105386"/>
                    <a:pt x="77644" y="96544"/>
                  </a:cubicBezTo>
                  <a:cubicBezTo>
                    <a:pt x="77206" y="88403"/>
                    <a:pt x="75105" y="82451"/>
                    <a:pt x="70115" y="77548"/>
                  </a:cubicBezTo>
                  <a:close/>
                  <a:moveTo>
                    <a:pt x="33786" y="58902"/>
                  </a:moveTo>
                  <a:cubicBezTo>
                    <a:pt x="26695" y="55400"/>
                    <a:pt x="23106" y="50849"/>
                    <a:pt x="23106" y="45159"/>
                  </a:cubicBezTo>
                  <a:cubicBezTo>
                    <a:pt x="23106" y="39206"/>
                    <a:pt x="26695" y="35354"/>
                    <a:pt x="33786" y="33954"/>
                  </a:cubicBezTo>
                  <a:lnTo>
                    <a:pt x="33786" y="58902"/>
                  </a:lnTo>
                  <a:close/>
                  <a:moveTo>
                    <a:pt x="45166" y="108450"/>
                  </a:moveTo>
                  <a:lnTo>
                    <a:pt x="45166" y="84902"/>
                  </a:lnTo>
                  <a:cubicBezTo>
                    <a:pt x="52695" y="88053"/>
                    <a:pt x="56546" y="91905"/>
                    <a:pt x="56546" y="97245"/>
                  </a:cubicBezTo>
                  <a:cubicBezTo>
                    <a:pt x="56196" y="103548"/>
                    <a:pt x="52607" y="107049"/>
                    <a:pt x="45166" y="108450"/>
                  </a:cubicBezTo>
                  <a:close/>
                </a:path>
              </a:pathLst>
            </a:custGeom>
            <a:solidFill>
              <a:srgbClr val="50E6FF"/>
            </a:solidFill>
            <a:ln w="51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9" name="TextBox 48">
            <a:extLst>
              <a:ext uri="{FF2B5EF4-FFF2-40B4-BE49-F238E27FC236}">
                <a16:creationId xmlns:a16="http://schemas.microsoft.com/office/drawing/2014/main" id="{F4EFFE17-9F3D-964F-EADC-A618CAC021C9}"/>
              </a:ext>
            </a:extLst>
          </p:cNvPr>
          <p:cNvSpPr txBox="1"/>
          <p:nvPr/>
        </p:nvSpPr>
        <p:spPr>
          <a:xfrm>
            <a:off x="9182508" y="4670557"/>
            <a:ext cx="2112264" cy="446276"/>
          </a:xfrm>
          <a:prstGeom prst="rect">
            <a:avLst/>
          </a:prstGeom>
          <a:noFill/>
        </p:spPr>
        <p:txBody>
          <a:bodyPr wrap="square" lIns="0" tIns="182880" rIns="0">
            <a:spAutoFit/>
          </a:bodyPr>
          <a:lstStyle>
            <a:defPPr>
              <a:defRPr lang="en-US"/>
            </a:defPPr>
            <a:lvl1pPr algn="ctr">
              <a:defRPr sz="1400">
                <a:latin typeface="+mj-lt"/>
              </a:defRPr>
            </a:lvl1pPr>
            <a:lvl2pPr marL="0" marR="0" lvl="1" indent="0" algn="ctr" defTabSz="914102" fontAlgn="base">
              <a:lnSpc>
                <a:spcPct val="100000"/>
              </a:lnSpc>
              <a:spcBef>
                <a:spcPts val="0"/>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Semibold"/>
                <a:ea typeface="+mn-ea"/>
                <a:cs typeface="+mn-cs"/>
              </a:rPr>
              <a:t>Retail</a:t>
            </a:r>
          </a:p>
        </p:txBody>
      </p:sp>
    </p:spTree>
    <p:extLst>
      <p:ext uri="{BB962C8B-B14F-4D97-AF65-F5344CB8AC3E}">
        <p14:creationId xmlns:p14="http://schemas.microsoft.com/office/powerpoint/2010/main" val="1917793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1.45833E-6 -7.40741E-7 L 1.45833E-6 -0.0544 " pathEditMode="relative" rAng="0" ptsTypes="AA">
                                      <p:cBhvr>
                                        <p:cTn id="12" dur="600" spd="-100000" fill="hold"/>
                                        <p:tgtEl>
                                          <p:spTgt spid="5"/>
                                        </p:tgtEl>
                                        <p:attrNameLst>
                                          <p:attrName>ppt_x</p:attrName>
                                          <p:attrName>ppt_y</p:attrName>
                                        </p:attrNameLst>
                                      </p:cBhvr>
                                      <p:rCtr x="0" y="-2731"/>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 presetClass="emph" presetSubtype="0" accel="100000" autoRev="1" fill="hold" grpId="1" nodeType="withEffect">
                                  <p:stCondLst>
                                    <p:cond delay="0"/>
                                  </p:stCondLst>
                                  <p:childTnLst>
                                    <p:animScale>
                                      <p:cBhvr>
                                        <p:cTn id="17" dur="500" fill="hold"/>
                                        <p:tgtEl>
                                          <p:spTgt spid="27"/>
                                        </p:tgtEl>
                                      </p:cBhvr>
                                      <p:by x="0" y="0"/>
                                    </p:animScale>
                                  </p:childTnLst>
                                </p:cTn>
                              </p:par>
                              <p:par>
                                <p:cTn id="18" presetID="10" presetClass="entr" presetSubtype="0" fill="hold"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6" presetClass="emph" presetSubtype="0" accel="100000" autoRev="1" fill="hold" nodeType="withEffect">
                                  <p:stCondLst>
                                    <p:cond delay="0"/>
                                  </p:stCondLst>
                                  <p:childTnLst>
                                    <p:animScale>
                                      <p:cBhvr>
                                        <p:cTn id="22" dur="500" fill="hold"/>
                                        <p:tgtEl>
                                          <p:spTgt spid="16"/>
                                        </p:tgtEl>
                                      </p:cBhvr>
                                      <p:by x="0" y="0"/>
                                    </p:animScale>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42" presetClass="path" presetSubtype="0" decel="100000" fill="hold" nodeType="withEffect">
                                  <p:stCondLst>
                                    <p:cond delay="500"/>
                                  </p:stCondLst>
                                  <p:childTnLst>
                                    <p:animMotion origin="layout" path="M 1.45833E-6 -3.7037E-6 L 1.45833E-6 0.04352 " pathEditMode="relative" rAng="0" ptsTypes="AA">
                                      <p:cBhvr>
                                        <p:cTn id="27" dur="600" spd="-100000" fill="hold"/>
                                        <p:tgtEl>
                                          <p:spTgt spid="8"/>
                                        </p:tgtEl>
                                        <p:attrNameLst>
                                          <p:attrName>ppt_x</p:attrName>
                                          <p:attrName>ppt_y</p:attrName>
                                        </p:attrNameLst>
                                      </p:cBhvr>
                                      <p:rCtr x="0" y="2176"/>
                                    </p:animMotion>
                                  </p:childTnLst>
                                </p:cTn>
                              </p:par>
                              <p:par>
                                <p:cTn id="28" presetID="10" presetClass="entr" presetSubtype="0" fill="hold" grpId="0" nodeType="withEffect">
                                  <p:stCondLst>
                                    <p:cond delay="50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42" presetClass="path" presetSubtype="0" decel="100000" fill="hold" grpId="1" nodeType="withEffect">
                                  <p:stCondLst>
                                    <p:cond delay="500"/>
                                  </p:stCondLst>
                                  <p:childTnLst>
                                    <p:animMotion origin="layout" path="M 1.45833E-6 -3.7037E-6 L 1.45833E-6 0.04352 " pathEditMode="relative" rAng="0" ptsTypes="AA">
                                      <p:cBhvr>
                                        <p:cTn id="32" dur="600" spd="-100000" fill="hold"/>
                                        <p:tgtEl>
                                          <p:spTgt spid="59"/>
                                        </p:tgtEl>
                                        <p:attrNameLst>
                                          <p:attrName>ppt_x</p:attrName>
                                          <p:attrName>ppt_y</p:attrName>
                                        </p:attrNameLst>
                                      </p:cBhvr>
                                      <p:rCtr x="0" y="2176"/>
                                    </p:animMotion>
                                  </p:childTnLst>
                                </p:cTn>
                              </p:par>
                              <p:par>
                                <p:cTn id="33" presetID="10" presetClass="entr" presetSubtype="0" fill="hold" grpId="0" nodeType="withEffect">
                                  <p:stCondLst>
                                    <p:cond delay="50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42" presetClass="path" presetSubtype="0" decel="100000" fill="hold" grpId="1" nodeType="withEffect">
                                  <p:stCondLst>
                                    <p:cond delay="500"/>
                                  </p:stCondLst>
                                  <p:childTnLst>
                                    <p:animMotion origin="layout" path="M 1.45833E-6 -3.7037E-6 L 1.45833E-6 0.04352 " pathEditMode="relative" rAng="0" ptsTypes="AA">
                                      <p:cBhvr>
                                        <p:cTn id="37" dur="600" spd="-100000" fill="hold"/>
                                        <p:tgtEl>
                                          <p:spTgt spid="58"/>
                                        </p:tgtEl>
                                        <p:attrNameLst>
                                          <p:attrName>ppt_x</p:attrName>
                                          <p:attrName>ppt_y</p:attrName>
                                        </p:attrNameLst>
                                      </p:cBhvr>
                                      <p:rCtr x="0" y="2176"/>
                                    </p:animMotion>
                                  </p:childTnLst>
                                </p:cTn>
                              </p:par>
                              <p:par>
                                <p:cTn id="38" presetID="10" presetClass="entr" presetSubtype="0" fill="hold" grpId="0" nodeType="withEffect">
                                  <p:stCondLst>
                                    <p:cond delay="600"/>
                                  </p:stCondLst>
                                  <p:childTnLst>
                                    <p:set>
                                      <p:cBhvr>
                                        <p:cTn id="39" dur="1" fill="hold">
                                          <p:stCondLst>
                                            <p:cond delay="0"/>
                                          </p:stCondLst>
                                        </p:cTn>
                                        <p:tgtEl>
                                          <p:spTgt spid="2055"/>
                                        </p:tgtEl>
                                        <p:attrNameLst>
                                          <p:attrName>style.visibility</p:attrName>
                                        </p:attrNameLst>
                                      </p:cBhvr>
                                      <p:to>
                                        <p:strVal val="visible"/>
                                      </p:to>
                                    </p:set>
                                    <p:animEffect transition="in" filter="fade">
                                      <p:cBhvr>
                                        <p:cTn id="40" dur="500"/>
                                        <p:tgtEl>
                                          <p:spTgt spid="2055"/>
                                        </p:tgtEl>
                                      </p:cBhvr>
                                    </p:animEffect>
                                  </p:childTnLst>
                                </p:cTn>
                              </p:par>
                              <p:par>
                                <p:cTn id="41" presetID="42" presetClass="path" presetSubtype="0" decel="100000" fill="hold" grpId="1" nodeType="withEffect">
                                  <p:stCondLst>
                                    <p:cond delay="600"/>
                                  </p:stCondLst>
                                  <p:childTnLst>
                                    <p:animMotion origin="layout" path="M 1.45833E-6 -7.40741E-7 L 1.45833E-6 -0.0544 " pathEditMode="relative" rAng="0" ptsTypes="AA">
                                      <p:cBhvr>
                                        <p:cTn id="42" dur="600" spd="-100000" fill="hold"/>
                                        <p:tgtEl>
                                          <p:spTgt spid="2055"/>
                                        </p:tgtEl>
                                        <p:attrNameLst>
                                          <p:attrName>ppt_x</p:attrName>
                                          <p:attrName>ppt_y</p:attrName>
                                        </p:attrNameLst>
                                      </p:cBhvr>
                                      <p:rCtr x="0" y="-2731"/>
                                    </p:animMotion>
                                  </p:childTnLst>
                                </p:cTn>
                              </p:par>
                              <p:par>
                                <p:cTn id="43" presetID="10" presetClass="entr" presetSubtype="0" fill="hold" grpId="0" nodeType="withEffect">
                                  <p:stCondLst>
                                    <p:cond delay="600"/>
                                  </p:stCondLst>
                                  <p:childTnLst>
                                    <p:set>
                                      <p:cBhvr>
                                        <p:cTn id="44" dur="1" fill="hold">
                                          <p:stCondLst>
                                            <p:cond delay="0"/>
                                          </p:stCondLst>
                                        </p:cTn>
                                        <p:tgtEl>
                                          <p:spTgt spid="2052"/>
                                        </p:tgtEl>
                                        <p:attrNameLst>
                                          <p:attrName>style.visibility</p:attrName>
                                        </p:attrNameLst>
                                      </p:cBhvr>
                                      <p:to>
                                        <p:strVal val="visible"/>
                                      </p:to>
                                    </p:set>
                                    <p:animEffect transition="in" filter="fade">
                                      <p:cBhvr>
                                        <p:cTn id="45" dur="500"/>
                                        <p:tgtEl>
                                          <p:spTgt spid="2052"/>
                                        </p:tgtEl>
                                      </p:cBhvr>
                                    </p:animEffect>
                                  </p:childTnLst>
                                </p:cTn>
                              </p:par>
                              <p:par>
                                <p:cTn id="46" presetID="42" presetClass="path" presetSubtype="0" decel="100000" fill="hold" grpId="1" nodeType="withEffect">
                                  <p:stCondLst>
                                    <p:cond delay="600"/>
                                  </p:stCondLst>
                                  <p:childTnLst>
                                    <p:animMotion origin="layout" path="M 1.45833E-6 -7.40741E-7 L 1.45833E-6 -0.0544 " pathEditMode="relative" rAng="0" ptsTypes="AA">
                                      <p:cBhvr>
                                        <p:cTn id="47" dur="600" spd="-100000" fill="hold"/>
                                        <p:tgtEl>
                                          <p:spTgt spid="2052"/>
                                        </p:tgtEl>
                                        <p:attrNameLst>
                                          <p:attrName>ppt_x</p:attrName>
                                          <p:attrName>ppt_y</p:attrName>
                                        </p:attrNameLst>
                                      </p:cBhvr>
                                      <p:rCtr x="0" y="-2731"/>
                                    </p:animMotion>
                                  </p:childTnLst>
                                </p:cTn>
                              </p:par>
                              <p:par>
                                <p:cTn id="48" presetID="10" presetClass="entr" presetSubtype="0" fill="hold" nodeType="withEffect">
                                  <p:stCondLst>
                                    <p:cond delay="6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42" presetClass="path" presetSubtype="0" decel="100000" fill="hold" nodeType="withEffect">
                                  <p:stCondLst>
                                    <p:cond delay="600"/>
                                  </p:stCondLst>
                                  <p:childTnLst>
                                    <p:animMotion origin="layout" path="M 1.45833E-6 -7.40741E-7 L 1.45833E-6 -0.0544 " pathEditMode="relative" rAng="0" ptsTypes="AA">
                                      <p:cBhvr>
                                        <p:cTn id="52" dur="600" spd="-100000" fill="hold"/>
                                        <p:tgtEl>
                                          <p:spTgt spid="11"/>
                                        </p:tgtEl>
                                        <p:attrNameLst>
                                          <p:attrName>ppt_x</p:attrName>
                                          <p:attrName>ppt_y</p:attrName>
                                        </p:attrNameLst>
                                      </p:cBhvr>
                                      <p:rCtr x="0" y="-2731"/>
                                    </p:animMotion>
                                  </p:childTnLst>
                                </p:cTn>
                              </p:par>
                              <p:par>
                                <p:cTn id="53" presetID="10" presetClass="entr" presetSubtype="0" fill="hold" grpId="0" nodeType="withEffect">
                                  <p:stCondLst>
                                    <p:cond delay="60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6" presetClass="emph" presetSubtype="0" accel="100000" autoRev="1" fill="hold" grpId="1" nodeType="withEffect">
                                  <p:stCondLst>
                                    <p:cond delay="100"/>
                                  </p:stCondLst>
                                  <p:childTnLst>
                                    <p:animScale>
                                      <p:cBhvr>
                                        <p:cTn id="57" dur="500" fill="hold"/>
                                        <p:tgtEl>
                                          <p:spTgt spid="24"/>
                                        </p:tgtEl>
                                      </p:cBhvr>
                                      <p:by x="0" y="0"/>
                                    </p:animScale>
                                  </p:childTnLst>
                                </p:cTn>
                              </p:par>
                              <p:par>
                                <p:cTn id="58" presetID="10" presetClass="entr" presetSubtype="0" fill="hold" nodeType="withEffect">
                                  <p:stCondLst>
                                    <p:cond delay="6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6" presetClass="emph" presetSubtype="0" accel="100000" autoRev="1" fill="hold" nodeType="withEffect">
                                  <p:stCondLst>
                                    <p:cond delay="100"/>
                                  </p:stCondLst>
                                  <p:childTnLst>
                                    <p:animScale>
                                      <p:cBhvr>
                                        <p:cTn id="62" dur="500" fill="hold"/>
                                        <p:tgtEl>
                                          <p:spTgt spid="3"/>
                                        </p:tgtEl>
                                      </p:cBhvr>
                                      <p:by x="0" y="0"/>
                                    </p:animScale>
                                  </p:childTnLst>
                                </p:cTn>
                              </p:par>
                              <p:par>
                                <p:cTn id="63" presetID="10" presetClass="entr" presetSubtype="0" fill="hold" grpId="0" nodeType="withEffect">
                                  <p:stCondLst>
                                    <p:cond delay="60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42" presetClass="path" presetSubtype="0" decel="100000" fill="hold" grpId="1" nodeType="withEffect">
                                  <p:stCondLst>
                                    <p:cond delay="600"/>
                                  </p:stCondLst>
                                  <p:childTnLst>
                                    <p:animMotion origin="layout" path="M 1.45833E-6 -3.7037E-6 L 1.45833E-6 0.04352 " pathEditMode="relative" rAng="0" ptsTypes="AA">
                                      <p:cBhvr>
                                        <p:cTn id="67" dur="600" spd="-100000" fill="hold"/>
                                        <p:tgtEl>
                                          <p:spTgt spid="47"/>
                                        </p:tgtEl>
                                        <p:attrNameLst>
                                          <p:attrName>ppt_x</p:attrName>
                                          <p:attrName>ppt_y</p:attrName>
                                        </p:attrNameLst>
                                      </p:cBhvr>
                                      <p:rCtr x="0" y="2176"/>
                                    </p:animMotion>
                                  </p:childTnLst>
                                </p:cTn>
                              </p:par>
                              <p:par>
                                <p:cTn id="68" presetID="10" presetClass="entr" presetSubtype="0" fill="hold" grpId="0" nodeType="withEffect">
                                  <p:stCondLst>
                                    <p:cond delay="70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par>
                                <p:cTn id="71" presetID="42" presetClass="path" presetSubtype="0" decel="100000" fill="hold" grpId="1" nodeType="withEffect">
                                  <p:stCondLst>
                                    <p:cond delay="700"/>
                                  </p:stCondLst>
                                  <p:childTnLst>
                                    <p:animMotion origin="layout" path="M 1.45833E-6 -7.40741E-7 L 1.45833E-6 -0.0544 " pathEditMode="relative" rAng="0" ptsTypes="AA">
                                      <p:cBhvr>
                                        <p:cTn id="72" dur="600" spd="-100000" fill="hold"/>
                                        <p:tgtEl>
                                          <p:spTgt spid="48"/>
                                        </p:tgtEl>
                                        <p:attrNameLst>
                                          <p:attrName>ppt_x</p:attrName>
                                          <p:attrName>ppt_y</p:attrName>
                                        </p:attrNameLst>
                                      </p:cBhvr>
                                      <p:rCtr x="0" y="-2731"/>
                                    </p:animMotion>
                                  </p:childTnLst>
                                </p:cTn>
                              </p:par>
                              <p:par>
                                <p:cTn id="73" presetID="10" presetClass="entr" presetSubtype="0" fill="hold" grpId="0" nodeType="withEffect">
                                  <p:stCondLst>
                                    <p:cond delay="7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6" presetClass="emph" presetSubtype="0" accel="100000" autoRev="1" fill="hold" grpId="1" nodeType="withEffect">
                                  <p:stCondLst>
                                    <p:cond delay="200"/>
                                  </p:stCondLst>
                                  <p:childTnLst>
                                    <p:animScale>
                                      <p:cBhvr>
                                        <p:cTn id="77" dur="500" fill="hold"/>
                                        <p:tgtEl>
                                          <p:spTgt spid="31"/>
                                        </p:tgtEl>
                                      </p:cBhvr>
                                      <p:by x="0" y="0"/>
                                    </p:animScale>
                                  </p:childTnLst>
                                </p:cTn>
                              </p:par>
                              <p:par>
                                <p:cTn id="78" presetID="10" presetClass="entr" presetSubtype="0" fill="hold" nodeType="withEffect">
                                  <p:stCondLst>
                                    <p:cond delay="700"/>
                                  </p:stCondLst>
                                  <p:childTnLst>
                                    <p:set>
                                      <p:cBhvr>
                                        <p:cTn id="79" dur="1" fill="hold">
                                          <p:stCondLst>
                                            <p:cond delay="0"/>
                                          </p:stCondLst>
                                        </p:cTn>
                                        <p:tgtEl>
                                          <p:spTgt spid="55"/>
                                        </p:tgtEl>
                                        <p:attrNameLst>
                                          <p:attrName>style.visibility</p:attrName>
                                        </p:attrNameLst>
                                      </p:cBhvr>
                                      <p:to>
                                        <p:strVal val="visible"/>
                                      </p:to>
                                    </p:set>
                                    <p:animEffect transition="in" filter="fade">
                                      <p:cBhvr>
                                        <p:cTn id="80" dur="500"/>
                                        <p:tgtEl>
                                          <p:spTgt spid="55"/>
                                        </p:tgtEl>
                                      </p:cBhvr>
                                    </p:animEffect>
                                  </p:childTnLst>
                                </p:cTn>
                              </p:par>
                              <p:par>
                                <p:cTn id="81" presetID="6" presetClass="emph" presetSubtype="0" accel="100000" autoRev="1" fill="hold" nodeType="withEffect">
                                  <p:stCondLst>
                                    <p:cond delay="200"/>
                                  </p:stCondLst>
                                  <p:childTnLst>
                                    <p:animScale>
                                      <p:cBhvr>
                                        <p:cTn id="82" dur="500" fill="hold"/>
                                        <p:tgtEl>
                                          <p:spTgt spid="55"/>
                                        </p:tgtEl>
                                      </p:cBhvr>
                                      <p:by x="0" y="0"/>
                                    </p:animScale>
                                  </p:childTnLst>
                                </p:cTn>
                              </p:par>
                              <p:par>
                                <p:cTn id="83" presetID="10" presetClass="entr" presetSubtype="0" fill="hold" nodeType="withEffect">
                                  <p:stCondLst>
                                    <p:cond delay="70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par>
                                <p:cTn id="86" presetID="42" presetClass="path" presetSubtype="0" decel="100000" fill="hold" nodeType="withEffect">
                                  <p:stCondLst>
                                    <p:cond delay="700"/>
                                  </p:stCondLst>
                                  <p:childTnLst>
                                    <p:animMotion origin="layout" path="M 1.45833E-6 -3.7037E-6 L 1.45833E-6 0.04352 " pathEditMode="relative" rAng="0" ptsTypes="AA">
                                      <p:cBhvr>
                                        <p:cTn id="87" dur="600" spd="-100000" fill="hold"/>
                                        <p:tgtEl>
                                          <p:spTgt spid="17"/>
                                        </p:tgtEl>
                                        <p:attrNameLst>
                                          <p:attrName>ppt_x</p:attrName>
                                          <p:attrName>ppt_y</p:attrName>
                                        </p:attrNameLst>
                                      </p:cBhvr>
                                      <p:rCtr x="0" y="2176"/>
                                    </p:animMotion>
                                  </p:childTnLst>
                                </p:cTn>
                              </p:par>
                              <p:par>
                                <p:cTn id="88" presetID="10" presetClass="entr" presetSubtype="0" fill="hold" grpId="0" nodeType="withEffect">
                                  <p:stCondLst>
                                    <p:cond delay="700"/>
                                  </p:stCondLst>
                                  <p:childTnLst>
                                    <p:set>
                                      <p:cBhvr>
                                        <p:cTn id="89" dur="1" fill="hold">
                                          <p:stCondLst>
                                            <p:cond delay="0"/>
                                          </p:stCondLst>
                                        </p:cTn>
                                        <p:tgtEl>
                                          <p:spTgt spid="2060"/>
                                        </p:tgtEl>
                                        <p:attrNameLst>
                                          <p:attrName>style.visibility</p:attrName>
                                        </p:attrNameLst>
                                      </p:cBhvr>
                                      <p:to>
                                        <p:strVal val="visible"/>
                                      </p:to>
                                    </p:set>
                                    <p:animEffect transition="in" filter="fade">
                                      <p:cBhvr>
                                        <p:cTn id="90" dur="500"/>
                                        <p:tgtEl>
                                          <p:spTgt spid="2060"/>
                                        </p:tgtEl>
                                      </p:cBhvr>
                                    </p:animEffect>
                                  </p:childTnLst>
                                </p:cTn>
                              </p:par>
                              <p:par>
                                <p:cTn id="91" presetID="42" presetClass="path" presetSubtype="0" decel="100000" fill="hold" grpId="1" nodeType="withEffect">
                                  <p:stCondLst>
                                    <p:cond delay="700"/>
                                  </p:stCondLst>
                                  <p:childTnLst>
                                    <p:animMotion origin="layout" path="M 1.45833E-6 -3.7037E-6 L 1.45833E-6 0.04352 " pathEditMode="relative" rAng="0" ptsTypes="AA">
                                      <p:cBhvr>
                                        <p:cTn id="92" dur="600" spd="-100000" fill="hold"/>
                                        <p:tgtEl>
                                          <p:spTgt spid="2060"/>
                                        </p:tgtEl>
                                        <p:attrNameLst>
                                          <p:attrName>ppt_x</p:attrName>
                                          <p:attrName>ppt_y</p:attrName>
                                        </p:attrNameLst>
                                      </p:cBhvr>
                                      <p:rCtr x="0" y="2176"/>
                                    </p:animMotion>
                                  </p:childTnLst>
                                </p:cTn>
                              </p:par>
                              <p:par>
                                <p:cTn id="93" presetID="10" presetClass="entr" presetSubtype="0" fill="hold" grpId="0" nodeType="withEffect">
                                  <p:stCondLst>
                                    <p:cond delay="700"/>
                                  </p:stCondLst>
                                  <p:childTnLst>
                                    <p:set>
                                      <p:cBhvr>
                                        <p:cTn id="94" dur="1" fill="hold">
                                          <p:stCondLst>
                                            <p:cond delay="0"/>
                                          </p:stCondLst>
                                        </p:cTn>
                                        <p:tgtEl>
                                          <p:spTgt spid="2063"/>
                                        </p:tgtEl>
                                        <p:attrNameLst>
                                          <p:attrName>style.visibility</p:attrName>
                                        </p:attrNameLst>
                                      </p:cBhvr>
                                      <p:to>
                                        <p:strVal val="visible"/>
                                      </p:to>
                                    </p:set>
                                    <p:animEffect transition="in" filter="fade">
                                      <p:cBhvr>
                                        <p:cTn id="95" dur="500"/>
                                        <p:tgtEl>
                                          <p:spTgt spid="2063"/>
                                        </p:tgtEl>
                                      </p:cBhvr>
                                    </p:animEffect>
                                  </p:childTnLst>
                                </p:cTn>
                              </p:par>
                              <p:par>
                                <p:cTn id="96" presetID="42" presetClass="path" presetSubtype="0" decel="100000" fill="hold" grpId="1" nodeType="withEffect">
                                  <p:stCondLst>
                                    <p:cond delay="700"/>
                                  </p:stCondLst>
                                  <p:childTnLst>
                                    <p:animMotion origin="layout" path="M 1.45833E-6 -3.7037E-6 L 1.45833E-6 0.04352 " pathEditMode="relative" rAng="0" ptsTypes="AA">
                                      <p:cBhvr>
                                        <p:cTn id="97" dur="600" spd="-100000" fill="hold"/>
                                        <p:tgtEl>
                                          <p:spTgt spid="2063"/>
                                        </p:tgtEl>
                                        <p:attrNameLst>
                                          <p:attrName>ppt_x</p:attrName>
                                          <p:attrName>ppt_y</p:attrName>
                                        </p:attrNameLst>
                                      </p:cBhvr>
                                      <p:rCtr x="0" y="2176"/>
                                    </p:animMotion>
                                  </p:childTnLst>
                                </p:cTn>
                              </p:par>
                              <p:par>
                                <p:cTn id="98" presetID="10" presetClass="entr" presetSubtype="0" fill="hold" grpId="0" nodeType="withEffect">
                                  <p:stCondLst>
                                    <p:cond delay="800"/>
                                  </p:stCondLst>
                                  <p:childTnLst>
                                    <p:set>
                                      <p:cBhvr>
                                        <p:cTn id="99" dur="1" fill="hold">
                                          <p:stCondLst>
                                            <p:cond delay="0"/>
                                          </p:stCondLst>
                                        </p:cTn>
                                        <p:tgtEl>
                                          <p:spTgt spid="2066"/>
                                        </p:tgtEl>
                                        <p:attrNameLst>
                                          <p:attrName>style.visibility</p:attrName>
                                        </p:attrNameLst>
                                      </p:cBhvr>
                                      <p:to>
                                        <p:strVal val="visible"/>
                                      </p:to>
                                    </p:set>
                                    <p:animEffect transition="in" filter="fade">
                                      <p:cBhvr>
                                        <p:cTn id="100" dur="500"/>
                                        <p:tgtEl>
                                          <p:spTgt spid="2066"/>
                                        </p:tgtEl>
                                      </p:cBhvr>
                                    </p:animEffect>
                                  </p:childTnLst>
                                </p:cTn>
                              </p:par>
                              <p:par>
                                <p:cTn id="101" presetID="42" presetClass="path" presetSubtype="0" decel="100000" fill="hold" grpId="1" nodeType="withEffect">
                                  <p:stCondLst>
                                    <p:cond delay="800"/>
                                  </p:stCondLst>
                                  <p:childTnLst>
                                    <p:animMotion origin="layout" path="M 1.45833E-6 -7.40741E-7 L 1.45833E-6 -0.0544 " pathEditMode="relative" rAng="0" ptsTypes="AA">
                                      <p:cBhvr>
                                        <p:cTn id="102" dur="600" spd="-100000" fill="hold"/>
                                        <p:tgtEl>
                                          <p:spTgt spid="2066"/>
                                        </p:tgtEl>
                                        <p:attrNameLst>
                                          <p:attrName>ppt_x</p:attrName>
                                          <p:attrName>ppt_y</p:attrName>
                                        </p:attrNameLst>
                                      </p:cBhvr>
                                      <p:rCtr x="0" y="-2731"/>
                                    </p:animMotion>
                                  </p:childTnLst>
                                </p:cTn>
                              </p:par>
                              <p:par>
                                <p:cTn id="103" presetID="10" presetClass="entr" presetSubtype="0" fill="hold" grpId="0" nodeType="withEffect">
                                  <p:stCondLst>
                                    <p:cond delay="800"/>
                                  </p:stCondLst>
                                  <p:childTnLst>
                                    <p:set>
                                      <p:cBhvr>
                                        <p:cTn id="104" dur="1" fill="hold">
                                          <p:stCondLst>
                                            <p:cond delay="0"/>
                                          </p:stCondLst>
                                        </p:cTn>
                                        <p:tgtEl>
                                          <p:spTgt spid="2065"/>
                                        </p:tgtEl>
                                        <p:attrNameLst>
                                          <p:attrName>style.visibility</p:attrName>
                                        </p:attrNameLst>
                                      </p:cBhvr>
                                      <p:to>
                                        <p:strVal val="visible"/>
                                      </p:to>
                                    </p:set>
                                    <p:animEffect transition="in" filter="fade">
                                      <p:cBhvr>
                                        <p:cTn id="105" dur="500"/>
                                        <p:tgtEl>
                                          <p:spTgt spid="2065"/>
                                        </p:tgtEl>
                                      </p:cBhvr>
                                    </p:animEffect>
                                  </p:childTnLst>
                                </p:cTn>
                              </p:par>
                              <p:par>
                                <p:cTn id="106" presetID="42" presetClass="path" presetSubtype="0" decel="100000" fill="hold" grpId="1" nodeType="withEffect">
                                  <p:stCondLst>
                                    <p:cond delay="800"/>
                                  </p:stCondLst>
                                  <p:childTnLst>
                                    <p:animMotion origin="layout" path="M 1.45833E-6 -7.40741E-7 L 1.45833E-6 -0.0544 " pathEditMode="relative" rAng="0" ptsTypes="AA">
                                      <p:cBhvr>
                                        <p:cTn id="107" dur="600" spd="-100000" fill="hold"/>
                                        <p:tgtEl>
                                          <p:spTgt spid="2065"/>
                                        </p:tgtEl>
                                        <p:attrNameLst>
                                          <p:attrName>ppt_x</p:attrName>
                                          <p:attrName>ppt_y</p:attrName>
                                        </p:attrNameLst>
                                      </p:cBhvr>
                                      <p:rCtr x="0" y="-2731"/>
                                    </p:animMotion>
                                  </p:childTnLst>
                                </p:cTn>
                              </p:par>
                              <p:par>
                                <p:cTn id="108" presetID="10" presetClass="entr" presetSubtype="0" fill="hold" nodeType="withEffect">
                                  <p:stCondLst>
                                    <p:cond delay="80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42" presetClass="path" presetSubtype="0" decel="100000" fill="hold" nodeType="withEffect">
                                  <p:stCondLst>
                                    <p:cond delay="800"/>
                                  </p:stCondLst>
                                  <p:childTnLst>
                                    <p:animMotion origin="layout" path="M 1.45833E-6 -7.40741E-7 L 1.45833E-6 -0.0544 " pathEditMode="relative" rAng="0" ptsTypes="AA">
                                      <p:cBhvr>
                                        <p:cTn id="112" dur="600" spd="-100000" fill="hold"/>
                                        <p:tgtEl>
                                          <p:spTgt spid="14"/>
                                        </p:tgtEl>
                                        <p:attrNameLst>
                                          <p:attrName>ppt_x</p:attrName>
                                          <p:attrName>ppt_y</p:attrName>
                                        </p:attrNameLst>
                                      </p:cBhvr>
                                      <p:rCtr x="0" y="-2731"/>
                                    </p:animMotion>
                                  </p:childTnLst>
                                </p:cTn>
                              </p:par>
                              <p:par>
                                <p:cTn id="113" presetID="10" presetClass="entr" presetSubtype="0" fill="hold" grpId="0" nodeType="withEffect">
                                  <p:stCondLst>
                                    <p:cond delay="800"/>
                                  </p:stCondLst>
                                  <p:childTnLst>
                                    <p:set>
                                      <p:cBhvr>
                                        <p:cTn id="114" dur="1" fill="hold">
                                          <p:stCondLst>
                                            <p:cond delay="0"/>
                                          </p:stCondLst>
                                        </p:cTn>
                                        <p:tgtEl>
                                          <p:spTgt spid="45"/>
                                        </p:tgtEl>
                                        <p:attrNameLst>
                                          <p:attrName>style.visibility</p:attrName>
                                        </p:attrNameLst>
                                      </p:cBhvr>
                                      <p:to>
                                        <p:strVal val="visible"/>
                                      </p:to>
                                    </p:set>
                                    <p:animEffect transition="in" filter="fade">
                                      <p:cBhvr>
                                        <p:cTn id="115" dur="500"/>
                                        <p:tgtEl>
                                          <p:spTgt spid="45"/>
                                        </p:tgtEl>
                                      </p:cBhvr>
                                    </p:animEffect>
                                  </p:childTnLst>
                                </p:cTn>
                              </p:par>
                              <p:par>
                                <p:cTn id="116" presetID="6" presetClass="emph" presetSubtype="0" accel="100000" autoRev="1" fill="hold" grpId="1" nodeType="withEffect">
                                  <p:stCondLst>
                                    <p:cond delay="300"/>
                                  </p:stCondLst>
                                  <p:childTnLst>
                                    <p:animScale>
                                      <p:cBhvr>
                                        <p:cTn id="117" dur="500" fill="hold"/>
                                        <p:tgtEl>
                                          <p:spTgt spid="45"/>
                                        </p:tgtEl>
                                      </p:cBhvr>
                                      <p:by x="0" y="0"/>
                                    </p:animScale>
                                  </p:childTnLst>
                                </p:cTn>
                              </p:par>
                              <p:par>
                                <p:cTn id="118" presetID="10" presetClass="entr" presetSubtype="0" fill="hold" nodeType="withEffect">
                                  <p:stCondLst>
                                    <p:cond delay="800"/>
                                  </p:stCondLst>
                                  <p:childTnLst>
                                    <p:set>
                                      <p:cBhvr>
                                        <p:cTn id="119" dur="1" fill="hold">
                                          <p:stCondLst>
                                            <p:cond delay="0"/>
                                          </p:stCondLst>
                                        </p:cTn>
                                        <p:tgtEl>
                                          <p:spTgt spid="2054"/>
                                        </p:tgtEl>
                                        <p:attrNameLst>
                                          <p:attrName>style.visibility</p:attrName>
                                        </p:attrNameLst>
                                      </p:cBhvr>
                                      <p:to>
                                        <p:strVal val="visible"/>
                                      </p:to>
                                    </p:set>
                                    <p:animEffect transition="in" filter="fade">
                                      <p:cBhvr>
                                        <p:cTn id="120" dur="500"/>
                                        <p:tgtEl>
                                          <p:spTgt spid="2054"/>
                                        </p:tgtEl>
                                      </p:cBhvr>
                                    </p:animEffect>
                                  </p:childTnLst>
                                </p:cTn>
                              </p:par>
                              <p:par>
                                <p:cTn id="121" presetID="6" presetClass="emph" presetSubtype="0" accel="100000" autoRev="1" fill="hold" nodeType="withEffect">
                                  <p:stCondLst>
                                    <p:cond delay="300"/>
                                  </p:stCondLst>
                                  <p:childTnLst>
                                    <p:animScale>
                                      <p:cBhvr>
                                        <p:cTn id="122" dur="500" fill="hold"/>
                                        <p:tgtEl>
                                          <p:spTgt spid="2054"/>
                                        </p:tgtEl>
                                      </p:cBhvr>
                                      <p:by x="0" y="0"/>
                                    </p:animScale>
                                  </p:childTnLst>
                                </p:cTn>
                              </p:par>
                              <p:par>
                                <p:cTn id="123" presetID="10" presetClass="entr" presetSubtype="0" fill="hold" grpId="0" nodeType="withEffect">
                                  <p:stCondLst>
                                    <p:cond delay="80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500"/>
                                        <p:tgtEl>
                                          <p:spTgt spid="49"/>
                                        </p:tgtEl>
                                      </p:cBhvr>
                                    </p:animEffect>
                                  </p:childTnLst>
                                </p:cTn>
                              </p:par>
                              <p:par>
                                <p:cTn id="126" presetID="42" presetClass="path" presetSubtype="0" decel="100000" fill="hold" grpId="1" nodeType="withEffect">
                                  <p:stCondLst>
                                    <p:cond delay="800"/>
                                  </p:stCondLst>
                                  <p:childTnLst>
                                    <p:animMotion origin="layout" path="M 1.45833E-6 -3.7037E-6 L 1.45833E-6 0.04352 " pathEditMode="relative" rAng="0" ptsTypes="AA">
                                      <p:cBhvr>
                                        <p:cTn id="127" dur="600" spd="-100000" fill="hold"/>
                                        <p:tgtEl>
                                          <p:spTgt spid="49"/>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 grpId="0"/>
      <p:bldP spid="5" grpId="1"/>
      <p:bldP spid="27" grpId="0" animBg="1"/>
      <p:bldP spid="27" grpId="1" animBg="1"/>
      <p:bldP spid="59" grpId="0" animBg="1"/>
      <p:bldP spid="59" grpId="1" animBg="1"/>
      <p:bldP spid="58" grpId="0" animBg="1"/>
      <p:bldP spid="58" grpId="1" animBg="1"/>
      <p:bldP spid="2055" grpId="0" animBg="1"/>
      <p:bldP spid="2055" grpId="1" animBg="1"/>
      <p:bldP spid="2052" grpId="0" animBg="1"/>
      <p:bldP spid="2052" grpId="1" animBg="1"/>
      <p:bldP spid="24" grpId="0" animBg="1"/>
      <p:bldP spid="24" grpId="1" animBg="1"/>
      <p:bldP spid="47" grpId="0"/>
      <p:bldP spid="47" grpId="1"/>
      <p:bldP spid="48" grpId="0"/>
      <p:bldP spid="48" grpId="1"/>
      <p:bldP spid="31" grpId="0" animBg="1"/>
      <p:bldP spid="31" grpId="1" animBg="1"/>
      <p:bldP spid="2060" grpId="0" animBg="1"/>
      <p:bldP spid="2060" grpId="1" animBg="1"/>
      <p:bldP spid="2063" grpId="0" animBg="1"/>
      <p:bldP spid="2063" grpId="1" animBg="1"/>
      <p:bldP spid="2066" grpId="0" animBg="1"/>
      <p:bldP spid="2066" grpId="1" animBg="1"/>
      <p:bldP spid="2065" grpId="0" animBg="1"/>
      <p:bldP spid="2065" grpId="1" animBg="1"/>
      <p:bldP spid="45" grpId="0" animBg="1"/>
      <p:bldP spid="45" grpId="1" animBg="1"/>
      <p:bldP spid="49" grpId="0"/>
      <p:bldP spid="4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C2F36-7372-61BB-1086-A211C0D81659}"/>
              </a:ext>
            </a:extLst>
          </p:cNvPr>
          <p:cNvSpPr>
            <a:spLocks noGrp="1"/>
          </p:cNvSpPr>
          <p:nvPr>
            <p:ph type="title" idx="4294967295"/>
          </p:nvPr>
        </p:nvSpPr>
        <p:spPr>
          <a:xfrm>
            <a:off x="586581" y="833438"/>
            <a:ext cx="11018838" cy="554037"/>
          </a:xfrm>
        </p:spPr>
        <p:txBody>
          <a:bodyPr/>
          <a:lstStyle/>
          <a:p>
            <a:pPr algn="ctr" defTabSz="914400">
              <a:lnSpc>
                <a:spcPct val="90000"/>
              </a:lnSpc>
              <a:spcBef>
                <a:spcPts val="0"/>
              </a:spcBef>
              <a:defRPr/>
            </a:pPr>
            <a:r>
              <a:rPr lang="en-US" sz="4000" spc="0">
                <a:ln>
                  <a:noFill/>
                </a:ln>
                <a:gradFill flip="none" rotWithShape="1">
                  <a:gsLst>
                    <a:gs pos="0">
                      <a:srgbClr val="CD9AD0"/>
                    </a:gs>
                    <a:gs pos="100000">
                      <a:srgbClr val="8EC8E8"/>
                    </a:gs>
                  </a:gsLst>
                  <a:lin ang="10800000" scaled="1"/>
                  <a:tileRect/>
                </a:gradFill>
                <a:latin typeface="Segoe UI Semibold"/>
              </a:rPr>
              <a:t>How do I get started?</a:t>
            </a:r>
          </a:p>
        </p:txBody>
      </p:sp>
      <p:grpSp>
        <p:nvGrpSpPr>
          <p:cNvPr id="71" name="Group 70" descr="Build intelligent app experiences with Azure AI. Learn how to build AI-powered applications for your organizations on Azure. AI workshop to identify uses cases.">
            <a:extLst>
              <a:ext uri="{FF2B5EF4-FFF2-40B4-BE49-F238E27FC236}">
                <a16:creationId xmlns:a16="http://schemas.microsoft.com/office/drawing/2014/main" id="{40B046F3-1F22-3345-76EA-D465F62E1190}"/>
              </a:ext>
            </a:extLst>
          </p:cNvPr>
          <p:cNvGrpSpPr/>
          <p:nvPr/>
        </p:nvGrpSpPr>
        <p:grpSpPr>
          <a:xfrm>
            <a:off x="7968922" y="1930707"/>
            <a:ext cx="2697704" cy="4021796"/>
            <a:chOff x="3368196" y="2160060"/>
            <a:chExt cx="2697704" cy="4021796"/>
          </a:xfrm>
        </p:grpSpPr>
        <p:sp>
          <p:nvSpPr>
            <p:cNvPr id="72" name="Rectangle: Rounded Corners 4">
              <a:extLst>
                <a:ext uri="{FF2B5EF4-FFF2-40B4-BE49-F238E27FC236}">
                  <a16:creationId xmlns:a16="http://schemas.microsoft.com/office/drawing/2014/main" id="{DE1FA01D-31F1-4126-1697-E160D6F77342}"/>
                </a:ext>
                <a:ext uri="{C183D7F6-B498-43B3-948B-1728B52AA6E4}">
                  <adec:decorative xmlns:adec="http://schemas.microsoft.com/office/drawing/2017/decorative" val="1"/>
                </a:ext>
              </a:extLst>
            </p:cNvPr>
            <p:cNvSpPr/>
            <p:nvPr/>
          </p:nvSpPr>
          <p:spPr>
            <a:xfrm>
              <a:off x="3368196" y="2160060"/>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3" name="TextBox 72">
              <a:extLst>
                <a:ext uri="{FF2B5EF4-FFF2-40B4-BE49-F238E27FC236}">
                  <a16:creationId xmlns:a16="http://schemas.microsoft.com/office/drawing/2014/main" id="{912E3ED7-BD55-14AB-46B0-BA4BAB07DC91}"/>
                </a:ext>
              </a:extLst>
            </p:cNvPr>
            <p:cNvSpPr txBox="1"/>
            <p:nvPr/>
          </p:nvSpPr>
          <p:spPr>
            <a:xfrm>
              <a:off x="3550131" y="2543610"/>
              <a:ext cx="2333834" cy="830997"/>
            </a:xfrm>
            <a:prstGeom prst="rect">
              <a:avLst/>
            </a:prstGeom>
            <a:noFill/>
          </p:spPr>
          <p:txBody>
            <a:bodyPr wrap="square" lIns="0" tIns="0" rIns="0" bIns="0" rtlCol="0">
              <a:spAutoFit/>
            </a:bodyPr>
            <a:lstStyle>
              <a:defPPr>
                <a:defRPr lang="en-US"/>
              </a:defPPr>
              <a:lvl1pPr algn="ctr">
                <a:spcAft>
                  <a:spcPts val="1200"/>
                </a:spcAft>
                <a:defRPr spc="-50">
                  <a:ln w="3175">
                    <a:noFill/>
                  </a:ln>
                  <a:gradFill flip="none" rotWithShape="1">
                    <a:gsLst>
                      <a:gs pos="0">
                        <a:srgbClr val="CD9AD0"/>
                      </a:gs>
                      <a:gs pos="81000">
                        <a:srgbClr val="8EC8E8"/>
                      </a:gs>
                    </a:gsLst>
                    <a:lin ang="13500000" scaled="1"/>
                    <a:tileRect/>
                  </a:gradFill>
                  <a:latin typeface="Segoe UI Semibold"/>
                  <a:ea typeface="+mj-lt"/>
                  <a:cs typeface="Segoe UI Semibold"/>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Build intelligent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app experiences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with Azure AI</a:t>
              </a:r>
            </a:p>
          </p:txBody>
        </p:sp>
      </p:grpSp>
      <p:grpSp>
        <p:nvGrpSpPr>
          <p:cNvPr id="74" name="Group 73" descr="Get AI-ready with Azure. Learn how migrating your data to Azure can give you the foundation for better AI experiences, &#10;&#10;Plan an exec briefing on Microsoft Intelligent Data Platform (Technology + People) or complete a data estate assessment.">
            <a:extLst>
              <a:ext uri="{FF2B5EF4-FFF2-40B4-BE49-F238E27FC236}">
                <a16:creationId xmlns:a16="http://schemas.microsoft.com/office/drawing/2014/main" id="{8E87FA09-7E8D-C9EF-B1AC-7942D8039CC0}"/>
              </a:ext>
            </a:extLst>
          </p:cNvPr>
          <p:cNvGrpSpPr/>
          <p:nvPr/>
        </p:nvGrpSpPr>
        <p:grpSpPr>
          <a:xfrm>
            <a:off x="1932688" y="1930707"/>
            <a:ext cx="2697704" cy="4021796"/>
            <a:chOff x="510819" y="2131780"/>
            <a:chExt cx="2697704" cy="4021796"/>
          </a:xfrm>
        </p:grpSpPr>
        <p:sp>
          <p:nvSpPr>
            <p:cNvPr id="75" name="Rectangle: Rounded Corners 4">
              <a:extLst>
                <a:ext uri="{FF2B5EF4-FFF2-40B4-BE49-F238E27FC236}">
                  <a16:creationId xmlns:a16="http://schemas.microsoft.com/office/drawing/2014/main" id="{C1C4D6BA-6E55-A1C6-C6F3-4654664A48BD}"/>
                </a:ext>
                <a:ext uri="{C183D7F6-B498-43B3-948B-1728B52AA6E4}">
                  <adec:decorative xmlns:adec="http://schemas.microsoft.com/office/drawing/2017/decorative" val="1"/>
                </a:ext>
              </a:extLst>
            </p:cNvPr>
            <p:cNvSpPr/>
            <p:nvPr/>
          </p:nvSpPr>
          <p:spPr>
            <a:xfrm>
              <a:off x="510819" y="2131780"/>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6" name="TextBox 75">
              <a:extLst>
                <a:ext uri="{FF2B5EF4-FFF2-40B4-BE49-F238E27FC236}">
                  <a16:creationId xmlns:a16="http://schemas.microsoft.com/office/drawing/2014/main" id="{AC7255F9-11A3-6D84-A84B-DCF6E01DCC98}"/>
                </a:ext>
              </a:extLst>
            </p:cNvPr>
            <p:cNvSpPr txBox="1"/>
            <p:nvPr/>
          </p:nvSpPr>
          <p:spPr>
            <a:xfrm>
              <a:off x="846932" y="2543610"/>
              <a:ext cx="2025478"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Request Access to Azure </a:t>
              </a:r>
              <a:r>
                <a:rPr kumimoji="0" lang="en-US" sz="1800" b="0" i="0" u="none" strike="noStrike" kern="1200" cap="none" spc="-50" normalizeH="0" baseline="0" noProof="0" err="1">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OpenAI</a:t>
              </a: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 Service</a:t>
              </a:r>
            </a:p>
          </p:txBody>
        </p:sp>
      </p:grpSp>
      <p:sp>
        <p:nvSpPr>
          <p:cNvPr id="83" name="TextBox 82">
            <a:extLst>
              <a:ext uri="{FF2B5EF4-FFF2-40B4-BE49-F238E27FC236}">
                <a16:creationId xmlns:a16="http://schemas.microsoft.com/office/drawing/2014/main" id="{5B65513B-FA63-322B-6AC0-503282B86B12}"/>
              </a:ext>
            </a:extLst>
          </p:cNvPr>
          <p:cNvSpPr txBox="1"/>
          <p:nvPr/>
        </p:nvSpPr>
        <p:spPr>
          <a:xfrm>
            <a:off x="8260968" y="3722438"/>
            <a:ext cx="2333834" cy="738664"/>
          </a:xfrm>
          <a:prstGeom prst="rect">
            <a:avLst/>
          </a:prstGeom>
          <a:noFill/>
        </p:spPr>
        <p:txBody>
          <a:bodyPr wrap="square" lIns="0" tIns="0" rIns="0" bIns="0" rtlCol="0">
            <a:spAutoFit/>
          </a:bodyPr>
          <a:lstStyle/>
          <a:p>
            <a:pPr lvl="0" algn="ctr">
              <a:defRPr/>
            </a:pPr>
            <a:r>
              <a:rPr lang="en-US" sz="1200">
                <a:gradFill>
                  <a:gsLst>
                    <a:gs pos="100000">
                      <a:srgbClr val="FFFFFF"/>
                    </a:gs>
                    <a:gs pos="0">
                      <a:srgbClr val="FFFFFF"/>
                    </a:gs>
                  </a:gsLst>
                  <a:lin ang="16200000" scaled="1"/>
                </a:gradFill>
              </a:rPr>
              <a:t>Reach out to your Microsoft Account Team/contact for an envisioning session to nail down the specific use case.</a:t>
            </a:r>
            <a:endPar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endParaRPr>
          </a:p>
        </p:txBody>
      </p:sp>
      <p:grpSp>
        <p:nvGrpSpPr>
          <p:cNvPr id="85" name="Group 84" descr="Increase developer productivity with GitHub. Learn how co-pilot can drive 55% productivity with developers.&#10;&#10;Try GitHub copilot today.">
            <a:extLst>
              <a:ext uri="{FF2B5EF4-FFF2-40B4-BE49-F238E27FC236}">
                <a16:creationId xmlns:a16="http://schemas.microsoft.com/office/drawing/2014/main" id="{41F74ED2-5D43-824A-762E-DF8F53D95BBE}"/>
              </a:ext>
            </a:extLst>
          </p:cNvPr>
          <p:cNvGrpSpPr/>
          <p:nvPr/>
        </p:nvGrpSpPr>
        <p:grpSpPr>
          <a:xfrm>
            <a:off x="4954693" y="1930707"/>
            <a:ext cx="2697704" cy="4021796"/>
            <a:chOff x="6256874" y="2131779"/>
            <a:chExt cx="2697704" cy="4021796"/>
          </a:xfrm>
        </p:grpSpPr>
        <p:sp>
          <p:nvSpPr>
            <p:cNvPr id="86" name="Rectangle: Rounded Corners 4">
              <a:extLst>
                <a:ext uri="{FF2B5EF4-FFF2-40B4-BE49-F238E27FC236}">
                  <a16:creationId xmlns:a16="http://schemas.microsoft.com/office/drawing/2014/main" id="{CE597FDD-9CA8-A654-57B8-77A0FA0A902A}"/>
                </a:ext>
                <a:ext uri="{C183D7F6-B498-43B3-948B-1728B52AA6E4}">
                  <adec:decorative xmlns:adec="http://schemas.microsoft.com/office/drawing/2017/decorative" val="1"/>
                </a:ext>
              </a:extLst>
            </p:cNvPr>
            <p:cNvSpPr/>
            <p:nvPr/>
          </p:nvSpPr>
          <p:spPr>
            <a:xfrm>
              <a:off x="6256874" y="2131779"/>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87" name="TextBox 86">
              <a:extLst>
                <a:ext uri="{FF2B5EF4-FFF2-40B4-BE49-F238E27FC236}">
                  <a16:creationId xmlns:a16="http://schemas.microsoft.com/office/drawing/2014/main" id="{8291C3C8-2FF7-AD34-FC25-683C5459007B}"/>
                </a:ext>
              </a:extLst>
            </p:cNvPr>
            <p:cNvSpPr txBox="1"/>
            <p:nvPr/>
          </p:nvSpPr>
          <p:spPr>
            <a:xfrm>
              <a:off x="6297184" y="2543610"/>
              <a:ext cx="2617083" cy="553998"/>
            </a:xfrm>
            <a:prstGeom prst="rect">
              <a:avLst/>
            </a:prstGeom>
            <a:noFill/>
          </p:spPr>
          <p:txBody>
            <a:bodyPr wrap="square" lIns="0" tIns="0" rIns="0" bIns="0" rtlCol="0">
              <a:spAutoFit/>
            </a:bodyPr>
            <a:lstStyle>
              <a:defPPr>
                <a:defRPr lang="en-US"/>
              </a:defPPr>
              <a:lvl1pPr algn="ctr">
                <a:spcAft>
                  <a:spcPts val="1200"/>
                </a:spcAft>
                <a:defRPr spc="-50">
                  <a:ln w="3175">
                    <a:noFill/>
                  </a:ln>
                  <a:gradFill flip="none" rotWithShape="1">
                    <a:gsLst>
                      <a:gs pos="0">
                        <a:srgbClr val="CD9AD0"/>
                      </a:gs>
                      <a:gs pos="81000">
                        <a:srgbClr val="8EC8E8"/>
                      </a:gs>
                    </a:gsLst>
                    <a:lin ang="13500000" scaled="1"/>
                    <a:tileRect/>
                  </a:gradFill>
                  <a:latin typeface="Segoe UI Semibold"/>
                  <a:ea typeface="+mj-lt"/>
                  <a:cs typeface="Segoe UI Semibold"/>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Learn Azure </a:t>
              </a:r>
              <a:r>
                <a:rPr kumimoji="0" lang="en-US" sz="1800" b="0" i="0" u="none" strike="noStrike" kern="1200" cap="none" spc="-50" normalizeH="0" baseline="0" noProof="0" err="1">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OpenAI</a:t>
              </a: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 Service</a:t>
              </a:r>
            </a:p>
          </p:txBody>
        </p:sp>
      </p:grpSp>
      <p:sp>
        <p:nvSpPr>
          <p:cNvPr id="88" name="TextBox 87">
            <a:extLst>
              <a:ext uri="{FF2B5EF4-FFF2-40B4-BE49-F238E27FC236}">
                <a16:creationId xmlns:a16="http://schemas.microsoft.com/office/drawing/2014/main" id="{F91B2F40-BADE-9B1D-C829-0B688CB380C1}"/>
              </a:ext>
            </a:extLst>
          </p:cNvPr>
          <p:cNvSpPr txBox="1"/>
          <p:nvPr/>
        </p:nvSpPr>
        <p:spPr>
          <a:xfrm>
            <a:off x="4980641" y="3722438"/>
            <a:ext cx="2617083" cy="369332"/>
          </a:xfrm>
          <a:prstGeom prst="rect">
            <a:avLst/>
          </a:prstGeom>
          <a:noFill/>
        </p:spPr>
        <p:txBody>
          <a:bodyPr wrap="square" lIns="0" tIns="0" rIns="0" bIns="0" rtlCol="0" anchor="t">
            <a:spAutoFit/>
          </a:bodyPr>
          <a:lstStyle/>
          <a:p>
            <a:pPr lvl="0" algn="ctr">
              <a:defRPr/>
            </a:pPr>
            <a:r>
              <a:rPr lang="en-US" sz="1200">
                <a:gradFill>
                  <a:gsLst>
                    <a:gs pos="100000">
                      <a:srgbClr val="FFFFFF"/>
                    </a:gs>
                    <a:gs pos="0">
                      <a:srgbClr val="FFFFFF"/>
                    </a:gs>
                  </a:gsLst>
                  <a:lin ang="16200000" scaled="1"/>
                </a:gradFill>
              </a:rPr>
              <a:t>https://aka.ms/azure-openai</a:t>
            </a:r>
          </a:p>
          <a:p>
            <a:pPr lvl="0" algn="ctr">
              <a:defRPr/>
            </a:pPr>
            <a:endPar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endParaRPr>
          </a:p>
        </p:txBody>
      </p:sp>
      <p:sp>
        <p:nvSpPr>
          <p:cNvPr id="90" name="TextBox 89">
            <a:extLst>
              <a:ext uri="{FF2B5EF4-FFF2-40B4-BE49-F238E27FC236}">
                <a16:creationId xmlns:a16="http://schemas.microsoft.com/office/drawing/2014/main" id="{447A939F-FB59-F4FB-BE5E-2A32278A3A82}"/>
              </a:ext>
            </a:extLst>
          </p:cNvPr>
          <p:cNvSpPr txBox="1"/>
          <p:nvPr/>
        </p:nvSpPr>
        <p:spPr>
          <a:xfrm>
            <a:off x="2249651" y="3722438"/>
            <a:ext cx="2025478" cy="184666"/>
          </a:xfrm>
          <a:prstGeom prst="rect">
            <a:avLst/>
          </a:prstGeom>
          <a:noFill/>
        </p:spPr>
        <p:txBody>
          <a:bodyPr wrap="square" lIns="0" tIns="0" rIns="0" bIns="0" rtlCol="0">
            <a:spAutoFit/>
          </a:bodyPr>
          <a:lstStyle/>
          <a:p>
            <a:pPr lvl="0" algn="ctr">
              <a:defRPr/>
            </a:pPr>
            <a:r>
              <a:rPr lang="en-US" sz="1200">
                <a:gradFill>
                  <a:gsLst>
                    <a:gs pos="100000">
                      <a:srgbClr val="FFFFFF"/>
                    </a:gs>
                    <a:gs pos="0">
                      <a:srgbClr val="FFFFFF"/>
                    </a:gs>
                  </a:gsLst>
                  <a:lin ang="16200000" scaled="1"/>
                </a:gradFill>
              </a:rPr>
              <a:t>https://aka.ms/oai/access</a:t>
            </a:r>
          </a:p>
        </p:txBody>
      </p:sp>
    </p:spTree>
    <p:extLst>
      <p:ext uri="{BB962C8B-B14F-4D97-AF65-F5344CB8AC3E}">
        <p14:creationId xmlns:p14="http://schemas.microsoft.com/office/powerpoint/2010/main" val="3016399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42" presetClass="path" presetSubtype="0" decel="100000" fill="hold" nodeType="withEffect">
                                  <p:stCondLst>
                                    <p:cond delay="0"/>
                                  </p:stCondLst>
                                  <p:childTnLst>
                                    <p:animMotion origin="layout" path="M 0 1.85185E-6 L 0 0.01967 " pathEditMode="relative" rAng="0" ptsTypes="AA">
                                      <p:cBhvr>
                                        <p:cTn id="9" dur="500" spd="-100000" fill="hold"/>
                                        <p:tgtEl>
                                          <p:spTgt spid="74"/>
                                        </p:tgtEl>
                                        <p:attrNameLst>
                                          <p:attrName>ppt_x</p:attrName>
                                          <p:attrName>ppt_y</p:attrName>
                                        </p:attrNameLst>
                                      </p:cBhvr>
                                      <p:rCtr x="0" y="972"/>
                                    </p:animMotion>
                                  </p:childTnLst>
                                </p:cTn>
                              </p:par>
                              <p:par>
                                <p:cTn id="10" presetID="10" presetClass="entr" presetSubtype="0" fill="hold" nodeType="withEffect">
                                  <p:stCondLst>
                                    <p:cond delay="20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42" presetClass="path" presetSubtype="0" decel="100000" fill="hold" nodeType="withEffect">
                                  <p:stCondLst>
                                    <p:cond delay="200"/>
                                  </p:stCondLst>
                                  <p:childTnLst>
                                    <p:animMotion origin="layout" path="M 1.04167E-6 4.81481E-6 L 1.04167E-6 0.01967 " pathEditMode="relative" rAng="0" ptsTypes="AA">
                                      <p:cBhvr>
                                        <p:cTn id="14" dur="500" spd="-100000" fill="hold"/>
                                        <p:tgtEl>
                                          <p:spTgt spid="71"/>
                                        </p:tgtEl>
                                        <p:attrNameLst>
                                          <p:attrName>ppt_x</p:attrName>
                                          <p:attrName>ppt_y</p:attrName>
                                        </p:attrNameLst>
                                      </p:cBhvr>
                                      <p:rCtr x="0" y="972"/>
                                    </p:animMotion>
                                  </p:childTnLst>
                                </p:cTn>
                              </p:par>
                              <p:par>
                                <p:cTn id="15" presetID="10" presetClass="entr" presetSubtype="0" fill="hold" nodeType="withEffect">
                                  <p:stCondLst>
                                    <p:cond delay="3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par>
                                <p:cTn id="18" presetID="42" presetClass="path" presetSubtype="0" decel="100000" fill="hold" nodeType="withEffect">
                                  <p:stCondLst>
                                    <p:cond delay="300"/>
                                  </p:stCondLst>
                                  <p:childTnLst>
                                    <p:animMotion origin="layout" path="M 0 1.85185E-6 L 0 0.01967 " pathEditMode="relative" rAng="0" ptsTypes="AA">
                                      <p:cBhvr>
                                        <p:cTn id="19" dur="500" spd="-100000" fill="hold"/>
                                        <p:tgtEl>
                                          <p:spTgt spid="85"/>
                                        </p:tgtEl>
                                        <p:attrNameLst>
                                          <p:attrName>ppt_x</p:attrName>
                                          <p:attrName>ppt_y</p:attrName>
                                        </p:attrNameLst>
                                      </p:cBhvr>
                                      <p:rCtr x="0" y="972"/>
                                    </p:animMotion>
                                  </p:childTnLst>
                                </p:cTn>
                              </p:par>
                              <p:par>
                                <p:cTn id="20" presetID="10"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42" presetClass="path" presetSubtype="0" decel="100000" fill="hold" grpId="1" nodeType="withEffect">
                                  <p:stCondLst>
                                    <p:cond delay="0"/>
                                  </p:stCondLst>
                                  <p:childTnLst>
                                    <p:animMotion origin="layout" path="M -3.95833E-6 3.7037E-7 L -3.95833E-6 0.01968 " pathEditMode="relative" rAng="0" ptsTypes="AA">
                                      <p:cBhvr>
                                        <p:cTn id="24" dur="500" spd="-100000" fill="hold"/>
                                        <p:tgtEl>
                                          <p:spTgt spid="90"/>
                                        </p:tgtEl>
                                        <p:attrNameLst>
                                          <p:attrName>ppt_x</p:attrName>
                                          <p:attrName>ppt_y</p:attrName>
                                        </p:attrNameLst>
                                      </p:cBhvr>
                                      <p:rCtr x="0" y="972"/>
                                    </p:animMotion>
                                  </p:childTnLst>
                                </p:cTn>
                              </p:par>
                              <p:par>
                                <p:cTn id="25" presetID="10" presetClass="entr" presetSubtype="0" fill="hold" grpId="0" nodeType="withEffect">
                                  <p:stCondLst>
                                    <p:cond delay="20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42" presetClass="path" presetSubtype="0" decel="100000" fill="hold" grpId="1" nodeType="withEffect">
                                  <p:stCondLst>
                                    <p:cond delay="200"/>
                                  </p:stCondLst>
                                  <p:childTnLst>
                                    <p:animMotion origin="layout" path="M 1.04167E-6 -3.7037E-6 L 1.04167E-6 0.01968 " pathEditMode="relative" rAng="0" ptsTypes="AA">
                                      <p:cBhvr>
                                        <p:cTn id="29" dur="500" spd="-100000" fill="hold"/>
                                        <p:tgtEl>
                                          <p:spTgt spid="83"/>
                                        </p:tgtEl>
                                        <p:attrNameLst>
                                          <p:attrName>ppt_x</p:attrName>
                                          <p:attrName>ppt_y</p:attrName>
                                        </p:attrNameLst>
                                      </p:cBhvr>
                                      <p:rCtr x="0" y="972"/>
                                    </p:animMotion>
                                  </p:childTnLst>
                                </p:cTn>
                              </p:par>
                              <p:par>
                                <p:cTn id="30" presetID="10" presetClass="entr" presetSubtype="0" fill="hold" grpId="0" nodeType="withEffect">
                                  <p:stCondLst>
                                    <p:cond delay="30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par>
                                <p:cTn id="33" presetID="42" presetClass="path" presetSubtype="0" decel="100000" fill="hold" grpId="1" nodeType="withEffect">
                                  <p:stCondLst>
                                    <p:cond delay="300"/>
                                  </p:stCondLst>
                                  <p:childTnLst>
                                    <p:animMotion origin="layout" path="M 1.875E-6 -3.7037E-6 L 1.875E-6 0.01968 " pathEditMode="relative" rAng="0" ptsTypes="AA">
                                      <p:cBhvr>
                                        <p:cTn id="34" dur="500" spd="-100000" fill="hold"/>
                                        <p:tgtEl>
                                          <p:spTgt spid="88"/>
                                        </p:tgtEl>
                                        <p:attrNameLst>
                                          <p:attrName>ppt_x</p:attrName>
                                          <p:attrName>ppt_y</p:attrName>
                                        </p:attrNameLst>
                                      </p:cBhvr>
                                      <p:rCtr x="0" y="972"/>
                                    </p:animMotion>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42" presetClass="path" presetSubtype="0" decel="100000" fill="hold" grpId="1" nodeType="withEffect">
                                  <p:stCondLst>
                                    <p:cond delay="0"/>
                                  </p:stCondLst>
                                  <p:childTnLst>
                                    <p:animMotion origin="layout" path="M -2.91667E-6 4.44444E-6 L -2.91667E-6 0.01805 " pathEditMode="relative" rAng="0" ptsTypes="AA">
                                      <p:cBhvr>
                                        <p:cTn id="39" dur="500" spd="-100000" fill="hold"/>
                                        <p:tgtEl>
                                          <p:spTgt spid="5"/>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3" grpId="0"/>
      <p:bldP spid="83" grpId="1"/>
      <p:bldP spid="88" grpId="0"/>
      <p:bldP spid="88" grpId="1"/>
      <p:bldP spid="90" grpId="0"/>
      <p:bldP spid="90" grpId="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Azure black">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black" id="{53C0B6A1-716C-454D-B8B3-AA783C9C341C}" vid="{1DFA1A8E-225C-4902-9EB0-6F9712DD9E37}"/>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 id="{73871D02-6BD2-434E-9217-FC489EDE1F73}" vid="{3394D4CD-65BD-47F0-B5AE-201271C75EB5}"/>
    </a:ext>
  </a:extLst>
</a:theme>
</file>

<file path=ppt/theme/theme3.xml><?xml version="1.0" encoding="utf-8"?>
<a:theme xmlns:a="http://schemas.openxmlformats.org/drawingml/2006/main" name="4_Azure black">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black" id="{53C0B6A1-716C-454D-B8B3-AA783C9C341C}" vid="{1DFA1A8E-225C-4902-9EB0-6F9712DD9E37}"/>
    </a:ext>
  </a:extLst>
</a:theme>
</file>

<file path=ppt/theme/theme4.xml><?xml version="1.0" encoding="utf-8"?>
<a:theme xmlns:a="http://schemas.openxmlformats.org/drawingml/2006/main" name="2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5.xml><?xml version="1.0" encoding="utf-8"?>
<a:theme xmlns:a="http://schemas.openxmlformats.org/drawingml/2006/main" name="White Template HER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mplate starter blue_Feb_2021.potx" id="{7E4FBD1E-96B2-4ADF-B4EB-9742DE36B692}" vid="{0978E87C-D85C-432B-BFDA-CDA9D8358CBC}"/>
    </a:ext>
  </a:extLst>
</a:theme>
</file>

<file path=ppt/theme/theme6.xml><?xml version="1.0" encoding="utf-8"?>
<a:theme xmlns:a="http://schemas.openxmlformats.org/drawingml/2006/main" name="Microsoft Generic 2019">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Generic 2019" id="{4ABC6BCF-FD7A-46A7-A36A-64BF6F00D603}" vid="{6EC097A1-2104-44F4-B5E9-90B36658711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2292B98084C442AABA30AD43B7AFD5" ma:contentTypeVersion="12" ma:contentTypeDescription="Create a new document." ma:contentTypeScope="" ma:versionID="9cd5b3490cc441eefc79e2c4f28c256b">
  <xsd:schema xmlns:xsd="http://www.w3.org/2001/XMLSchema" xmlns:xs="http://www.w3.org/2001/XMLSchema" xmlns:p="http://schemas.microsoft.com/office/2006/metadata/properties" xmlns:ns1="http://schemas.microsoft.com/sharepoint/v3" xmlns:ns2="6374b9f9-63ee-4c3d-858e-7cc6a71010c1" xmlns:ns3="0daa6215-dd78-4054-b09c-7fa5d271d75d" targetNamespace="http://schemas.microsoft.com/office/2006/metadata/properties" ma:root="true" ma:fieldsID="6cecea5aba6e52069c9bc5ba2e4da9fc" ns1:_="" ns2:_="" ns3:_="">
    <xsd:import namespace="http://schemas.microsoft.com/sharepoint/v3"/>
    <xsd:import namespace="6374b9f9-63ee-4c3d-858e-7cc6a71010c1"/>
    <xsd:import namespace="0daa6215-dd78-4054-b09c-7fa5d271d75d"/>
    <xsd:element name="properties">
      <xsd:complexType>
        <xsd:sequence>
          <xsd:element name="documentManagement">
            <xsd:complexType>
              <xsd:all>
                <xsd:element ref="ns2:MediaServiceMetadata" minOccurs="0"/>
                <xsd:element ref="ns2:MediaServiceFastMetadata" minOccurs="0"/>
                <xsd:element ref="ns2:OneNoteFluid_FileOrder" minOccurs="0"/>
                <xsd:element ref="ns2:OneNoteFluid_FileOrder0" minOccurs="0"/>
                <xsd:element ref="ns2:MediaServiceDateTaken" minOccurs="0"/>
                <xsd:element ref="ns2:MediaLengthInSeconds" minOccurs="0"/>
                <xsd:element ref="ns1:_ip_UnifiedCompliancePolicyProperties" minOccurs="0"/>
                <xsd:element ref="ns1:_ip_UnifiedCompliancePolicyUIAction" minOccurs="0"/>
                <xsd:element ref="ns2:MediaServiceSearchProperties" minOccurs="0"/>
                <xsd:element ref="ns3:SharedWithUsers" minOccurs="0"/>
                <xsd:element ref="ns3:SharedWithDetail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74b9f9-63ee-4c3d-858e-7cc6a7101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OneNoteFluid_FileOrder" ma:index="10" nillable="true" ma:displayName="OneNoteFluid_FileOrder" ma:internalName="OneNoteFluid_FileOrder">
      <xsd:simpleType>
        <xsd:restriction base="dms:Text">
          <xsd:maxLength value="255"/>
        </xsd:restriction>
      </xsd:simpleType>
    </xsd:element>
    <xsd:element name="OneNoteFluid_FileOrder0" ma:index="11" nillable="true" ma:displayName="OneNoteFluid_FileOrder" ma:internalName="OneNoteFluid_FileOrder0">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ocTags" ma:index="19"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a6215-dd78-4054-b09c-7fa5d271d75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neNoteFluid_FileOrder xmlns="6374b9f9-63ee-4c3d-858e-7cc6a71010c1" xsi:nil="true"/>
    <_ip_UnifiedCompliancePolicyUIAction xmlns="http://schemas.microsoft.com/sharepoint/v3" xsi:nil="true"/>
    <OneNoteFluid_FileOrder0 xmlns="6374b9f9-63ee-4c3d-858e-7cc6a71010c1"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9410BD7-D7FF-4721-962C-AF949C67C551}">
  <ds:schemaRefs>
    <ds:schemaRef ds:uri="http://schemas.microsoft.com/sharepoint/v3/contenttype/forms"/>
  </ds:schemaRefs>
</ds:datastoreItem>
</file>

<file path=customXml/itemProps2.xml><?xml version="1.0" encoding="utf-8"?>
<ds:datastoreItem xmlns:ds="http://schemas.openxmlformats.org/officeDocument/2006/customXml" ds:itemID="{16A5781A-C206-4DB1-9FB2-D116BD3B2CCD}">
  <ds:schemaRefs>
    <ds:schemaRef ds:uri="0daa6215-dd78-4054-b09c-7fa5d271d75d"/>
    <ds:schemaRef ds:uri="6374b9f9-63ee-4c3d-858e-7cc6a71010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77F7AF-3F08-438B-99C3-246748E4DB50}">
  <ds:schemaRefs>
    <ds:schemaRef ds:uri="0daa6215-dd78-4054-b09c-7fa5d271d75d"/>
    <ds:schemaRef ds:uri="6374b9f9-63ee-4c3d-858e-7cc6a71010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5939</TotalTime>
  <Words>1209</Words>
  <Application>Microsoft Office PowerPoint</Application>
  <PresentationFormat>Widescreen</PresentationFormat>
  <Paragraphs>101</Paragraphs>
  <Slides>7</Slides>
  <Notes>5</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7</vt:i4>
      </vt:variant>
    </vt:vector>
  </HeadingPairs>
  <TitlesOfParts>
    <vt:vector size="23" baseType="lpstr">
      <vt:lpstr>Arial</vt:lpstr>
      <vt:lpstr>Calibri</vt:lpstr>
      <vt:lpstr>Consolas</vt:lpstr>
      <vt:lpstr>Roboto Mono</vt:lpstr>
      <vt:lpstr>Segoe UI</vt:lpstr>
      <vt:lpstr>Segoe UI </vt:lpstr>
      <vt:lpstr>Segoe UI Semibold</vt:lpstr>
      <vt:lpstr>Söhne</vt:lpstr>
      <vt:lpstr>Wingdings</vt:lpstr>
      <vt:lpstr>3_Azure black</vt:lpstr>
      <vt:lpstr>2_White Template</vt:lpstr>
      <vt:lpstr>4_Azure black</vt:lpstr>
      <vt:lpstr>2_Black Template</vt:lpstr>
      <vt:lpstr>White Template HERE</vt:lpstr>
      <vt:lpstr>Microsoft Generic 2019</vt:lpstr>
      <vt:lpstr>think-cell Slide</vt:lpstr>
      <vt:lpstr>Exploring OpenAI in Retail</vt:lpstr>
      <vt:lpstr>Our partnership with OpenAI</vt:lpstr>
      <vt:lpstr>Azure OpenAI Service</vt:lpstr>
      <vt:lpstr>Generative AI applied in the context of Consumer Goods </vt:lpstr>
      <vt:lpstr>Generative AI applied in the context of Fashion Retail</vt:lpstr>
      <vt:lpstr>Generative AI applied in the context of Grocery Retail</vt:lpstr>
      <vt:lpstr>How do I get started?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OpenAI in Financial Services</dc:title>
  <dc:creator>Thomas Mathew</dc:creator>
  <cp:lastModifiedBy>Sara Benhamron</cp:lastModifiedBy>
  <cp:revision>2</cp:revision>
  <dcterms:created xsi:type="dcterms:W3CDTF">2023-02-27T18:13:38Z</dcterms:created>
  <dcterms:modified xsi:type="dcterms:W3CDTF">2023-04-04T23:15:37Z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0x010100642292B98084C442AABA30AD43B7AFD5</vt:lpwstr>
  </property>
</Properties>
</file>